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44"/>
  </p:notesMasterIdLst>
  <p:sldIdLst>
    <p:sldId id="256" r:id="rId4"/>
    <p:sldId id="257" r:id="rId5"/>
    <p:sldId id="258" r:id="rId6"/>
    <p:sldId id="259" r:id="rId7"/>
    <p:sldId id="260" r:id="rId8"/>
    <p:sldId id="261" r:id="rId9"/>
    <p:sldId id="262" r:id="rId10"/>
    <p:sldId id="263" r:id="rId11"/>
    <p:sldId id="297" r:id="rId12"/>
    <p:sldId id="265" r:id="rId13"/>
    <p:sldId id="266" r:id="rId14"/>
    <p:sldId id="267" r:id="rId15"/>
    <p:sldId id="268" r:id="rId16"/>
    <p:sldId id="269" r:id="rId17"/>
    <p:sldId id="270" r:id="rId18"/>
    <p:sldId id="271" r:id="rId19"/>
    <p:sldId id="272" r:id="rId20"/>
    <p:sldId id="273" r:id="rId21"/>
    <p:sldId id="274" r:id="rId22"/>
    <p:sldId id="294" r:id="rId23"/>
    <p:sldId id="295"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x="18288000" cy="10287000"/>
  <p:notesSz cx="6858000" cy="9144000"/>
  <p:embeddedFontLst>
    <p:embeddedFont>
      <p:font typeface="Aleo Bold"/>
      <p:regular r:id="rId45"/>
      <p:bold r:id="rId46"/>
      <p:italic r:id="rId47"/>
      <p:boldItalic r:id="rId48"/>
    </p:embeddedFont>
    <p:embeddedFont>
      <p:font typeface="Fira Sans" panose="020B0503050000020004" pitchFamily="34" charset="0"/>
      <p:regular r:id="rId49"/>
      <p:bold r:id="rId50"/>
      <p:italic r:id="rId51"/>
      <p:boldItalic r:id="rId52"/>
    </p:embeddedFont>
    <p:embeddedFont>
      <p:font typeface="Fira Sans Bold"/>
      <p:regular r:id="rId53"/>
      <p:bold r:id="rId54"/>
      <p:italic r:id="rId55"/>
      <p:boldItalic r:id="rId56"/>
    </p:embeddedFont>
    <p:embeddedFont>
      <p:font typeface="Fira Sans Bold Italics"/>
      <p:regular r:id="rId57"/>
      <p:bold r:id="rId58"/>
      <p:italic r:id="rId59"/>
      <p:boldItalic r:id="rId60"/>
    </p:embeddedFont>
    <p:embeddedFont>
      <p:font typeface="Glacial Indifference"/>
      <p:regular r:id="rId61"/>
    </p:embeddedFont>
    <p:embeddedFont>
      <p:font typeface="Glacial Indifference Bold"/>
      <p:regular r:id="rId62"/>
      <p:bold r:id="rId63"/>
    </p:embeddedFont>
    <p:embeddedFont>
      <p:font typeface="ITC Kabel Std Book" panose="020D0402020204020904" pitchFamily="34" charset="0"/>
      <p:regular r:id="rId64"/>
      <p:bold r:id="rId65"/>
    </p:embeddedFont>
    <p:embeddedFont>
      <p:font typeface="Muli"/>
      <p:regular r:id="rId66"/>
    </p:embeddedFont>
    <p:embeddedFont>
      <p:font typeface="Muli Bold"/>
      <p:regular r:id="rId67"/>
      <p:bold r:id="rId68"/>
    </p:embeddedFont>
    <p:embeddedFont>
      <p:font typeface="Muli Semi-Bold"/>
      <p:regular r:id="rId69"/>
      <p:bold r:id="rId70"/>
    </p:embeddedFont>
    <p:embeddedFont>
      <p:font typeface="Muli Ultra-Bold"/>
      <p:regular r:id="rId71"/>
      <p:bold r:id="rId72"/>
    </p:embeddedFont>
    <p:embeddedFont>
      <p:font typeface="Object Sans Medium"/>
      <p:regular r:id="rId73"/>
    </p:embeddedFont>
    <p:embeddedFont>
      <p:font typeface="Open Sans" panose="020B0606030504020204" pitchFamily="34" charset="0"/>
      <p:regular r:id="rId74"/>
      <p:bold r:id="rId75"/>
      <p:italic r:id="rId76"/>
      <p:boldItalic r:id="rId77"/>
    </p:embeddedFont>
    <p:embeddedFont>
      <p:font typeface="Open Sans Bold"/>
      <p:regular r:id="rId78"/>
      <p:bold r:id="rId79"/>
    </p:embeddedFont>
    <p:embeddedFont>
      <p:font typeface="Open Sans Italics"/>
      <p:regular r:id="rId80"/>
      <p:italic r:id="rId81"/>
    </p:embeddedFont>
    <p:embeddedFont>
      <p:font typeface="Open Sauce"/>
      <p:regular r:id="rId82"/>
    </p:embeddedFont>
    <p:embeddedFont>
      <p:font typeface="Open Sauce Bold"/>
      <p:regular r:id="rId83"/>
      <p:bold r:id="rId84"/>
    </p:embeddedFont>
    <p:embeddedFont>
      <p:font typeface="Open Sauce Light"/>
      <p:regular r:id="rId85"/>
    </p:embeddedFont>
    <p:embeddedFont>
      <p:font typeface="Open Sauce Medium"/>
      <p:regular r:id="rId86"/>
    </p:embeddedFont>
    <p:embeddedFont>
      <p:font typeface="Open Sauce Semi-Bold"/>
      <p:regular r:id="rId87"/>
      <p:bold r:id="rId88"/>
    </p:embeddedFont>
    <p:embeddedFont>
      <p:font typeface="Oswald" panose="00000500000000000000" pitchFamily="2" charset="0"/>
      <p:regular r:id="rId89"/>
      <p:bold r:id="rId90"/>
    </p:embeddedFont>
    <p:embeddedFont>
      <p:font typeface="Oswald Bold"/>
      <p:regular r:id="rId91"/>
      <p:bold r:id="rId92"/>
    </p:embeddedFont>
    <p:embeddedFont>
      <p:font typeface="Shrikhand"/>
      <p:regular r:id="rId93"/>
      <p:bold r:id="rId94"/>
      <p:italic r:id="rId95"/>
      <p:boldItalic r:id="rId9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6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76" autoAdjust="0"/>
  </p:normalViewPr>
  <p:slideViewPr>
    <p:cSldViewPr>
      <p:cViewPr varScale="1">
        <p:scale>
          <a:sx n="52" d="100"/>
          <a:sy n="52" d="100"/>
        </p:scale>
        <p:origin x="85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84" Type="http://schemas.openxmlformats.org/officeDocument/2006/relationships/font" Target="fonts/font40.fntdata"/><Relationship Id="rId89" Type="http://schemas.openxmlformats.org/officeDocument/2006/relationships/font" Target="fonts/font45.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font" Target="fonts/font9.fntdata"/><Relationship Id="rId58" Type="http://schemas.openxmlformats.org/officeDocument/2006/relationships/font" Target="fonts/font14.fntdata"/><Relationship Id="rId74" Type="http://schemas.openxmlformats.org/officeDocument/2006/relationships/font" Target="fonts/font30.fntdata"/><Relationship Id="rId79" Type="http://schemas.openxmlformats.org/officeDocument/2006/relationships/font" Target="fonts/font35.fntdata"/><Relationship Id="rId5" Type="http://schemas.openxmlformats.org/officeDocument/2006/relationships/slide" Target="slides/slide2.xml"/><Relationship Id="rId90" Type="http://schemas.openxmlformats.org/officeDocument/2006/relationships/font" Target="fonts/font46.fntdata"/><Relationship Id="rId95" Type="http://schemas.openxmlformats.org/officeDocument/2006/relationships/font" Target="fonts/font51.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font" Target="fonts/font4.fntdata"/><Relationship Id="rId64" Type="http://schemas.openxmlformats.org/officeDocument/2006/relationships/font" Target="fonts/font20.fntdata"/><Relationship Id="rId69" Type="http://schemas.openxmlformats.org/officeDocument/2006/relationships/font" Target="fonts/font25.fntdata"/><Relationship Id="rId80" Type="http://schemas.openxmlformats.org/officeDocument/2006/relationships/font" Target="fonts/font36.fntdata"/><Relationship Id="rId85" Type="http://schemas.openxmlformats.org/officeDocument/2006/relationships/font" Target="fonts/font41.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font" Target="fonts/font31.fntdata"/><Relationship Id="rId83" Type="http://schemas.openxmlformats.org/officeDocument/2006/relationships/font" Target="fonts/font39.fntdata"/><Relationship Id="rId88" Type="http://schemas.openxmlformats.org/officeDocument/2006/relationships/font" Target="fonts/font44.fntdata"/><Relationship Id="rId91" Type="http://schemas.openxmlformats.org/officeDocument/2006/relationships/font" Target="fonts/font47.fntdata"/><Relationship Id="rId96" Type="http://schemas.openxmlformats.org/officeDocument/2006/relationships/font" Target="fonts/font52.fntdata"/><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font" Target="fonts/font34.fntdata"/><Relationship Id="rId81" Type="http://schemas.openxmlformats.org/officeDocument/2006/relationships/font" Target="fonts/font37.fntdata"/><Relationship Id="rId86" Type="http://schemas.openxmlformats.org/officeDocument/2006/relationships/font" Target="fonts/font42.fntdata"/><Relationship Id="rId94" Type="http://schemas.openxmlformats.org/officeDocument/2006/relationships/font" Target="fonts/font50.fntdata"/><Relationship Id="rId9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font" Target="fonts/font32.fntdata"/><Relationship Id="rId9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font" Target="fonts/font27.fntdata"/><Relationship Id="rId92" Type="http://schemas.openxmlformats.org/officeDocument/2006/relationships/font" Target="fonts/font48.fntdata"/><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font" Target="fonts/font1.fntdata"/><Relationship Id="rId66" Type="http://schemas.openxmlformats.org/officeDocument/2006/relationships/font" Target="fonts/font22.fntdata"/><Relationship Id="rId87" Type="http://schemas.openxmlformats.org/officeDocument/2006/relationships/font" Target="fonts/font43.fntdata"/><Relationship Id="rId61" Type="http://schemas.openxmlformats.org/officeDocument/2006/relationships/font" Target="fonts/font17.fntdata"/><Relationship Id="rId82" Type="http://schemas.openxmlformats.org/officeDocument/2006/relationships/font" Target="fonts/font38.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font" Target="fonts/font12.fntdata"/><Relationship Id="rId77" Type="http://schemas.openxmlformats.org/officeDocument/2006/relationships/font" Target="fonts/font33.fntdata"/><Relationship Id="rId100"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7.fntdata"/><Relationship Id="rId72" Type="http://schemas.openxmlformats.org/officeDocument/2006/relationships/font" Target="fonts/font28.fntdata"/><Relationship Id="rId93" Type="http://schemas.openxmlformats.org/officeDocument/2006/relationships/font" Target="fonts/font49.fntdata"/><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D3298-63D6-3B49-8FFF-237D574C028D}" type="datetimeFigureOut">
              <a:rPr lang="fr-FR" smtClean="0"/>
              <a:t>19/11/2024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F3D81D-0511-5748-BE81-BA9818D8B3CA}" type="slidenum">
              <a:rPr lang="fr-FR" smtClean="0"/>
              <a:t>‹N°›</a:t>
            </a:fld>
            <a:endParaRPr lang="fr-FR"/>
          </a:p>
        </p:txBody>
      </p:sp>
    </p:spTree>
    <p:extLst>
      <p:ext uri="{BB962C8B-B14F-4D97-AF65-F5344CB8AC3E}">
        <p14:creationId xmlns:p14="http://schemas.microsoft.com/office/powerpoint/2010/main" val="4280572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6F3DD64F-84B8-4FF5-AA7D-50ECD1F5586A}" type="slidenum">
              <a:rPr lang="fr-FR" smtClean="0"/>
              <a:t>9</a:t>
            </a:fld>
            <a:endParaRPr lang="fr-FR"/>
          </a:p>
        </p:txBody>
      </p:sp>
    </p:spTree>
    <p:extLst>
      <p:ext uri="{BB962C8B-B14F-4D97-AF65-F5344CB8AC3E}">
        <p14:creationId xmlns:p14="http://schemas.microsoft.com/office/powerpoint/2010/main" val="1604761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hyperlink" Target="https://www.parcoursup.fr/index.php?desc=calendrier"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2.sv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svg"/><Relationship Id="rId9" Type="http://schemas.openxmlformats.org/officeDocument/2006/relationships/hyperlink" Target="https://www.instagram.com/ellesbougent/?hl=fr" TargetMode="External"/><Relationship Id="rId14" Type="http://schemas.openxmlformats.org/officeDocument/2006/relationships/image" Target="../media/image45.sv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1.sv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sv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1.sv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1.sv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1.svg"/></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7.png"/><Relationship Id="rId4" Type="http://schemas.openxmlformats.org/officeDocument/2006/relationships/image" Target="../media/image78.png"/><Relationship Id="rId9"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t="2514" b="13110"/>
          <a:stretch>
            <a:fillRect/>
          </a:stretch>
        </p:blipFill>
        <p:spPr>
          <a:xfrm>
            <a:off x="0" y="0"/>
            <a:ext cx="18288000" cy="10287000"/>
          </a:xfrm>
          <a:prstGeom prst="rect">
            <a:avLst/>
          </a:prstGeom>
        </p:spPr>
      </p:pic>
      <p:grpSp>
        <p:nvGrpSpPr>
          <p:cNvPr id="3" name="Group 3"/>
          <p:cNvGrpSpPr/>
          <p:nvPr/>
        </p:nvGrpSpPr>
        <p:grpSpPr>
          <a:xfrm>
            <a:off x="8481124" y="2430941"/>
            <a:ext cx="9115517" cy="4487895"/>
            <a:chOff x="0" y="0"/>
            <a:chExt cx="12154024" cy="5983858"/>
          </a:xfrm>
        </p:grpSpPr>
        <p:sp>
          <p:nvSpPr>
            <p:cNvPr id="4" name="Freeform 4"/>
            <p:cNvSpPr/>
            <p:nvPr/>
          </p:nvSpPr>
          <p:spPr>
            <a:xfrm>
              <a:off x="3885489" y="0"/>
              <a:ext cx="6344851" cy="1414457"/>
            </a:xfrm>
            <a:custGeom>
              <a:avLst/>
              <a:gdLst/>
              <a:ahLst/>
              <a:cxnLst/>
              <a:rect l="l" t="t" r="r" b="b"/>
              <a:pathLst>
                <a:path w="6344851" h="1414457">
                  <a:moveTo>
                    <a:pt x="0" y="0"/>
                  </a:moveTo>
                  <a:lnTo>
                    <a:pt x="6344850" y="0"/>
                  </a:lnTo>
                  <a:lnTo>
                    <a:pt x="6344850" y="1414457"/>
                  </a:lnTo>
                  <a:lnTo>
                    <a:pt x="0" y="1414457"/>
                  </a:lnTo>
                  <a:lnTo>
                    <a:pt x="0" y="0"/>
                  </a:lnTo>
                  <a:close/>
                </a:path>
              </a:pathLst>
            </a:custGeom>
            <a:blipFill>
              <a:blip r:embed="rId3"/>
              <a:stretch>
                <a:fillRect/>
              </a:stretch>
            </a:blipFill>
          </p:spPr>
          <p:txBody>
            <a:bodyPr/>
            <a:lstStyle/>
            <a:p>
              <a:endParaRPr lang="fr-FR"/>
            </a:p>
          </p:txBody>
        </p:sp>
        <p:sp>
          <p:nvSpPr>
            <p:cNvPr id="5" name="TextBox 5"/>
            <p:cNvSpPr txBox="1"/>
            <p:nvPr/>
          </p:nvSpPr>
          <p:spPr>
            <a:xfrm>
              <a:off x="1961803" y="3754103"/>
              <a:ext cx="10192221" cy="2229755"/>
            </a:xfrm>
            <a:prstGeom prst="rect">
              <a:avLst/>
            </a:prstGeom>
          </p:spPr>
          <p:txBody>
            <a:bodyPr wrap="square" lIns="0" tIns="0" rIns="0" bIns="0" rtlCol="0" anchor="t">
              <a:spAutoFit/>
            </a:bodyPr>
            <a:lstStyle/>
            <a:p>
              <a:pPr algn="ctr">
                <a:lnSpc>
                  <a:spcPts val="6824"/>
                </a:lnSpc>
              </a:pPr>
              <a:r>
                <a:rPr lang="en-US" sz="4874" spc="389" dirty="0">
                  <a:solidFill>
                    <a:srgbClr val="D00063"/>
                  </a:solidFill>
                  <a:latin typeface="Oswald Bold"/>
                </a:rPr>
                <a:t>DU 02 AU 06 DÉCEMBRE 2024</a:t>
              </a:r>
            </a:p>
          </p:txBody>
        </p:sp>
        <p:sp>
          <p:nvSpPr>
            <p:cNvPr id="6" name="TextBox 6"/>
            <p:cNvSpPr txBox="1"/>
            <p:nvPr/>
          </p:nvSpPr>
          <p:spPr>
            <a:xfrm>
              <a:off x="0" y="1665149"/>
              <a:ext cx="11806132" cy="1843982"/>
            </a:xfrm>
            <a:prstGeom prst="rect">
              <a:avLst/>
            </a:prstGeom>
          </p:spPr>
          <p:txBody>
            <a:bodyPr lIns="0" tIns="0" rIns="0" bIns="0" rtlCol="0" anchor="t">
              <a:spAutoFit/>
            </a:bodyPr>
            <a:lstStyle/>
            <a:p>
              <a:pPr algn="r">
                <a:lnSpc>
                  <a:spcPts val="11741"/>
                </a:lnSpc>
              </a:pPr>
              <a:r>
                <a:rPr lang="en-US" sz="8386" spc="335" dirty="0">
                  <a:solidFill>
                    <a:srgbClr val="FFFFFF"/>
                  </a:solidFill>
                  <a:latin typeface="Oswald Bold"/>
                </a:rPr>
                <a:t>  L'   RIENTATION</a:t>
              </a:r>
            </a:p>
          </p:txBody>
        </p:sp>
        <p:sp>
          <p:nvSpPr>
            <p:cNvPr id="7" name="Freeform 7"/>
            <p:cNvSpPr/>
            <p:nvPr/>
          </p:nvSpPr>
          <p:spPr>
            <a:xfrm>
              <a:off x="3215812" y="1902094"/>
              <a:ext cx="1267761" cy="1267761"/>
            </a:xfrm>
            <a:custGeom>
              <a:avLst/>
              <a:gdLst/>
              <a:ahLst/>
              <a:cxnLst/>
              <a:rect l="l" t="t" r="r" b="b"/>
              <a:pathLst>
                <a:path w="1267761" h="1267761">
                  <a:moveTo>
                    <a:pt x="0" y="0"/>
                  </a:moveTo>
                  <a:lnTo>
                    <a:pt x="1267760" y="0"/>
                  </a:lnTo>
                  <a:lnTo>
                    <a:pt x="1267760" y="1267761"/>
                  </a:lnTo>
                  <a:lnTo>
                    <a:pt x="0" y="12677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8" name="Freeform 8"/>
            <p:cNvSpPr/>
            <p:nvPr/>
          </p:nvSpPr>
          <p:spPr>
            <a:xfrm>
              <a:off x="3476157" y="3418943"/>
              <a:ext cx="747070" cy="180377"/>
            </a:xfrm>
            <a:custGeom>
              <a:avLst/>
              <a:gdLst/>
              <a:ahLst/>
              <a:cxnLst/>
              <a:rect l="l" t="t" r="r" b="b"/>
              <a:pathLst>
                <a:path w="747070" h="180377">
                  <a:moveTo>
                    <a:pt x="0" y="0"/>
                  </a:moveTo>
                  <a:lnTo>
                    <a:pt x="747070" y="0"/>
                  </a:lnTo>
                  <a:lnTo>
                    <a:pt x="747070" y="180377"/>
                  </a:lnTo>
                  <a:lnTo>
                    <a:pt x="0" y="180377"/>
                  </a:lnTo>
                  <a:lnTo>
                    <a:pt x="0" y="0"/>
                  </a:lnTo>
                  <a:close/>
                </a:path>
              </a:pathLst>
            </a:custGeom>
            <a:blipFill>
              <a:blip r:embed="rId6">
                <a:extLst>
                  <a:ext uri="{96DAC541-7B7A-43D3-8B79-37D633B846F1}">
                    <asvg:svgBlip xmlns:asvg="http://schemas.microsoft.com/office/drawing/2016/SVG/main" r:embed="rId7"/>
                  </a:ext>
                </a:extLst>
              </a:blip>
              <a:stretch>
                <a:fillRect l="-1003782" b="-731193"/>
              </a:stretch>
            </a:blipFill>
          </p:spPr>
          <p:txBody>
            <a:bodyPr/>
            <a:lstStyle/>
            <a:p>
              <a:endParaRPr lang="fr-FR"/>
            </a:p>
          </p:txBody>
        </p:sp>
        <p:sp>
          <p:nvSpPr>
            <p:cNvPr id="9" name="TextBox 9"/>
            <p:cNvSpPr txBox="1"/>
            <p:nvPr/>
          </p:nvSpPr>
          <p:spPr>
            <a:xfrm>
              <a:off x="6089778" y="516729"/>
              <a:ext cx="5716353" cy="1912361"/>
            </a:xfrm>
            <a:prstGeom prst="rect">
              <a:avLst/>
            </a:prstGeom>
          </p:spPr>
          <p:txBody>
            <a:bodyPr lIns="0" tIns="0" rIns="0" bIns="0" rtlCol="0" anchor="t">
              <a:spAutoFit/>
            </a:bodyPr>
            <a:lstStyle/>
            <a:p>
              <a:pPr algn="ctr">
                <a:lnSpc>
                  <a:spcPts val="11910"/>
                </a:lnSpc>
                <a:spcBef>
                  <a:spcPct val="0"/>
                </a:spcBef>
              </a:pPr>
              <a:r>
                <a:rPr lang="en-US" sz="8500" i="1" dirty="0">
                  <a:solidFill>
                    <a:srgbClr val="62BD19"/>
                  </a:solidFill>
                  <a:latin typeface="Playlist Script Bold Italics"/>
                </a:rPr>
                <a:t>pour</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38" b="7838"/>
          <a:stretch>
            <a:fillRect/>
          </a:stretch>
        </p:blipFill>
        <p:spPr>
          <a:xfrm>
            <a:off x="0" y="0"/>
            <a:ext cx="18288000" cy="10287000"/>
          </a:xfrm>
          <a:prstGeom prst="rect">
            <a:avLst/>
          </a:prstGeom>
        </p:spPr>
      </p:pic>
      <p:sp>
        <p:nvSpPr>
          <p:cNvPr id="3" name="Freeform 3"/>
          <p:cNvSpPr/>
          <p:nvPr/>
        </p:nvSpPr>
        <p:spPr>
          <a:xfrm flipH="1">
            <a:off x="-2378" y="683"/>
            <a:ext cx="18356826" cy="10286317"/>
          </a:xfrm>
          <a:custGeom>
            <a:avLst/>
            <a:gdLst/>
            <a:ahLst/>
            <a:cxnLst/>
            <a:rect l="l" t="t" r="r" b="b"/>
            <a:pathLst>
              <a:path w="12470376" h="10314892">
                <a:moveTo>
                  <a:pt x="12470376" y="0"/>
                </a:moveTo>
                <a:lnTo>
                  <a:pt x="0" y="0"/>
                </a:lnTo>
                <a:lnTo>
                  <a:pt x="0" y="10314892"/>
                </a:lnTo>
                <a:lnTo>
                  <a:pt x="12470376" y="10314892"/>
                </a:lnTo>
                <a:lnTo>
                  <a:pt x="12470376" y="0"/>
                </a:lnTo>
                <a:close/>
              </a:path>
            </a:pathLst>
          </a:custGeom>
          <a:blipFill>
            <a:blip r:embed="rId3">
              <a:extLst>
                <a:ext uri="{96DAC541-7B7A-43D3-8B79-37D633B846F1}">
                  <asvg:svgBlip xmlns:asvg="http://schemas.microsoft.com/office/drawing/2016/SVG/main" r:embed="rId4"/>
                </a:ext>
              </a:extLst>
            </a:blip>
            <a:stretch>
              <a:fillRect b="-20896"/>
            </a:stretch>
          </a:blipFill>
        </p:spPr>
        <p:txBody>
          <a:bodyPr/>
          <a:lstStyle/>
          <a:p>
            <a:endParaRPr lang="fr-FR"/>
          </a:p>
        </p:txBody>
      </p:sp>
      <p:grpSp>
        <p:nvGrpSpPr>
          <p:cNvPr id="4" name="Group 4"/>
          <p:cNvGrpSpPr/>
          <p:nvPr/>
        </p:nvGrpSpPr>
        <p:grpSpPr>
          <a:xfrm>
            <a:off x="11175042" y="3970538"/>
            <a:ext cx="6527058" cy="3253689"/>
            <a:chOff x="0" y="0"/>
            <a:chExt cx="8702744" cy="4338252"/>
          </a:xfrm>
        </p:grpSpPr>
        <p:sp>
          <p:nvSpPr>
            <p:cNvPr id="5" name="TextBox 5"/>
            <p:cNvSpPr txBox="1"/>
            <p:nvPr/>
          </p:nvSpPr>
          <p:spPr>
            <a:xfrm>
              <a:off x="0" y="3636154"/>
              <a:ext cx="8702744" cy="672888"/>
            </a:xfrm>
            <a:prstGeom prst="rect">
              <a:avLst/>
            </a:prstGeom>
          </p:spPr>
          <p:txBody>
            <a:bodyPr lIns="0" tIns="0" rIns="0" bIns="0" rtlCol="0" anchor="t">
              <a:spAutoFit/>
            </a:bodyPr>
            <a:lstStyle/>
            <a:p>
              <a:pPr algn="ctr">
                <a:lnSpc>
                  <a:spcPts val="4160"/>
                </a:lnSpc>
              </a:pPr>
              <a:endParaRPr/>
            </a:p>
          </p:txBody>
        </p:sp>
        <p:sp>
          <p:nvSpPr>
            <p:cNvPr id="6" name="TextBox 6"/>
            <p:cNvSpPr txBox="1"/>
            <p:nvPr/>
          </p:nvSpPr>
          <p:spPr>
            <a:xfrm>
              <a:off x="0" y="-49107"/>
              <a:ext cx="8702744" cy="3396826"/>
            </a:xfrm>
            <a:prstGeom prst="rect">
              <a:avLst/>
            </a:prstGeom>
          </p:spPr>
          <p:txBody>
            <a:bodyPr lIns="0" tIns="0" rIns="0" bIns="0" rtlCol="0" anchor="t">
              <a:spAutoFit/>
            </a:bodyPr>
            <a:lstStyle/>
            <a:p>
              <a:pPr marL="0" lvl="0" indent="0" algn="ctr">
                <a:lnSpc>
                  <a:spcPts val="10270"/>
                </a:lnSpc>
                <a:spcBef>
                  <a:spcPct val="0"/>
                </a:spcBef>
              </a:pPr>
              <a:r>
                <a:rPr lang="en-US" sz="7900" spc="-158">
                  <a:solidFill>
                    <a:srgbClr val="FFFFFF"/>
                  </a:solidFill>
                  <a:latin typeface="Muli Bold"/>
                </a:rPr>
                <a:t>C'est quoi une Technicienne?</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4674" y="824692"/>
            <a:ext cx="16384626" cy="1874392"/>
            <a:chOff x="0" y="0"/>
            <a:chExt cx="4315293" cy="493667"/>
          </a:xfrm>
        </p:grpSpPr>
        <p:sp>
          <p:nvSpPr>
            <p:cNvPr id="3" name="Freeform 3"/>
            <p:cNvSpPr/>
            <p:nvPr/>
          </p:nvSpPr>
          <p:spPr>
            <a:xfrm>
              <a:off x="0" y="0"/>
              <a:ext cx="4315292" cy="493667"/>
            </a:xfrm>
            <a:custGeom>
              <a:avLst/>
              <a:gdLst/>
              <a:ahLst/>
              <a:cxnLst/>
              <a:rect l="l" t="t" r="r" b="b"/>
              <a:pathLst>
                <a:path w="4315292" h="493667">
                  <a:moveTo>
                    <a:pt x="24098" y="0"/>
                  </a:moveTo>
                  <a:lnTo>
                    <a:pt x="4291194" y="0"/>
                  </a:lnTo>
                  <a:cubicBezTo>
                    <a:pt x="4304503" y="0"/>
                    <a:pt x="4315292" y="10789"/>
                    <a:pt x="4315292" y="24098"/>
                  </a:cubicBezTo>
                  <a:lnTo>
                    <a:pt x="4315292" y="469569"/>
                  </a:lnTo>
                  <a:cubicBezTo>
                    <a:pt x="4315292" y="482878"/>
                    <a:pt x="4304503" y="493667"/>
                    <a:pt x="4291194" y="493667"/>
                  </a:cubicBezTo>
                  <a:lnTo>
                    <a:pt x="24098" y="493667"/>
                  </a:lnTo>
                  <a:cubicBezTo>
                    <a:pt x="10789" y="493667"/>
                    <a:pt x="0" y="482878"/>
                    <a:pt x="0" y="469569"/>
                  </a:cubicBezTo>
                  <a:lnTo>
                    <a:pt x="0" y="24098"/>
                  </a:lnTo>
                  <a:cubicBezTo>
                    <a:pt x="0" y="10789"/>
                    <a:pt x="10789" y="0"/>
                    <a:pt x="24098" y="0"/>
                  </a:cubicBezTo>
                  <a:close/>
                </a:path>
              </a:pathLst>
            </a:custGeom>
            <a:solidFill>
              <a:srgbClr val="FFFFFF"/>
            </a:solidFill>
          </p:spPr>
          <p:txBody>
            <a:bodyPr/>
            <a:lstStyle/>
            <a:p>
              <a:endParaRPr lang="fr-FR"/>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grpSp>
        <p:nvGrpSpPr>
          <p:cNvPr id="5" name="Group 5"/>
          <p:cNvGrpSpPr/>
          <p:nvPr/>
        </p:nvGrpSpPr>
        <p:grpSpPr>
          <a:xfrm>
            <a:off x="874674" y="4752675"/>
            <a:ext cx="6608989" cy="3372310"/>
            <a:chOff x="0" y="0"/>
            <a:chExt cx="1740639" cy="888180"/>
          </a:xfrm>
        </p:grpSpPr>
        <p:sp>
          <p:nvSpPr>
            <p:cNvPr id="6" name="Freeform 6"/>
            <p:cNvSpPr/>
            <p:nvPr/>
          </p:nvSpPr>
          <p:spPr>
            <a:xfrm>
              <a:off x="0" y="0"/>
              <a:ext cx="1740639" cy="888180"/>
            </a:xfrm>
            <a:custGeom>
              <a:avLst/>
              <a:gdLst/>
              <a:ahLst/>
              <a:cxnLst/>
              <a:rect l="l" t="t" r="r" b="b"/>
              <a:pathLst>
                <a:path w="1740639" h="888180">
                  <a:moveTo>
                    <a:pt x="0" y="0"/>
                  </a:moveTo>
                  <a:lnTo>
                    <a:pt x="1740639" y="0"/>
                  </a:lnTo>
                  <a:lnTo>
                    <a:pt x="1740639" y="888180"/>
                  </a:lnTo>
                  <a:lnTo>
                    <a:pt x="0" y="888180"/>
                  </a:lnTo>
                  <a:close/>
                </a:path>
              </a:pathLst>
            </a:custGeom>
            <a:solidFill>
              <a:srgbClr val="E9006A"/>
            </a:solidFill>
          </p:spPr>
          <p:txBody>
            <a:bodyPr/>
            <a:lstStyle/>
            <a:p>
              <a:endParaRPr lang="fr-FR"/>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grpSp>
        <p:nvGrpSpPr>
          <p:cNvPr id="8" name="Group 8"/>
          <p:cNvGrpSpPr/>
          <p:nvPr/>
        </p:nvGrpSpPr>
        <p:grpSpPr>
          <a:xfrm>
            <a:off x="7960110" y="2086227"/>
            <a:ext cx="10308781" cy="8200773"/>
            <a:chOff x="0" y="-28575"/>
            <a:chExt cx="2715070" cy="2159874"/>
          </a:xfrm>
        </p:grpSpPr>
        <p:sp>
          <p:nvSpPr>
            <p:cNvPr id="9" name="Freeform 9"/>
            <p:cNvSpPr/>
            <p:nvPr/>
          </p:nvSpPr>
          <p:spPr>
            <a:xfrm>
              <a:off x="0" y="0"/>
              <a:ext cx="2715070" cy="2131299"/>
            </a:xfrm>
            <a:custGeom>
              <a:avLst/>
              <a:gdLst/>
              <a:ahLst/>
              <a:cxnLst/>
              <a:rect l="l" t="t" r="r" b="b"/>
              <a:pathLst>
                <a:path w="3125233" h="2131299">
                  <a:moveTo>
                    <a:pt x="0" y="0"/>
                  </a:moveTo>
                  <a:lnTo>
                    <a:pt x="3125233" y="0"/>
                  </a:lnTo>
                  <a:lnTo>
                    <a:pt x="3125233" y="2131299"/>
                  </a:lnTo>
                  <a:lnTo>
                    <a:pt x="0" y="2131299"/>
                  </a:lnTo>
                  <a:close/>
                </a:path>
              </a:pathLst>
            </a:custGeom>
            <a:solidFill>
              <a:srgbClr val="ADD4DB"/>
            </a:solidFill>
          </p:spPr>
          <p:txBody>
            <a:bodyPr/>
            <a:lstStyle/>
            <a:p>
              <a:endParaRPr lang="fr-FR"/>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11" name="TextBox 11"/>
          <p:cNvSpPr txBox="1"/>
          <p:nvPr/>
        </p:nvSpPr>
        <p:spPr>
          <a:xfrm>
            <a:off x="8697424" y="7266231"/>
            <a:ext cx="9145835" cy="1897507"/>
          </a:xfrm>
          <a:prstGeom prst="rect">
            <a:avLst/>
          </a:prstGeom>
        </p:spPr>
        <p:txBody>
          <a:bodyPr lIns="0" tIns="0" rIns="0" bIns="0" rtlCol="0" anchor="t">
            <a:spAutoFit/>
          </a:bodyPr>
          <a:lstStyle/>
          <a:p>
            <a:pPr marL="0" lvl="1" indent="0" algn="l">
              <a:lnSpc>
                <a:spcPts val="3037"/>
              </a:lnSpc>
              <a:spcBef>
                <a:spcPct val="0"/>
              </a:spcBef>
            </a:pPr>
            <a:r>
              <a:rPr lang="en-US" sz="2169" u="none" strike="noStrike">
                <a:solidFill>
                  <a:srgbClr val="FFFFFF"/>
                </a:solidFill>
                <a:latin typeface="Muli"/>
              </a:rPr>
              <a:t>Le secteur est en pleine expansion et pâtit du faible nombre de candidates. La technicienne, quelle que soit sa spécialité, dispose d'un savoir-faire général très appréciable au sein d'une entreprise. C'est pourquoi environ 300 000 postes sont déployés tous les ans dans les secteurs de la technique et de la maintenance.</a:t>
            </a:r>
          </a:p>
        </p:txBody>
      </p:sp>
      <p:sp>
        <p:nvSpPr>
          <p:cNvPr id="12" name="Freeform 12"/>
          <p:cNvSpPr/>
          <p:nvPr/>
        </p:nvSpPr>
        <p:spPr>
          <a:xfrm>
            <a:off x="0" y="0"/>
            <a:ext cx="8242579" cy="10287000"/>
          </a:xfrm>
          <a:custGeom>
            <a:avLst/>
            <a:gdLst/>
            <a:ahLst/>
            <a:cxnLst/>
            <a:rect l="l" t="t" r="r" b="b"/>
            <a:pathLst>
              <a:path w="8242579" h="10287000">
                <a:moveTo>
                  <a:pt x="0" y="0"/>
                </a:moveTo>
                <a:lnTo>
                  <a:pt x="8242579" y="0"/>
                </a:lnTo>
                <a:lnTo>
                  <a:pt x="8242579" y="10287000"/>
                </a:lnTo>
                <a:lnTo>
                  <a:pt x="0" y="10287000"/>
                </a:lnTo>
                <a:lnTo>
                  <a:pt x="0" y="0"/>
                </a:lnTo>
                <a:close/>
              </a:path>
            </a:pathLst>
          </a:custGeom>
          <a:blipFill>
            <a:blip r:embed="rId2"/>
            <a:stretch>
              <a:fillRect l="-37303" r="-49951"/>
            </a:stretch>
          </a:blipFill>
        </p:spPr>
        <p:txBody>
          <a:bodyPr/>
          <a:lstStyle/>
          <a:p>
            <a:endParaRPr lang="fr-FR"/>
          </a:p>
        </p:txBody>
      </p:sp>
      <p:sp>
        <p:nvSpPr>
          <p:cNvPr id="13" name="TextBox 13"/>
          <p:cNvSpPr txBox="1"/>
          <p:nvPr/>
        </p:nvSpPr>
        <p:spPr>
          <a:xfrm>
            <a:off x="8697424" y="5197274"/>
            <a:ext cx="9278435" cy="1135507"/>
          </a:xfrm>
          <a:prstGeom prst="rect">
            <a:avLst/>
          </a:prstGeom>
        </p:spPr>
        <p:txBody>
          <a:bodyPr lIns="0" tIns="0" rIns="0" bIns="0" rtlCol="0" anchor="t">
            <a:spAutoFit/>
          </a:bodyPr>
          <a:lstStyle/>
          <a:p>
            <a:pPr marL="0" lvl="1" indent="0" algn="l">
              <a:lnSpc>
                <a:spcPts val="3037"/>
              </a:lnSpc>
              <a:spcBef>
                <a:spcPct val="0"/>
              </a:spcBef>
            </a:pPr>
            <a:r>
              <a:rPr lang="en-US" sz="2169" u="none" strike="noStrike">
                <a:solidFill>
                  <a:srgbClr val="FFFFFF"/>
                </a:solidFill>
                <a:latin typeface="Muli"/>
              </a:rPr>
              <a:t>La profession de technicienne offre des possibilités de progression de carrière : cheffe d'équipe, cheffe de secteur ou responsable d'un parc informatique...</a:t>
            </a:r>
          </a:p>
        </p:txBody>
      </p:sp>
      <p:sp>
        <p:nvSpPr>
          <p:cNvPr id="14" name="TextBox 14"/>
          <p:cNvSpPr txBox="1"/>
          <p:nvPr/>
        </p:nvSpPr>
        <p:spPr>
          <a:xfrm>
            <a:off x="8697424" y="446422"/>
            <a:ext cx="9590576" cy="1277747"/>
          </a:xfrm>
          <a:prstGeom prst="rect">
            <a:avLst/>
          </a:prstGeom>
        </p:spPr>
        <p:txBody>
          <a:bodyPr lIns="0" tIns="0" rIns="0" bIns="0" rtlCol="0" anchor="t">
            <a:spAutoFit/>
          </a:bodyPr>
          <a:lstStyle/>
          <a:p>
            <a:pPr algn="l">
              <a:lnSpc>
                <a:spcPts val="4157"/>
              </a:lnSpc>
              <a:spcBef>
                <a:spcPct val="0"/>
              </a:spcBef>
            </a:pPr>
            <a:r>
              <a:rPr lang="en-US" sz="2969" u="none" strike="noStrike">
                <a:solidFill>
                  <a:srgbClr val="E9006A"/>
                </a:solidFill>
                <a:latin typeface="Muli Semi-Bold"/>
              </a:rPr>
              <a:t>UN TECHNICIENNE</a:t>
            </a:r>
            <a:r>
              <a:rPr lang="en-US" sz="2969" u="none" strike="noStrike">
                <a:solidFill>
                  <a:srgbClr val="E9006A"/>
                </a:solidFill>
                <a:latin typeface="Muli"/>
              </a:rPr>
              <a:t> </a:t>
            </a:r>
          </a:p>
          <a:p>
            <a:pPr marL="0" lvl="1" indent="0" algn="l">
              <a:lnSpc>
                <a:spcPts val="3037"/>
              </a:lnSpc>
              <a:spcBef>
                <a:spcPct val="0"/>
              </a:spcBef>
            </a:pPr>
            <a:r>
              <a:rPr lang="en-US" sz="2169" u="none" strike="noStrike">
                <a:solidFill>
                  <a:srgbClr val="E9006A"/>
                </a:solidFill>
                <a:latin typeface="Muli"/>
              </a:rPr>
              <a:t>EST SPÉCIALISÉE DANS UNE OU PLUSIEURS DISCIPLINES TECHNIQUES, ÉMANANT SOUVENT DE L'APPLICATION D'UNE TECHNOLOGIE. </a:t>
            </a:r>
          </a:p>
        </p:txBody>
      </p:sp>
      <p:sp>
        <p:nvSpPr>
          <p:cNvPr id="15" name="TextBox 15"/>
          <p:cNvSpPr txBox="1"/>
          <p:nvPr/>
        </p:nvSpPr>
        <p:spPr>
          <a:xfrm>
            <a:off x="8697424" y="2742872"/>
            <a:ext cx="9278435" cy="1516507"/>
          </a:xfrm>
          <a:prstGeom prst="rect">
            <a:avLst/>
          </a:prstGeom>
        </p:spPr>
        <p:txBody>
          <a:bodyPr lIns="0" tIns="0" rIns="0" bIns="0" rtlCol="0" anchor="t">
            <a:spAutoFit/>
          </a:bodyPr>
          <a:lstStyle/>
          <a:p>
            <a:pPr marL="0" lvl="1" indent="0" algn="l">
              <a:lnSpc>
                <a:spcPts val="3037"/>
              </a:lnSpc>
              <a:spcBef>
                <a:spcPct val="0"/>
              </a:spcBef>
            </a:pPr>
            <a:r>
              <a:rPr lang="en-US" sz="2169">
                <a:solidFill>
                  <a:srgbClr val="FFFFFF"/>
                </a:solidFill>
                <a:latin typeface="Muli"/>
              </a:rPr>
              <a:t>L</a:t>
            </a:r>
            <a:r>
              <a:rPr lang="en-US" sz="2169" u="none" strike="noStrike">
                <a:solidFill>
                  <a:srgbClr val="FFFFFF"/>
                </a:solidFill>
                <a:latin typeface="Muli"/>
              </a:rPr>
              <a:t>es secteurs d'activité dans lesquels les techniciennes exercent sont infinis et toute entreprise dispose au minimum d'un.e agent technicienne. Il peut s'agir du monde de l'industrie automobile, de l'informatique et des télécoms, de la qualité, de la distribution ou encore du BTP.</a:t>
            </a:r>
          </a:p>
        </p:txBody>
      </p:sp>
      <p:sp>
        <p:nvSpPr>
          <p:cNvPr id="16" name="Freeform 16"/>
          <p:cNvSpPr/>
          <p:nvPr/>
        </p:nvSpPr>
        <p:spPr>
          <a:xfrm>
            <a:off x="15253223" y="9258988"/>
            <a:ext cx="2590036" cy="589953"/>
          </a:xfrm>
          <a:custGeom>
            <a:avLst/>
            <a:gdLst/>
            <a:ahLst/>
            <a:cxnLst/>
            <a:rect l="l" t="t" r="r" b="b"/>
            <a:pathLst>
              <a:path w="2590036" h="589953">
                <a:moveTo>
                  <a:pt x="0" y="0"/>
                </a:moveTo>
                <a:lnTo>
                  <a:pt x="2590036" y="0"/>
                </a:lnTo>
                <a:lnTo>
                  <a:pt x="2590036" y="589953"/>
                </a:lnTo>
                <a:lnTo>
                  <a:pt x="0" y="589953"/>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108" t="26571" r="5887"/>
          <a:stretch>
            <a:fillRect/>
          </a:stretch>
        </p:blipFill>
        <p:spPr>
          <a:xfrm>
            <a:off x="0" y="0"/>
            <a:ext cx="18288000" cy="10287000"/>
          </a:xfrm>
          <a:prstGeom prst="rect">
            <a:avLst/>
          </a:prstGeom>
        </p:spPr>
      </p:pic>
      <p:grpSp>
        <p:nvGrpSpPr>
          <p:cNvPr id="3" name="Group 3"/>
          <p:cNvGrpSpPr/>
          <p:nvPr/>
        </p:nvGrpSpPr>
        <p:grpSpPr>
          <a:xfrm>
            <a:off x="-2709374" y="5858001"/>
            <a:ext cx="24245433" cy="6485455"/>
            <a:chOff x="0" y="0"/>
            <a:chExt cx="6385629" cy="1708103"/>
          </a:xfrm>
        </p:grpSpPr>
        <p:sp>
          <p:nvSpPr>
            <p:cNvPr id="4" name="Freeform 4"/>
            <p:cNvSpPr/>
            <p:nvPr/>
          </p:nvSpPr>
          <p:spPr>
            <a:xfrm>
              <a:off x="0" y="0"/>
              <a:ext cx="6385628" cy="1708103"/>
            </a:xfrm>
            <a:custGeom>
              <a:avLst/>
              <a:gdLst/>
              <a:ahLst/>
              <a:cxnLst/>
              <a:rect l="l" t="t" r="r" b="b"/>
              <a:pathLst>
                <a:path w="6385628" h="1708103">
                  <a:moveTo>
                    <a:pt x="16285" y="0"/>
                  </a:moveTo>
                  <a:lnTo>
                    <a:pt x="6369343" y="0"/>
                  </a:lnTo>
                  <a:cubicBezTo>
                    <a:pt x="6378337" y="0"/>
                    <a:pt x="6385628" y="7291"/>
                    <a:pt x="6385628" y="16285"/>
                  </a:cubicBezTo>
                  <a:lnTo>
                    <a:pt x="6385628" y="1691818"/>
                  </a:lnTo>
                  <a:cubicBezTo>
                    <a:pt x="6385628" y="1696137"/>
                    <a:pt x="6383913" y="1700280"/>
                    <a:pt x="6380859" y="1703333"/>
                  </a:cubicBezTo>
                  <a:cubicBezTo>
                    <a:pt x="6377805" y="1706388"/>
                    <a:pt x="6373663" y="1708103"/>
                    <a:pt x="6369343" y="1708103"/>
                  </a:cubicBezTo>
                  <a:lnTo>
                    <a:pt x="16285" y="1708103"/>
                  </a:lnTo>
                  <a:cubicBezTo>
                    <a:pt x="11966" y="1708103"/>
                    <a:pt x="7824" y="1706388"/>
                    <a:pt x="4770" y="1703333"/>
                  </a:cubicBezTo>
                  <a:cubicBezTo>
                    <a:pt x="1716" y="1700280"/>
                    <a:pt x="0" y="1696137"/>
                    <a:pt x="0" y="1691818"/>
                  </a:cubicBezTo>
                  <a:lnTo>
                    <a:pt x="0" y="16285"/>
                  </a:lnTo>
                  <a:cubicBezTo>
                    <a:pt x="0" y="11966"/>
                    <a:pt x="1716" y="7824"/>
                    <a:pt x="4770" y="4770"/>
                  </a:cubicBezTo>
                  <a:cubicBezTo>
                    <a:pt x="7824" y="1716"/>
                    <a:pt x="11966" y="0"/>
                    <a:pt x="16285" y="0"/>
                  </a:cubicBezTo>
                  <a:close/>
                </a:path>
              </a:pathLst>
            </a:custGeom>
            <a:solidFill>
              <a:srgbClr val="FFFFFF"/>
            </a:solidFill>
          </p:spPr>
          <p:txBody>
            <a:bodyPr/>
            <a:lstStyle/>
            <a:p>
              <a:endParaRPr lang="fr-FR"/>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6" name="TextBox 6"/>
          <p:cNvSpPr txBox="1"/>
          <p:nvPr/>
        </p:nvSpPr>
        <p:spPr>
          <a:xfrm>
            <a:off x="540629" y="6106369"/>
            <a:ext cx="16038574" cy="3446907"/>
          </a:xfrm>
          <a:prstGeom prst="rect">
            <a:avLst/>
          </a:prstGeom>
        </p:spPr>
        <p:txBody>
          <a:bodyPr lIns="0" tIns="0" rIns="0" bIns="0" rtlCol="0" anchor="t">
            <a:spAutoFit/>
          </a:bodyPr>
          <a:lstStyle/>
          <a:p>
            <a:pPr>
              <a:lnSpc>
                <a:spcPts val="4158"/>
              </a:lnSpc>
              <a:spcBef>
                <a:spcPct val="0"/>
              </a:spcBef>
            </a:pPr>
            <a:r>
              <a:rPr lang="en-US" sz="2970" u="none" strike="noStrike" dirty="0">
                <a:solidFill>
                  <a:srgbClr val="E9006A"/>
                </a:solidFill>
                <a:latin typeface="Open Sauce Medium"/>
              </a:rPr>
              <a:t>La formation </a:t>
            </a:r>
            <a:r>
              <a:rPr lang="en-US" sz="2970" u="none" strike="noStrike" dirty="0" err="1">
                <a:solidFill>
                  <a:srgbClr val="E9006A"/>
                </a:solidFill>
                <a:latin typeface="Open Sauce Medium"/>
              </a:rPr>
              <a:t>académique</a:t>
            </a:r>
            <a:r>
              <a:rPr lang="en-US" sz="2970" u="none" strike="noStrike" dirty="0">
                <a:solidFill>
                  <a:srgbClr val="E9006A"/>
                </a:solidFill>
                <a:latin typeface="Open Sauce Medium"/>
              </a:rPr>
              <a:t> </a:t>
            </a:r>
            <a:r>
              <a:rPr lang="en-US" sz="2970" u="none" strike="noStrike" dirty="0" err="1">
                <a:solidFill>
                  <a:srgbClr val="E9006A"/>
                </a:solidFill>
                <a:latin typeface="Open Sauce Medium"/>
              </a:rPr>
              <a:t>d'une</a:t>
            </a:r>
            <a:r>
              <a:rPr lang="en-US" sz="2970" u="none" strike="noStrike" dirty="0">
                <a:solidFill>
                  <a:srgbClr val="E9006A"/>
                </a:solidFill>
                <a:latin typeface="Open Sauce Medium"/>
              </a:rPr>
              <a:t> </a:t>
            </a:r>
            <a:r>
              <a:rPr lang="en-US" sz="2970" u="none" strike="noStrike" dirty="0" err="1">
                <a:solidFill>
                  <a:srgbClr val="E9006A"/>
                </a:solidFill>
                <a:latin typeface="Open Sauce Medium"/>
              </a:rPr>
              <a:t>technicienne</a:t>
            </a:r>
            <a:endParaRPr lang="en-US" sz="2970" u="none" strike="noStrike" dirty="0">
              <a:solidFill>
                <a:srgbClr val="E9006A"/>
              </a:solidFill>
              <a:latin typeface="Open Sauce Medium"/>
            </a:endParaRPr>
          </a:p>
          <a:p>
            <a:pPr marL="0" lvl="1" indent="0">
              <a:lnSpc>
                <a:spcPts val="3318"/>
              </a:lnSpc>
              <a:spcBef>
                <a:spcPct val="0"/>
              </a:spcBef>
            </a:pPr>
            <a:r>
              <a:rPr lang="en-US" sz="2370" u="none" strike="noStrike" dirty="0" err="1">
                <a:solidFill>
                  <a:srgbClr val="E9006A"/>
                </a:solidFill>
                <a:latin typeface="Open Sauce"/>
              </a:rPr>
              <a:t>varie</a:t>
            </a:r>
            <a:r>
              <a:rPr lang="en-US" sz="2370" u="none" strike="noStrike" dirty="0">
                <a:solidFill>
                  <a:srgbClr val="E9006A"/>
                </a:solidFill>
                <a:latin typeface="Open Sauce"/>
              </a:rPr>
              <a:t> </a:t>
            </a:r>
            <a:r>
              <a:rPr lang="en-US" sz="2370" u="none" strike="noStrike" dirty="0" err="1">
                <a:solidFill>
                  <a:srgbClr val="E9006A"/>
                </a:solidFill>
                <a:latin typeface="Open Sauce"/>
              </a:rPr>
              <a:t>selon</a:t>
            </a:r>
            <a:r>
              <a:rPr lang="en-US" sz="2370" u="none" strike="noStrike" dirty="0">
                <a:solidFill>
                  <a:srgbClr val="E9006A"/>
                </a:solidFill>
                <a:latin typeface="Open Sauce"/>
              </a:rPr>
              <a:t> le </a:t>
            </a:r>
            <a:r>
              <a:rPr lang="en-US" sz="2370" u="none" strike="noStrike" dirty="0" err="1">
                <a:solidFill>
                  <a:srgbClr val="E9006A"/>
                </a:solidFill>
                <a:latin typeface="Open Sauce"/>
              </a:rPr>
              <a:t>degré</a:t>
            </a:r>
            <a:r>
              <a:rPr lang="en-US" sz="2370" u="none" strike="noStrike" dirty="0">
                <a:solidFill>
                  <a:srgbClr val="E9006A"/>
                </a:solidFill>
                <a:latin typeface="Open Sauce"/>
              </a:rPr>
              <a:t> de qualification de </a:t>
            </a:r>
            <a:r>
              <a:rPr lang="en-US" sz="2370" u="none" strike="noStrike" dirty="0" err="1">
                <a:solidFill>
                  <a:srgbClr val="E9006A"/>
                </a:solidFill>
                <a:latin typeface="Open Sauce"/>
              </a:rPr>
              <a:t>celle</a:t>
            </a:r>
            <a:r>
              <a:rPr lang="en-US" sz="2370" u="none" strike="noStrike" dirty="0">
                <a:solidFill>
                  <a:srgbClr val="E9006A"/>
                </a:solidFill>
                <a:latin typeface="Open Sauce"/>
              </a:rPr>
              <a:t>-ci. Les </a:t>
            </a:r>
            <a:r>
              <a:rPr lang="en-US" sz="2370" u="none" strike="noStrike" dirty="0" err="1">
                <a:solidFill>
                  <a:srgbClr val="E9006A"/>
                </a:solidFill>
                <a:latin typeface="Open Sauce"/>
              </a:rPr>
              <a:t>techniciennes</a:t>
            </a:r>
            <a:r>
              <a:rPr lang="en-US" sz="2370" u="none" strike="noStrike" dirty="0">
                <a:solidFill>
                  <a:srgbClr val="E9006A"/>
                </a:solidFill>
                <a:latin typeface="Open Sauce"/>
              </a:rPr>
              <a:t> </a:t>
            </a:r>
            <a:r>
              <a:rPr lang="en-US" sz="2370" u="none" strike="noStrike" dirty="0" err="1">
                <a:solidFill>
                  <a:srgbClr val="E9006A"/>
                </a:solidFill>
                <a:latin typeface="Open Sauce"/>
              </a:rPr>
              <a:t>expérimentées</a:t>
            </a:r>
            <a:r>
              <a:rPr lang="en-US" sz="2370" u="none" strike="noStrike" dirty="0">
                <a:solidFill>
                  <a:srgbClr val="E9006A"/>
                </a:solidFill>
                <a:latin typeface="Open Sauce"/>
              </a:rPr>
              <a:t> </a:t>
            </a:r>
            <a:r>
              <a:rPr lang="en-US" sz="2370" u="none" strike="noStrike" dirty="0" err="1">
                <a:solidFill>
                  <a:srgbClr val="E9006A"/>
                </a:solidFill>
                <a:latin typeface="Open Sauce"/>
              </a:rPr>
              <a:t>sont</a:t>
            </a:r>
            <a:r>
              <a:rPr lang="en-US" sz="2370" u="none" strike="noStrike" dirty="0">
                <a:solidFill>
                  <a:srgbClr val="E9006A"/>
                </a:solidFill>
                <a:latin typeface="Open Sauce"/>
              </a:rPr>
              <a:t> </a:t>
            </a:r>
            <a:r>
              <a:rPr lang="en-US" sz="2370" u="none" strike="noStrike" dirty="0" err="1">
                <a:solidFill>
                  <a:srgbClr val="E9006A"/>
                </a:solidFill>
                <a:latin typeface="Open Sauce"/>
              </a:rPr>
              <a:t>qualifiées</a:t>
            </a:r>
            <a:r>
              <a:rPr lang="en-US" sz="2370" u="none" strike="noStrike" dirty="0">
                <a:solidFill>
                  <a:srgbClr val="E9006A"/>
                </a:solidFill>
                <a:latin typeface="Open Sauce"/>
              </a:rPr>
              <a:t> de « </a:t>
            </a:r>
            <a:r>
              <a:rPr lang="en-US" sz="2370" u="none" strike="noStrike" dirty="0" err="1">
                <a:solidFill>
                  <a:srgbClr val="E9006A"/>
                </a:solidFill>
                <a:latin typeface="Open Sauce"/>
              </a:rPr>
              <a:t>techniciennes</a:t>
            </a:r>
            <a:r>
              <a:rPr lang="en-US" sz="2370" u="none" strike="noStrike" dirty="0">
                <a:solidFill>
                  <a:srgbClr val="E9006A"/>
                </a:solidFill>
                <a:latin typeface="Open Sauce"/>
              </a:rPr>
              <a:t> </a:t>
            </a:r>
            <a:r>
              <a:rPr lang="en-US" sz="2370" u="none" strike="noStrike" dirty="0" err="1">
                <a:solidFill>
                  <a:srgbClr val="E9006A"/>
                </a:solidFill>
                <a:latin typeface="Open Sauce"/>
              </a:rPr>
              <a:t>supérieures</a:t>
            </a:r>
            <a:r>
              <a:rPr lang="en-US" sz="2370" u="none" strike="noStrike" dirty="0">
                <a:solidFill>
                  <a:srgbClr val="E9006A"/>
                </a:solidFill>
                <a:latin typeface="Open Sauce"/>
              </a:rPr>
              <a:t> ». Elles </a:t>
            </a:r>
            <a:r>
              <a:rPr lang="en-US" sz="2370" u="none" strike="noStrike" dirty="0" err="1">
                <a:solidFill>
                  <a:srgbClr val="E9006A"/>
                </a:solidFill>
                <a:latin typeface="Open Sauce"/>
              </a:rPr>
              <a:t>sont</a:t>
            </a:r>
            <a:r>
              <a:rPr lang="en-US" sz="2370" u="none" strike="noStrike" dirty="0">
                <a:solidFill>
                  <a:srgbClr val="E9006A"/>
                </a:solidFill>
                <a:latin typeface="Open Sauce"/>
              </a:rPr>
              <a:t> </a:t>
            </a:r>
            <a:r>
              <a:rPr lang="en-US" sz="2370" u="none" strike="noStrike" dirty="0" err="1">
                <a:solidFill>
                  <a:srgbClr val="E9006A"/>
                </a:solidFill>
                <a:latin typeface="Open Sauce"/>
              </a:rPr>
              <a:t>généralement</a:t>
            </a:r>
            <a:r>
              <a:rPr lang="en-US" sz="2370" u="none" strike="noStrike" dirty="0">
                <a:solidFill>
                  <a:srgbClr val="E9006A"/>
                </a:solidFill>
                <a:latin typeface="Open Sauce"/>
              </a:rPr>
              <a:t> </a:t>
            </a:r>
            <a:r>
              <a:rPr lang="en-US" sz="2370" u="none" strike="noStrike" dirty="0" err="1">
                <a:solidFill>
                  <a:srgbClr val="E9006A"/>
                </a:solidFill>
                <a:latin typeface="Open Sauce"/>
              </a:rPr>
              <a:t>titulaires</a:t>
            </a:r>
            <a:r>
              <a:rPr lang="en-US" sz="2370" u="none" strike="noStrike" dirty="0">
                <a:solidFill>
                  <a:srgbClr val="E9006A"/>
                </a:solidFill>
                <a:latin typeface="Open Sauce"/>
              </a:rPr>
              <a:t> </a:t>
            </a:r>
            <a:r>
              <a:rPr lang="en-US" sz="2370" u="none" strike="noStrike" dirty="0" err="1">
                <a:solidFill>
                  <a:srgbClr val="E9006A"/>
                </a:solidFill>
                <a:latin typeface="Open Sauce"/>
              </a:rPr>
              <a:t>soit</a:t>
            </a:r>
            <a:r>
              <a:rPr lang="en-US" sz="2370" u="none" strike="noStrike" dirty="0">
                <a:solidFill>
                  <a:srgbClr val="E9006A"/>
                </a:solidFill>
                <a:latin typeface="Open Sauce"/>
              </a:rPr>
              <a:t> d'un brevet </a:t>
            </a:r>
            <a:r>
              <a:rPr lang="en-US" sz="2370" u="none" strike="noStrike" dirty="0" err="1">
                <a:solidFill>
                  <a:srgbClr val="E9006A"/>
                </a:solidFill>
                <a:latin typeface="Open Sauce"/>
              </a:rPr>
              <a:t>technicien</a:t>
            </a:r>
            <a:r>
              <a:rPr lang="en-US" sz="2370" u="none" strike="noStrike" dirty="0">
                <a:solidFill>
                  <a:srgbClr val="E9006A"/>
                </a:solidFill>
                <a:latin typeface="Open Sauce"/>
              </a:rPr>
              <a:t> supérieur (BTS), d'un </a:t>
            </a:r>
            <a:r>
              <a:rPr lang="en-US" sz="2370" dirty="0">
                <a:solidFill>
                  <a:srgbClr val="E9006A"/>
                </a:solidFill>
                <a:latin typeface="Open Sauce"/>
              </a:rPr>
              <a:t>bachelor</a:t>
            </a:r>
            <a:r>
              <a:rPr lang="en-US" sz="2370" u="none" strike="noStrike" dirty="0">
                <a:solidFill>
                  <a:srgbClr val="E9006A"/>
                </a:solidFill>
                <a:latin typeface="Open Sauce"/>
              </a:rPr>
              <a:t> </a:t>
            </a:r>
            <a:r>
              <a:rPr lang="en-US" sz="2370" u="none" strike="noStrike" dirty="0" err="1">
                <a:solidFill>
                  <a:srgbClr val="E9006A"/>
                </a:solidFill>
                <a:latin typeface="Open Sauce"/>
              </a:rPr>
              <a:t>universitaire</a:t>
            </a:r>
            <a:r>
              <a:rPr lang="en-US" sz="2370" u="none" strike="noStrike" dirty="0">
                <a:solidFill>
                  <a:srgbClr val="E9006A"/>
                </a:solidFill>
                <a:latin typeface="Open Sauce"/>
              </a:rPr>
              <a:t> de </a:t>
            </a:r>
            <a:r>
              <a:rPr lang="en-US" sz="2370" u="none" strike="noStrike" dirty="0" err="1">
                <a:solidFill>
                  <a:srgbClr val="E9006A"/>
                </a:solidFill>
                <a:latin typeface="Open Sauce"/>
              </a:rPr>
              <a:t>technologie</a:t>
            </a:r>
            <a:r>
              <a:rPr lang="en-US" sz="2370" u="none" strike="noStrike" dirty="0">
                <a:solidFill>
                  <a:srgbClr val="E9006A"/>
                </a:solidFill>
                <a:latin typeface="Open Sauce"/>
              </a:rPr>
              <a:t> (BUT) </a:t>
            </a:r>
            <a:r>
              <a:rPr lang="en-US" sz="2370" u="none" strike="noStrike" dirty="0" err="1">
                <a:solidFill>
                  <a:srgbClr val="E9006A"/>
                </a:solidFill>
                <a:latin typeface="Open Sauce"/>
              </a:rPr>
              <a:t>ou</a:t>
            </a:r>
            <a:r>
              <a:rPr lang="en-US" sz="2370" u="none" strike="noStrike" dirty="0">
                <a:solidFill>
                  <a:srgbClr val="E9006A"/>
                </a:solidFill>
                <a:latin typeface="Open Sauce"/>
              </a:rPr>
              <a:t> </a:t>
            </a:r>
            <a:r>
              <a:rPr lang="en-US" sz="2370" u="none" strike="noStrike" dirty="0" err="1">
                <a:solidFill>
                  <a:srgbClr val="E9006A"/>
                </a:solidFill>
                <a:latin typeface="Open Sauce"/>
              </a:rPr>
              <a:t>d'une</a:t>
            </a:r>
            <a:r>
              <a:rPr lang="en-US" sz="2370" u="none" strike="noStrike" dirty="0">
                <a:solidFill>
                  <a:srgbClr val="E9006A"/>
                </a:solidFill>
                <a:latin typeface="Open Sauce"/>
              </a:rPr>
              <a:t> </a:t>
            </a:r>
            <a:r>
              <a:rPr lang="en-US" sz="2370" u="none" strike="noStrike" dirty="0" err="1">
                <a:solidFill>
                  <a:srgbClr val="E9006A"/>
                </a:solidFill>
                <a:latin typeface="Open Sauce"/>
              </a:rPr>
              <a:t>licence</a:t>
            </a:r>
            <a:r>
              <a:rPr lang="en-US" sz="2370" u="none" strike="noStrike" dirty="0">
                <a:solidFill>
                  <a:srgbClr val="E9006A"/>
                </a:solidFill>
                <a:latin typeface="Open Sauce"/>
              </a:rPr>
              <a:t> </a:t>
            </a:r>
            <a:r>
              <a:rPr lang="en-US" sz="2370" u="none" strike="noStrike" dirty="0" err="1">
                <a:solidFill>
                  <a:srgbClr val="E9006A"/>
                </a:solidFill>
                <a:latin typeface="Open Sauce"/>
              </a:rPr>
              <a:t>professionnelle</a:t>
            </a:r>
            <a:r>
              <a:rPr lang="en-US" sz="2370" u="none" strike="noStrike" dirty="0">
                <a:solidFill>
                  <a:srgbClr val="E9006A"/>
                </a:solidFill>
                <a:latin typeface="Open Sauce"/>
              </a:rPr>
              <a:t>. De </a:t>
            </a:r>
            <a:r>
              <a:rPr lang="en-US" sz="2370" u="none" strike="noStrike" dirty="0" err="1">
                <a:solidFill>
                  <a:srgbClr val="E9006A"/>
                </a:solidFill>
                <a:latin typeface="Open Sauce"/>
              </a:rPr>
              <a:t>nombreux</a:t>
            </a:r>
            <a:r>
              <a:rPr lang="en-US" sz="2370" u="none" strike="noStrike" dirty="0">
                <a:solidFill>
                  <a:srgbClr val="E9006A"/>
                </a:solidFill>
                <a:latin typeface="Open Sauce"/>
              </a:rPr>
              <a:t> bacs </a:t>
            </a:r>
            <a:r>
              <a:rPr lang="en-US" sz="2370" u="none" strike="noStrike" dirty="0" err="1">
                <a:solidFill>
                  <a:srgbClr val="E9006A"/>
                </a:solidFill>
                <a:latin typeface="Open Sauce"/>
              </a:rPr>
              <a:t>professionnels</a:t>
            </a:r>
            <a:r>
              <a:rPr lang="en-US" sz="2370" u="none" strike="noStrike" dirty="0">
                <a:solidFill>
                  <a:srgbClr val="E9006A"/>
                </a:solidFill>
                <a:latin typeface="Open Sauce"/>
              </a:rPr>
              <a:t> (bac pro) </a:t>
            </a:r>
            <a:r>
              <a:rPr lang="en-US" sz="2370" u="none" strike="noStrike" dirty="0" err="1">
                <a:solidFill>
                  <a:srgbClr val="E9006A"/>
                </a:solidFill>
                <a:latin typeface="Open Sauce"/>
              </a:rPr>
              <a:t>permettent</a:t>
            </a:r>
            <a:r>
              <a:rPr lang="en-US" sz="2370" u="none" strike="noStrike" dirty="0">
                <a:solidFill>
                  <a:srgbClr val="E9006A"/>
                </a:solidFill>
                <a:latin typeface="Open Sauce"/>
              </a:rPr>
              <a:t> </a:t>
            </a:r>
            <a:r>
              <a:rPr lang="en-US" sz="2370" u="none" strike="noStrike" dirty="0" err="1">
                <a:solidFill>
                  <a:srgbClr val="E9006A"/>
                </a:solidFill>
                <a:latin typeface="Open Sauce"/>
              </a:rPr>
              <a:t>l'accès</a:t>
            </a:r>
            <a:r>
              <a:rPr lang="en-US" sz="2370" u="none" strike="noStrike" dirty="0">
                <a:solidFill>
                  <a:srgbClr val="E9006A"/>
                </a:solidFill>
                <a:latin typeface="Open Sauce"/>
              </a:rPr>
              <a:t> à </a:t>
            </a:r>
            <a:r>
              <a:rPr lang="en-US" sz="2370" u="none" strike="noStrike" dirty="0" err="1">
                <a:solidFill>
                  <a:srgbClr val="E9006A"/>
                </a:solidFill>
                <a:latin typeface="Open Sauce"/>
              </a:rPr>
              <a:t>cette</a:t>
            </a:r>
            <a:r>
              <a:rPr lang="en-US" sz="2370" u="none" strike="noStrike" dirty="0">
                <a:solidFill>
                  <a:srgbClr val="E9006A"/>
                </a:solidFill>
                <a:latin typeface="Open Sauce"/>
              </a:rPr>
              <a:t> profession. </a:t>
            </a:r>
            <a:r>
              <a:rPr lang="en-US" sz="2370" u="none" strike="noStrike" dirty="0" err="1">
                <a:solidFill>
                  <a:srgbClr val="E9006A"/>
                </a:solidFill>
                <a:latin typeface="Open Sauce"/>
              </a:rPr>
              <a:t>Ils</a:t>
            </a:r>
            <a:r>
              <a:rPr lang="en-US" sz="2370" u="none" strike="noStrike" dirty="0">
                <a:solidFill>
                  <a:srgbClr val="E9006A"/>
                </a:solidFill>
                <a:latin typeface="Open Sauce"/>
              </a:rPr>
              <a:t> </a:t>
            </a:r>
            <a:r>
              <a:rPr lang="en-US" sz="2370" u="none" strike="noStrike" dirty="0" err="1">
                <a:solidFill>
                  <a:srgbClr val="E9006A"/>
                </a:solidFill>
                <a:latin typeface="Open Sauce"/>
              </a:rPr>
              <a:t>offrent</a:t>
            </a:r>
            <a:r>
              <a:rPr lang="en-US" sz="2370" u="none" strike="noStrike" dirty="0">
                <a:solidFill>
                  <a:srgbClr val="E9006A"/>
                </a:solidFill>
                <a:latin typeface="Open Sauce"/>
              </a:rPr>
              <a:t> </a:t>
            </a:r>
            <a:r>
              <a:rPr lang="en-US" sz="2370" u="none" strike="noStrike" dirty="0" err="1">
                <a:solidFill>
                  <a:srgbClr val="E9006A"/>
                </a:solidFill>
                <a:latin typeface="Open Sauce"/>
              </a:rPr>
              <a:t>cependant</a:t>
            </a:r>
            <a:r>
              <a:rPr lang="en-US" sz="2370" u="none" strike="noStrike" dirty="0">
                <a:solidFill>
                  <a:srgbClr val="E9006A"/>
                </a:solidFill>
                <a:latin typeface="Open Sauce"/>
              </a:rPr>
              <a:t> au </a:t>
            </a:r>
            <a:r>
              <a:rPr lang="en-US" sz="2370" u="none" strike="noStrike" dirty="0" err="1">
                <a:solidFill>
                  <a:srgbClr val="E9006A"/>
                </a:solidFill>
                <a:latin typeface="Open Sauce"/>
              </a:rPr>
              <a:t>jeune</a:t>
            </a:r>
            <a:r>
              <a:rPr lang="en-US" sz="2370" u="none" strike="noStrike" dirty="0">
                <a:solidFill>
                  <a:srgbClr val="E9006A"/>
                </a:solidFill>
                <a:latin typeface="Open Sauce"/>
              </a:rPr>
              <a:t> </a:t>
            </a:r>
            <a:r>
              <a:rPr lang="en-US" sz="2370" u="none" strike="noStrike" dirty="0" err="1">
                <a:solidFill>
                  <a:srgbClr val="E9006A"/>
                </a:solidFill>
                <a:latin typeface="Open Sauce"/>
              </a:rPr>
              <a:t>diplômé</a:t>
            </a:r>
            <a:r>
              <a:rPr lang="en-US" sz="2370" u="none" strike="noStrike" dirty="0">
                <a:solidFill>
                  <a:srgbClr val="E9006A"/>
                </a:solidFill>
                <a:latin typeface="Open Sauce"/>
              </a:rPr>
              <a:t> des chances </a:t>
            </a:r>
            <a:r>
              <a:rPr lang="en-US" sz="2370" u="none" strike="noStrike" dirty="0" err="1">
                <a:solidFill>
                  <a:srgbClr val="E9006A"/>
                </a:solidFill>
                <a:latin typeface="Open Sauce"/>
              </a:rPr>
              <a:t>d'évolution</a:t>
            </a:r>
            <a:r>
              <a:rPr lang="en-US" sz="2370" u="none" strike="noStrike" dirty="0">
                <a:solidFill>
                  <a:srgbClr val="E9006A"/>
                </a:solidFill>
                <a:latin typeface="Open Sauce"/>
              </a:rPr>
              <a:t> plus </a:t>
            </a:r>
            <a:r>
              <a:rPr lang="en-US" sz="2370" u="none" strike="noStrike" dirty="0" err="1">
                <a:solidFill>
                  <a:srgbClr val="E9006A"/>
                </a:solidFill>
                <a:latin typeface="Open Sauce"/>
              </a:rPr>
              <a:t>réduites</a:t>
            </a:r>
            <a:r>
              <a:rPr lang="en-US" sz="2370" u="none" strike="noStrike" dirty="0">
                <a:solidFill>
                  <a:srgbClr val="E9006A"/>
                </a:solidFill>
                <a:latin typeface="Open Sauce"/>
              </a:rPr>
              <a:t> que pour les </a:t>
            </a:r>
            <a:r>
              <a:rPr lang="en-US" sz="2370" u="none" strike="noStrike" dirty="0" err="1">
                <a:solidFill>
                  <a:srgbClr val="E9006A"/>
                </a:solidFill>
                <a:latin typeface="Open Sauce"/>
              </a:rPr>
              <a:t>détenteurs</a:t>
            </a:r>
            <a:r>
              <a:rPr lang="en-US" sz="2370" u="none" strike="noStrike" dirty="0">
                <a:solidFill>
                  <a:srgbClr val="E9006A"/>
                </a:solidFill>
                <a:latin typeface="Open Sauce"/>
              </a:rPr>
              <a:t> d'un BTS </a:t>
            </a:r>
            <a:r>
              <a:rPr lang="en-US" sz="2370" u="none" strike="noStrike" dirty="0" err="1">
                <a:solidFill>
                  <a:srgbClr val="E9006A"/>
                </a:solidFill>
                <a:latin typeface="Open Sauce"/>
              </a:rPr>
              <a:t>ou</a:t>
            </a:r>
            <a:r>
              <a:rPr lang="en-US" sz="2370" u="none" strike="noStrike" dirty="0">
                <a:solidFill>
                  <a:srgbClr val="E9006A"/>
                </a:solidFill>
                <a:latin typeface="Open Sauce"/>
              </a:rPr>
              <a:t> d’un BUT.</a:t>
            </a:r>
          </a:p>
          <a:p>
            <a:pPr marL="0" lvl="1" indent="0">
              <a:lnSpc>
                <a:spcPts val="3318"/>
              </a:lnSpc>
              <a:spcBef>
                <a:spcPct val="0"/>
              </a:spcBef>
            </a:pPr>
            <a:r>
              <a:rPr lang="en-US" sz="2370" u="none" strike="noStrike" dirty="0">
                <a:solidFill>
                  <a:srgbClr val="E9006A"/>
                </a:solidFill>
                <a:latin typeface="Open Sauce"/>
              </a:rPr>
              <a:t>Au </a:t>
            </a:r>
            <a:r>
              <a:rPr lang="en-US" sz="2370" u="none" strike="noStrike" dirty="0" err="1">
                <a:solidFill>
                  <a:srgbClr val="E9006A"/>
                </a:solidFill>
                <a:latin typeface="Open Sauce"/>
              </a:rPr>
              <a:t>cours</a:t>
            </a:r>
            <a:r>
              <a:rPr lang="en-US" sz="2370" u="none" strike="noStrike" dirty="0">
                <a:solidFill>
                  <a:srgbClr val="E9006A"/>
                </a:solidFill>
                <a:latin typeface="Open Sauce"/>
              </a:rPr>
              <a:t> du cursus, il </a:t>
            </a:r>
            <a:r>
              <a:rPr lang="en-US" sz="2370" u="none" strike="noStrike" dirty="0" err="1">
                <a:solidFill>
                  <a:srgbClr val="E9006A"/>
                </a:solidFill>
                <a:latin typeface="Open Sauce"/>
              </a:rPr>
              <a:t>peut</a:t>
            </a:r>
            <a:r>
              <a:rPr lang="en-US" sz="2370" u="none" strike="noStrike" dirty="0">
                <a:solidFill>
                  <a:srgbClr val="E9006A"/>
                </a:solidFill>
                <a:latin typeface="Open Sauce"/>
              </a:rPr>
              <a:t> </a:t>
            </a:r>
            <a:r>
              <a:rPr lang="en-US" sz="2370" u="none" strike="noStrike" dirty="0" err="1">
                <a:solidFill>
                  <a:srgbClr val="E9006A"/>
                </a:solidFill>
                <a:latin typeface="Open Sauce"/>
              </a:rPr>
              <a:t>être</a:t>
            </a:r>
            <a:r>
              <a:rPr lang="en-US" sz="2370" u="none" strike="noStrike" dirty="0">
                <a:solidFill>
                  <a:srgbClr val="E9006A"/>
                </a:solidFill>
                <a:latin typeface="Open Sauce"/>
              </a:rPr>
              <a:t> pertinent de </a:t>
            </a:r>
            <a:r>
              <a:rPr lang="en-US" sz="2370" u="none" strike="noStrike" dirty="0" err="1">
                <a:solidFill>
                  <a:srgbClr val="E9006A"/>
                </a:solidFill>
                <a:latin typeface="Open Sauce"/>
              </a:rPr>
              <a:t>favoriser</a:t>
            </a:r>
            <a:r>
              <a:rPr lang="en-US" sz="2370" u="none" strike="noStrike" dirty="0">
                <a:solidFill>
                  <a:srgbClr val="E9006A"/>
                </a:solidFill>
                <a:latin typeface="Open Sauce"/>
              </a:rPr>
              <a:t> les formations en </a:t>
            </a:r>
            <a:r>
              <a:rPr lang="en-US" sz="2370" u="none" strike="noStrike" dirty="0" err="1">
                <a:solidFill>
                  <a:srgbClr val="E9006A"/>
                </a:solidFill>
                <a:latin typeface="Open Sauce"/>
              </a:rPr>
              <a:t>apprentissage</a:t>
            </a:r>
            <a:r>
              <a:rPr lang="en-US" sz="2370" u="none" strike="noStrike" dirty="0">
                <a:solidFill>
                  <a:srgbClr val="E9006A"/>
                </a:solidFill>
                <a:latin typeface="Open Sauce"/>
              </a:rPr>
              <a:t>, </a:t>
            </a:r>
            <a:r>
              <a:rPr lang="en-US" sz="2370" u="none" strike="noStrike" dirty="0" err="1">
                <a:solidFill>
                  <a:srgbClr val="E9006A"/>
                </a:solidFill>
                <a:latin typeface="Open Sauce"/>
              </a:rPr>
              <a:t>puisque</a:t>
            </a:r>
            <a:r>
              <a:rPr lang="en-US" sz="2370" u="none" strike="noStrike" dirty="0">
                <a:solidFill>
                  <a:srgbClr val="E9006A"/>
                </a:solidFill>
                <a:latin typeface="Open Sauce"/>
              </a:rPr>
              <a:t> 80 % des </a:t>
            </a:r>
            <a:r>
              <a:rPr lang="en-US" sz="2370" u="none" strike="noStrike" dirty="0" err="1">
                <a:solidFill>
                  <a:srgbClr val="E9006A"/>
                </a:solidFill>
                <a:latin typeface="Open Sauce"/>
              </a:rPr>
              <a:t>apprentis</a:t>
            </a:r>
            <a:r>
              <a:rPr lang="en-US" sz="2370" u="none" strike="noStrike" dirty="0">
                <a:solidFill>
                  <a:srgbClr val="E9006A"/>
                </a:solidFill>
                <a:latin typeface="Open Sauce"/>
              </a:rPr>
              <a:t> </a:t>
            </a:r>
            <a:r>
              <a:rPr lang="en-US" sz="2370" u="none" strike="noStrike" dirty="0" err="1">
                <a:solidFill>
                  <a:srgbClr val="E9006A"/>
                </a:solidFill>
                <a:latin typeface="Open Sauce"/>
              </a:rPr>
              <a:t>sont</a:t>
            </a:r>
            <a:r>
              <a:rPr lang="en-US" sz="2370" u="none" strike="noStrike" dirty="0">
                <a:solidFill>
                  <a:srgbClr val="E9006A"/>
                </a:solidFill>
                <a:latin typeface="Open Sauce"/>
              </a:rPr>
              <a:t> </a:t>
            </a:r>
            <a:r>
              <a:rPr lang="en-US" sz="2370" u="none" strike="noStrike" dirty="0" err="1">
                <a:solidFill>
                  <a:srgbClr val="E9006A"/>
                </a:solidFill>
                <a:latin typeface="Open Sauce"/>
              </a:rPr>
              <a:t>recrutés</a:t>
            </a:r>
            <a:r>
              <a:rPr lang="en-US" sz="2370" u="none" strike="noStrike" dirty="0">
                <a:solidFill>
                  <a:srgbClr val="E9006A"/>
                </a:solidFill>
                <a:latin typeface="Open Sauce"/>
              </a:rPr>
              <a:t> après </a:t>
            </a:r>
            <a:r>
              <a:rPr lang="en-US" sz="2370" u="none" strike="noStrike" dirty="0" err="1">
                <a:solidFill>
                  <a:srgbClr val="E9006A"/>
                </a:solidFill>
                <a:latin typeface="Open Sauce"/>
              </a:rPr>
              <a:t>l'obtention</a:t>
            </a:r>
            <a:r>
              <a:rPr lang="en-US" sz="2370" u="none" strike="noStrike" dirty="0">
                <a:solidFill>
                  <a:srgbClr val="E9006A"/>
                </a:solidFill>
                <a:latin typeface="Open Sauce"/>
              </a:rPr>
              <a:t> de </a:t>
            </a:r>
            <a:r>
              <a:rPr lang="en-US" sz="2370" u="none" strike="noStrike" dirty="0" err="1">
                <a:solidFill>
                  <a:srgbClr val="E9006A"/>
                </a:solidFill>
                <a:latin typeface="Open Sauce"/>
              </a:rPr>
              <a:t>leur</a:t>
            </a:r>
            <a:r>
              <a:rPr lang="en-US" sz="2370" u="none" strike="noStrike" dirty="0">
                <a:solidFill>
                  <a:srgbClr val="E9006A"/>
                </a:solidFill>
                <a:latin typeface="Open Sauce"/>
              </a:rPr>
              <a:t> diplôme.</a:t>
            </a:r>
          </a:p>
        </p:txBody>
      </p:sp>
      <p:sp>
        <p:nvSpPr>
          <p:cNvPr id="7" name="Freeform 7"/>
          <p:cNvSpPr/>
          <p:nvPr/>
        </p:nvSpPr>
        <p:spPr>
          <a:xfrm>
            <a:off x="15284185" y="9258300"/>
            <a:ext cx="2590036" cy="589953"/>
          </a:xfrm>
          <a:custGeom>
            <a:avLst/>
            <a:gdLst/>
            <a:ahLst/>
            <a:cxnLst/>
            <a:rect l="l" t="t" r="r" b="b"/>
            <a:pathLst>
              <a:path w="2590036" h="589953">
                <a:moveTo>
                  <a:pt x="0" y="0"/>
                </a:moveTo>
                <a:lnTo>
                  <a:pt x="2590036" y="0"/>
                </a:lnTo>
                <a:lnTo>
                  <a:pt x="2590036" y="589953"/>
                </a:lnTo>
                <a:lnTo>
                  <a:pt x="0" y="589953"/>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03371"/>
            <a:ext cx="19047910" cy="10590371"/>
            <a:chOff x="0" y="0"/>
            <a:chExt cx="25397214" cy="14120494"/>
          </a:xfrm>
        </p:grpSpPr>
        <p:pic>
          <p:nvPicPr>
            <p:cNvPr id="3" name="Picture 3"/>
            <p:cNvPicPr>
              <a:picLocks noChangeAspect="1"/>
            </p:cNvPicPr>
            <p:nvPr/>
          </p:nvPicPr>
          <p:blipFill>
            <a:blip r:embed="rId2"/>
            <a:srcRect t="17663" b="17663"/>
            <a:stretch>
              <a:fillRect/>
            </a:stretch>
          </p:blipFill>
          <p:spPr>
            <a:xfrm>
              <a:off x="0" y="0"/>
              <a:ext cx="25397214" cy="14120494"/>
            </a:xfrm>
            <a:prstGeom prst="rect">
              <a:avLst/>
            </a:prstGeom>
          </p:spPr>
        </p:pic>
      </p:grpSp>
      <p:sp>
        <p:nvSpPr>
          <p:cNvPr id="4" name="Freeform 4"/>
          <p:cNvSpPr/>
          <p:nvPr/>
        </p:nvSpPr>
        <p:spPr>
          <a:xfrm flipH="1">
            <a:off x="-54698" y="-304518"/>
            <a:ext cx="19180670" cy="10591518"/>
          </a:xfrm>
          <a:custGeom>
            <a:avLst/>
            <a:gdLst/>
            <a:ahLst/>
            <a:cxnLst/>
            <a:rect l="l" t="t" r="r" b="b"/>
            <a:pathLst>
              <a:path w="14065746" h="11634505">
                <a:moveTo>
                  <a:pt x="14065746" y="0"/>
                </a:moveTo>
                <a:lnTo>
                  <a:pt x="0" y="0"/>
                </a:lnTo>
                <a:lnTo>
                  <a:pt x="0" y="11634505"/>
                </a:lnTo>
                <a:lnTo>
                  <a:pt x="14065746" y="11634505"/>
                </a:lnTo>
                <a:lnTo>
                  <a:pt x="14065746" y="0"/>
                </a:lnTo>
                <a:close/>
              </a:path>
            </a:pathLst>
          </a:custGeom>
          <a:blipFill>
            <a:blip r:embed="rId3">
              <a:extLst>
                <a:ext uri="{96DAC541-7B7A-43D3-8B79-37D633B846F1}">
                  <asvg:svgBlip xmlns:asvg="http://schemas.microsoft.com/office/drawing/2016/SVG/main" r:embed="rId4"/>
                </a:ext>
              </a:extLst>
            </a:blip>
            <a:stretch>
              <a:fillRect b="-20896"/>
            </a:stretch>
          </a:blipFill>
        </p:spPr>
        <p:txBody>
          <a:bodyPr/>
          <a:lstStyle/>
          <a:p>
            <a:endParaRPr lang="fr-FR"/>
          </a:p>
        </p:txBody>
      </p:sp>
      <p:sp>
        <p:nvSpPr>
          <p:cNvPr id="5" name="TextBox 5"/>
          <p:cNvSpPr txBox="1"/>
          <p:nvPr/>
        </p:nvSpPr>
        <p:spPr>
          <a:xfrm>
            <a:off x="9177224" y="7512167"/>
            <a:ext cx="8668556" cy="511810"/>
          </a:xfrm>
          <a:prstGeom prst="rect">
            <a:avLst/>
          </a:prstGeom>
        </p:spPr>
        <p:txBody>
          <a:bodyPr lIns="0" tIns="0" rIns="0" bIns="0" rtlCol="0" anchor="t">
            <a:spAutoFit/>
          </a:bodyPr>
          <a:lstStyle/>
          <a:p>
            <a:pPr algn="ctr">
              <a:lnSpc>
                <a:spcPts val="4160"/>
              </a:lnSpc>
            </a:pPr>
            <a:endParaRPr/>
          </a:p>
        </p:txBody>
      </p:sp>
      <p:sp>
        <p:nvSpPr>
          <p:cNvPr id="6" name="TextBox 6"/>
          <p:cNvSpPr txBox="1"/>
          <p:nvPr/>
        </p:nvSpPr>
        <p:spPr>
          <a:xfrm>
            <a:off x="9177224" y="2909571"/>
            <a:ext cx="8668556" cy="4401183"/>
          </a:xfrm>
          <a:prstGeom prst="rect">
            <a:avLst/>
          </a:prstGeom>
        </p:spPr>
        <p:txBody>
          <a:bodyPr lIns="0" tIns="0" rIns="0" bIns="0" rtlCol="0" anchor="t">
            <a:spAutoFit/>
          </a:bodyPr>
          <a:lstStyle/>
          <a:p>
            <a:pPr marL="0" lvl="0" indent="0">
              <a:lnSpc>
                <a:spcPts val="8710"/>
              </a:lnSpc>
              <a:spcBef>
                <a:spcPct val="0"/>
              </a:spcBef>
            </a:pPr>
            <a:r>
              <a:rPr lang="en-US" sz="6700" spc="-134">
                <a:solidFill>
                  <a:srgbClr val="FFFFFF"/>
                </a:solidFill>
                <a:latin typeface="Muli Bold"/>
              </a:rPr>
              <a:t>Pourquoi promouvoir l’ingénierie et les métiers techniques auprès des filles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828" t="3528" r="15246" b="36612"/>
          <a:stretch>
            <a:fillRect/>
          </a:stretch>
        </p:blipFill>
        <p:spPr>
          <a:xfrm>
            <a:off x="0" y="0"/>
            <a:ext cx="18288000" cy="10287000"/>
          </a:xfrm>
          <a:prstGeom prst="rect">
            <a:avLst/>
          </a:prstGeom>
        </p:spPr>
      </p:pic>
      <p:grpSp>
        <p:nvGrpSpPr>
          <p:cNvPr id="3" name="Group 3"/>
          <p:cNvGrpSpPr/>
          <p:nvPr/>
        </p:nvGrpSpPr>
        <p:grpSpPr>
          <a:xfrm>
            <a:off x="0" y="5395215"/>
            <a:ext cx="18674625" cy="5242024"/>
            <a:chOff x="0" y="0"/>
            <a:chExt cx="5002319" cy="1157977"/>
          </a:xfrm>
        </p:grpSpPr>
        <p:sp>
          <p:nvSpPr>
            <p:cNvPr id="4" name="Freeform 4"/>
            <p:cNvSpPr/>
            <p:nvPr/>
          </p:nvSpPr>
          <p:spPr>
            <a:xfrm>
              <a:off x="0" y="0"/>
              <a:ext cx="5002319" cy="1157977"/>
            </a:xfrm>
            <a:custGeom>
              <a:avLst/>
              <a:gdLst/>
              <a:ahLst/>
              <a:cxnLst/>
              <a:rect l="l" t="t" r="r" b="b"/>
              <a:pathLst>
                <a:path w="5002319" h="1157977">
                  <a:moveTo>
                    <a:pt x="0" y="0"/>
                  </a:moveTo>
                  <a:lnTo>
                    <a:pt x="5002319" y="0"/>
                  </a:lnTo>
                  <a:lnTo>
                    <a:pt x="5002319" y="1157977"/>
                  </a:lnTo>
                  <a:lnTo>
                    <a:pt x="0" y="1157977"/>
                  </a:lnTo>
                  <a:close/>
                </a:path>
              </a:pathLst>
            </a:custGeom>
            <a:solidFill>
              <a:srgbClr val="E9006A"/>
            </a:solidFill>
          </p:spPr>
          <p:txBody>
            <a:bodyPr/>
            <a:lstStyle/>
            <a:p>
              <a:endParaRPr lang="fr-FR"/>
            </a:p>
          </p:txBody>
        </p:sp>
      </p:grpSp>
      <p:sp>
        <p:nvSpPr>
          <p:cNvPr id="5" name="Freeform 5"/>
          <p:cNvSpPr/>
          <p:nvPr/>
        </p:nvSpPr>
        <p:spPr>
          <a:xfrm>
            <a:off x="2093836" y="4245490"/>
            <a:ext cx="2440077" cy="2440077"/>
          </a:xfrm>
          <a:custGeom>
            <a:avLst/>
            <a:gdLst/>
            <a:ahLst/>
            <a:cxnLst/>
            <a:rect l="l" t="t" r="r" b="b"/>
            <a:pathLst>
              <a:path w="2440077" h="2440077">
                <a:moveTo>
                  <a:pt x="0" y="0"/>
                </a:moveTo>
                <a:lnTo>
                  <a:pt x="2440077" y="0"/>
                </a:lnTo>
                <a:lnTo>
                  <a:pt x="2440077" y="2440078"/>
                </a:lnTo>
                <a:lnTo>
                  <a:pt x="0" y="24400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6" name="Freeform 6"/>
          <p:cNvSpPr/>
          <p:nvPr/>
        </p:nvSpPr>
        <p:spPr>
          <a:xfrm>
            <a:off x="5943329" y="4289580"/>
            <a:ext cx="2440077" cy="2440077"/>
          </a:xfrm>
          <a:custGeom>
            <a:avLst/>
            <a:gdLst/>
            <a:ahLst/>
            <a:cxnLst/>
            <a:rect l="l" t="t" r="r" b="b"/>
            <a:pathLst>
              <a:path w="2440077" h="2440077">
                <a:moveTo>
                  <a:pt x="0" y="0"/>
                </a:moveTo>
                <a:lnTo>
                  <a:pt x="2440078" y="0"/>
                </a:lnTo>
                <a:lnTo>
                  <a:pt x="2440078" y="2440078"/>
                </a:lnTo>
                <a:lnTo>
                  <a:pt x="0" y="24400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7" name="Freeform 7"/>
          <p:cNvSpPr/>
          <p:nvPr/>
        </p:nvSpPr>
        <p:spPr>
          <a:xfrm>
            <a:off x="9792872" y="4245490"/>
            <a:ext cx="2440077" cy="2440077"/>
          </a:xfrm>
          <a:custGeom>
            <a:avLst/>
            <a:gdLst/>
            <a:ahLst/>
            <a:cxnLst/>
            <a:rect l="l" t="t" r="r" b="b"/>
            <a:pathLst>
              <a:path w="2440077" h="2440077">
                <a:moveTo>
                  <a:pt x="0" y="0"/>
                </a:moveTo>
                <a:lnTo>
                  <a:pt x="2440077" y="0"/>
                </a:lnTo>
                <a:lnTo>
                  <a:pt x="2440077" y="2440078"/>
                </a:lnTo>
                <a:lnTo>
                  <a:pt x="0" y="24400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8" name="Freeform 8"/>
          <p:cNvSpPr/>
          <p:nvPr/>
        </p:nvSpPr>
        <p:spPr>
          <a:xfrm>
            <a:off x="13642414" y="4245490"/>
            <a:ext cx="2440077" cy="2440077"/>
          </a:xfrm>
          <a:custGeom>
            <a:avLst/>
            <a:gdLst/>
            <a:ahLst/>
            <a:cxnLst/>
            <a:rect l="l" t="t" r="r" b="b"/>
            <a:pathLst>
              <a:path w="2440077" h="2440077">
                <a:moveTo>
                  <a:pt x="0" y="0"/>
                </a:moveTo>
                <a:lnTo>
                  <a:pt x="2440078" y="0"/>
                </a:lnTo>
                <a:lnTo>
                  <a:pt x="2440078" y="2440078"/>
                </a:lnTo>
                <a:lnTo>
                  <a:pt x="0" y="24400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grpSp>
        <p:nvGrpSpPr>
          <p:cNvPr id="9" name="Group 9"/>
          <p:cNvGrpSpPr/>
          <p:nvPr/>
        </p:nvGrpSpPr>
        <p:grpSpPr>
          <a:xfrm>
            <a:off x="2093836" y="666097"/>
            <a:ext cx="8053908" cy="604741"/>
            <a:chOff x="0" y="0"/>
            <a:chExt cx="1913568" cy="143683"/>
          </a:xfrm>
        </p:grpSpPr>
        <p:sp>
          <p:nvSpPr>
            <p:cNvPr id="10" name="Freeform 10"/>
            <p:cNvSpPr/>
            <p:nvPr/>
          </p:nvSpPr>
          <p:spPr>
            <a:xfrm>
              <a:off x="0" y="0"/>
              <a:ext cx="1913568" cy="143683"/>
            </a:xfrm>
            <a:custGeom>
              <a:avLst/>
              <a:gdLst/>
              <a:ahLst/>
              <a:cxnLst/>
              <a:rect l="l" t="t" r="r" b="b"/>
              <a:pathLst>
                <a:path w="1913568" h="143683">
                  <a:moveTo>
                    <a:pt x="0" y="0"/>
                  </a:moveTo>
                  <a:lnTo>
                    <a:pt x="1913568" y="0"/>
                  </a:lnTo>
                  <a:lnTo>
                    <a:pt x="1913568" y="143683"/>
                  </a:lnTo>
                  <a:lnTo>
                    <a:pt x="0" y="143683"/>
                  </a:lnTo>
                  <a:close/>
                </a:path>
              </a:pathLst>
            </a:custGeom>
            <a:solidFill>
              <a:srgbClr val="FFFFFF"/>
            </a:solidFill>
          </p:spPr>
          <p:txBody>
            <a:bodyPr/>
            <a:lstStyle/>
            <a:p>
              <a:endParaRPr lang="fr-FR"/>
            </a:p>
          </p:txBody>
        </p:sp>
        <p:sp>
          <p:nvSpPr>
            <p:cNvPr id="11" name="TextBox 11"/>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12" name="TextBox 12"/>
          <p:cNvSpPr txBox="1"/>
          <p:nvPr/>
        </p:nvSpPr>
        <p:spPr>
          <a:xfrm>
            <a:off x="2093836" y="315858"/>
            <a:ext cx="8185312" cy="954980"/>
          </a:xfrm>
          <a:prstGeom prst="rect">
            <a:avLst/>
          </a:prstGeom>
        </p:spPr>
        <p:txBody>
          <a:bodyPr lIns="0" tIns="0" rIns="0" bIns="0" rtlCol="0" anchor="t">
            <a:spAutoFit/>
          </a:bodyPr>
          <a:lstStyle/>
          <a:p>
            <a:pPr>
              <a:lnSpc>
                <a:spcPts val="7842"/>
              </a:lnSpc>
            </a:pPr>
            <a:r>
              <a:rPr lang="en-US" sz="5602">
                <a:solidFill>
                  <a:srgbClr val="000000"/>
                </a:solidFill>
                <a:latin typeface="Muli Ultra-Bold"/>
              </a:rPr>
              <a:t>QUELQUES CHIFFRES</a:t>
            </a:r>
          </a:p>
        </p:txBody>
      </p:sp>
      <p:sp>
        <p:nvSpPr>
          <p:cNvPr id="13" name="TextBox 13"/>
          <p:cNvSpPr txBox="1"/>
          <p:nvPr/>
        </p:nvSpPr>
        <p:spPr>
          <a:xfrm>
            <a:off x="2093836" y="4924979"/>
            <a:ext cx="2440077" cy="966801"/>
          </a:xfrm>
          <a:prstGeom prst="rect">
            <a:avLst/>
          </a:prstGeom>
        </p:spPr>
        <p:txBody>
          <a:bodyPr lIns="0" tIns="0" rIns="0" bIns="0" rtlCol="0" anchor="t">
            <a:spAutoFit/>
          </a:bodyPr>
          <a:lstStyle/>
          <a:p>
            <a:pPr algn="ctr">
              <a:lnSpc>
                <a:spcPts val="7901"/>
              </a:lnSpc>
            </a:pPr>
            <a:r>
              <a:rPr lang="en-US" sz="5643">
                <a:solidFill>
                  <a:srgbClr val="E9006A"/>
                </a:solidFill>
                <a:latin typeface="Muli Ultra-Bold"/>
              </a:rPr>
              <a:t>36 %</a:t>
            </a:r>
          </a:p>
        </p:txBody>
      </p:sp>
      <p:sp>
        <p:nvSpPr>
          <p:cNvPr id="14" name="TextBox 14"/>
          <p:cNvSpPr txBox="1"/>
          <p:nvPr/>
        </p:nvSpPr>
        <p:spPr>
          <a:xfrm>
            <a:off x="5374744" y="6949583"/>
            <a:ext cx="3380291" cy="1522276"/>
          </a:xfrm>
          <a:prstGeom prst="rect">
            <a:avLst/>
          </a:prstGeom>
        </p:spPr>
        <p:txBody>
          <a:bodyPr lIns="0" tIns="0" rIns="0" bIns="0" rtlCol="0" anchor="t">
            <a:spAutoFit/>
          </a:bodyPr>
          <a:lstStyle>
            <a:defPPr>
              <a:defRPr lang="en-US"/>
            </a:defPPr>
            <a:lvl1pPr algn="ctr">
              <a:lnSpc>
                <a:spcPts val="2956"/>
              </a:lnSpc>
              <a:defRPr sz="2039" spc="346">
                <a:solidFill>
                  <a:srgbClr val="FAFAFA"/>
                </a:solidFill>
                <a:latin typeface="Muli Semi-Bold"/>
              </a:defRPr>
            </a:lvl1pPr>
          </a:lstStyle>
          <a:p>
            <a:r>
              <a:rPr lang="fr-FR" dirty="0"/>
              <a:t>des bachelières fréquentent la filière scientifique des classes préparatoires </a:t>
            </a:r>
            <a:endParaRPr lang="en-US" dirty="0"/>
          </a:p>
        </p:txBody>
      </p:sp>
      <p:sp>
        <p:nvSpPr>
          <p:cNvPr id="15" name="TextBox 15"/>
          <p:cNvSpPr txBox="1"/>
          <p:nvPr/>
        </p:nvSpPr>
        <p:spPr>
          <a:xfrm>
            <a:off x="9581815" y="6950220"/>
            <a:ext cx="3004926" cy="1839139"/>
          </a:xfrm>
          <a:prstGeom prst="rect">
            <a:avLst/>
          </a:prstGeom>
        </p:spPr>
        <p:txBody>
          <a:bodyPr lIns="0" tIns="0" rIns="0" bIns="0" rtlCol="0" anchor="t">
            <a:spAutoFit/>
          </a:bodyPr>
          <a:lstStyle>
            <a:defPPr>
              <a:defRPr lang="en-US"/>
            </a:defPPr>
            <a:lvl1pPr algn="ctr">
              <a:lnSpc>
                <a:spcPts val="2956"/>
              </a:lnSpc>
              <a:defRPr sz="2039" spc="346">
                <a:solidFill>
                  <a:srgbClr val="FAFAFA"/>
                </a:solidFill>
                <a:latin typeface="Muli Semi-Bold"/>
              </a:defRPr>
            </a:lvl1pPr>
          </a:lstStyle>
          <a:p>
            <a:r>
              <a:rPr lang="fr-FR" dirty="0"/>
              <a:t>de filles en écoles d’</a:t>
            </a:r>
            <a:r>
              <a:rPr lang="fr-FR" dirty="0" err="1"/>
              <a:t>ingénieur.e.s</a:t>
            </a:r>
            <a:endParaRPr lang="fr-FR" dirty="0"/>
          </a:p>
          <a:p>
            <a:r>
              <a:rPr lang="fr-FR" dirty="0"/>
              <a:t>(avec de fortes disparités selon les filières)</a:t>
            </a:r>
          </a:p>
        </p:txBody>
      </p:sp>
      <p:sp>
        <p:nvSpPr>
          <p:cNvPr id="16" name="TextBox 16"/>
          <p:cNvSpPr txBox="1"/>
          <p:nvPr/>
        </p:nvSpPr>
        <p:spPr>
          <a:xfrm>
            <a:off x="1780349" y="6949583"/>
            <a:ext cx="3067051" cy="1839139"/>
          </a:xfrm>
          <a:prstGeom prst="rect">
            <a:avLst/>
          </a:prstGeom>
        </p:spPr>
        <p:txBody>
          <a:bodyPr lIns="0" tIns="0" rIns="0" bIns="0" rtlCol="0" anchor="t">
            <a:spAutoFit/>
          </a:bodyPr>
          <a:lstStyle/>
          <a:p>
            <a:pPr algn="ctr">
              <a:lnSpc>
                <a:spcPts val="2956"/>
              </a:lnSpc>
            </a:pPr>
            <a:r>
              <a:rPr lang="en-US" sz="2039" spc="346" dirty="0">
                <a:solidFill>
                  <a:srgbClr val="FAFAFA"/>
                </a:solidFill>
                <a:latin typeface="Muli Semi-Bold"/>
              </a:rPr>
              <a:t>de filles en </a:t>
            </a:r>
            <a:r>
              <a:rPr lang="en-US" sz="2039" spc="346" dirty="0" err="1">
                <a:solidFill>
                  <a:srgbClr val="FAFAFA"/>
                </a:solidFill>
                <a:latin typeface="Muli Semi-Bold"/>
              </a:rPr>
              <a:t>Terminale</a:t>
            </a:r>
            <a:r>
              <a:rPr lang="en-US" sz="2039" spc="346" dirty="0">
                <a:solidFill>
                  <a:srgbClr val="FAFAFA"/>
                </a:solidFill>
                <a:latin typeface="Muli Semi-Bold"/>
              </a:rPr>
              <a:t> </a:t>
            </a:r>
            <a:r>
              <a:rPr lang="en-US" sz="2039" spc="346" dirty="0" err="1">
                <a:solidFill>
                  <a:srgbClr val="FAFAFA"/>
                </a:solidFill>
                <a:latin typeface="Muli Semi-Bold"/>
              </a:rPr>
              <a:t>spécialité</a:t>
            </a:r>
            <a:r>
              <a:rPr lang="en-US" sz="2039" spc="346" dirty="0">
                <a:solidFill>
                  <a:srgbClr val="FAFAFA"/>
                </a:solidFill>
                <a:latin typeface="Muli Semi-Bold"/>
              </a:rPr>
              <a:t> </a:t>
            </a:r>
            <a:r>
              <a:rPr lang="en-US" sz="2039" spc="346" dirty="0" err="1">
                <a:solidFill>
                  <a:srgbClr val="FAFAFA"/>
                </a:solidFill>
                <a:latin typeface="Muli Semi-Bold"/>
              </a:rPr>
              <a:t>maths</a:t>
            </a:r>
            <a:r>
              <a:rPr lang="en-US" sz="2039" spc="346" dirty="0">
                <a:solidFill>
                  <a:srgbClr val="FAFAFA"/>
                </a:solidFill>
                <a:latin typeface="Muli Semi-Bold"/>
              </a:rPr>
              <a:t>-physique-</a:t>
            </a:r>
            <a:r>
              <a:rPr lang="en-US" sz="2039" spc="346" dirty="0" err="1">
                <a:solidFill>
                  <a:srgbClr val="FAFAFA"/>
                </a:solidFill>
                <a:latin typeface="Muli Semi-Bold"/>
              </a:rPr>
              <a:t>chimie</a:t>
            </a:r>
            <a:endParaRPr lang="en-US" sz="2039" spc="346" dirty="0">
              <a:solidFill>
                <a:srgbClr val="FAFAFA"/>
              </a:solidFill>
              <a:latin typeface="Muli Semi-Bold"/>
            </a:endParaRPr>
          </a:p>
          <a:p>
            <a:pPr algn="ctr">
              <a:lnSpc>
                <a:spcPts val="2956"/>
              </a:lnSpc>
              <a:spcBef>
                <a:spcPct val="0"/>
              </a:spcBef>
            </a:pPr>
            <a:endParaRPr lang="en-US" sz="2039" spc="346" dirty="0">
              <a:solidFill>
                <a:srgbClr val="FAFAFA"/>
              </a:solidFill>
              <a:latin typeface="Muli Semi-Bold"/>
            </a:endParaRPr>
          </a:p>
        </p:txBody>
      </p:sp>
      <p:sp>
        <p:nvSpPr>
          <p:cNvPr id="17" name="TextBox 17"/>
          <p:cNvSpPr txBox="1"/>
          <p:nvPr/>
        </p:nvSpPr>
        <p:spPr>
          <a:xfrm>
            <a:off x="13502725" y="6949583"/>
            <a:ext cx="3004926" cy="1096638"/>
          </a:xfrm>
          <a:prstGeom prst="rect">
            <a:avLst/>
          </a:prstGeom>
        </p:spPr>
        <p:txBody>
          <a:bodyPr lIns="0" tIns="0" rIns="0" bIns="0" rtlCol="0" anchor="t">
            <a:spAutoFit/>
          </a:bodyPr>
          <a:lstStyle/>
          <a:p>
            <a:pPr algn="ctr">
              <a:lnSpc>
                <a:spcPts val="2956"/>
              </a:lnSpc>
              <a:spcBef>
                <a:spcPct val="0"/>
              </a:spcBef>
            </a:pPr>
            <a:r>
              <a:rPr lang="en-US" sz="2039" spc="346">
                <a:solidFill>
                  <a:srgbClr val="FAFAFA"/>
                </a:solidFill>
                <a:latin typeface="Muli Semi-Bold"/>
              </a:rPr>
              <a:t>des ingénieurs sont des ingénieurEs !</a:t>
            </a:r>
          </a:p>
        </p:txBody>
      </p:sp>
      <p:sp>
        <p:nvSpPr>
          <p:cNvPr id="18" name="TextBox 18"/>
          <p:cNvSpPr txBox="1"/>
          <p:nvPr/>
        </p:nvSpPr>
        <p:spPr>
          <a:xfrm>
            <a:off x="5943329" y="4969069"/>
            <a:ext cx="2440077" cy="966801"/>
          </a:xfrm>
          <a:prstGeom prst="rect">
            <a:avLst/>
          </a:prstGeom>
        </p:spPr>
        <p:txBody>
          <a:bodyPr lIns="0" tIns="0" rIns="0" bIns="0" rtlCol="0" anchor="t">
            <a:spAutoFit/>
          </a:bodyPr>
          <a:lstStyle/>
          <a:p>
            <a:pPr algn="ctr">
              <a:lnSpc>
                <a:spcPts val="7901"/>
              </a:lnSpc>
            </a:pPr>
            <a:r>
              <a:rPr lang="en-US" sz="5643" dirty="0">
                <a:solidFill>
                  <a:srgbClr val="E9006A"/>
                </a:solidFill>
                <a:latin typeface="Muli Ultra-Bold"/>
              </a:rPr>
              <a:t>30%</a:t>
            </a:r>
          </a:p>
        </p:txBody>
      </p:sp>
      <p:sp>
        <p:nvSpPr>
          <p:cNvPr id="19" name="TextBox 19"/>
          <p:cNvSpPr txBox="1"/>
          <p:nvPr/>
        </p:nvSpPr>
        <p:spPr>
          <a:xfrm>
            <a:off x="9792872" y="4924979"/>
            <a:ext cx="2440077" cy="966801"/>
          </a:xfrm>
          <a:prstGeom prst="rect">
            <a:avLst/>
          </a:prstGeom>
        </p:spPr>
        <p:txBody>
          <a:bodyPr lIns="0" tIns="0" rIns="0" bIns="0" rtlCol="0" anchor="t">
            <a:spAutoFit/>
          </a:bodyPr>
          <a:lstStyle/>
          <a:p>
            <a:pPr algn="ctr">
              <a:lnSpc>
                <a:spcPts val="7901"/>
              </a:lnSpc>
            </a:pPr>
            <a:r>
              <a:rPr lang="en-US" sz="5643" dirty="0">
                <a:solidFill>
                  <a:srgbClr val="E9006A"/>
                </a:solidFill>
                <a:latin typeface="Muli Ultra-Bold"/>
              </a:rPr>
              <a:t>28,7 %</a:t>
            </a:r>
          </a:p>
        </p:txBody>
      </p:sp>
      <p:sp>
        <p:nvSpPr>
          <p:cNvPr id="20" name="TextBox 20"/>
          <p:cNvSpPr txBox="1"/>
          <p:nvPr/>
        </p:nvSpPr>
        <p:spPr>
          <a:xfrm>
            <a:off x="13642414" y="4924979"/>
            <a:ext cx="2440077" cy="966801"/>
          </a:xfrm>
          <a:prstGeom prst="rect">
            <a:avLst/>
          </a:prstGeom>
        </p:spPr>
        <p:txBody>
          <a:bodyPr lIns="0" tIns="0" rIns="0" bIns="0" rtlCol="0" anchor="t">
            <a:spAutoFit/>
          </a:bodyPr>
          <a:lstStyle/>
          <a:p>
            <a:pPr algn="ctr">
              <a:lnSpc>
                <a:spcPts val="7901"/>
              </a:lnSpc>
            </a:pPr>
            <a:r>
              <a:rPr lang="en-US" sz="5643">
                <a:solidFill>
                  <a:srgbClr val="E9006A"/>
                </a:solidFill>
                <a:latin typeface="Muli Ultra-Bold"/>
              </a:rPr>
              <a:t>24 %</a:t>
            </a:r>
          </a:p>
        </p:txBody>
      </p:sp>
      <p:sp>
        <p:nvSpPr>
          <p:cNvPr id="22" name="ZoneTexte 21">
            <a:extLst>
              <a:ext uri="{FF2B5EF4-FFF2-40B4-BE49-F238E27FC236}">
                <a16:creationId xmlns:a16="http://schemas.microsoft.com/office/drawing/2014/main" id="{0C0E2919-783E-C72A-2C84-46988F142FCF}"/>
              </a:ext>
            </a:extLst>
          </p:cNvPr>
          <p:cNvSpPr txBox="1"/>
          <p:nvPr/>
        </p:nvSpPr>
        <p:spPr>
          <a:xfrm>
            <a:off x="13522116" y="8998629"/>
            <a:ext cx="5179274" cy="1477328"/>
          </a:xfrm>
          <a:prstGeom prst="rect">
            <a:avLst/>
          </a:prstGeom>
          <a:noFill/>
        </p:spPr>
        <p:txBody>
          <a:bodyPr wrap="square">
            <a:spAutoFit/>
          </a:bodyPr>
          <a:lstStyle/>
          <a:p>
            <a:r>
              <a:rPr lang="fr-FR" b="1" i="1" dirty="0">
                <a:solidFill>
                  <a:srgbClr val="FAFAFA"/>
                </a:solidFill>
                <a:effectLst/>
                <a:latin typeface="YAFdtZAC0Mk 0"/>
              </a:rPr>
              <a:t>Sources :</a:t>
            </a:r>
            <a:endParaRPr lang="fr-FR" dirty="0">
              <a:solidFill>
                <a:srgbClr val="FAFAFA"/>
              </a:solidFill>
              <a:effectLst/>
              <a:latin typeface="YAFdtZAC0Mk 0"/>
            </a:endParaRPr>
          </a:p>
          <a:p>
            <a:pPr>
              <a:buFont typeface="Arial" panose="020B0604020202020204" pitchFamily="34" charset="0"/>
              <a:buChar char="•"/>
            </a:pPr>
            <a:r>
              <a:rPr lang="fr-FR" b="0" i="1" dirty="0">
                <a:solidFill>
                  <a:srgbClr val="FAFAFA"/>
                </a:solidFill>
                <a:effectLst/>
              </a:rPr>
              <a:t>DEPP direction de l’évaluation, de la prospective et de la performance - étude de </a:t>
            </a:r>
            <a:r>
              <a:rPr lang="fr-FR" b="0" i="1" dirty="0" err="1">
                <a:solidFill>
                  <a:srgbClr val="FAFAFA"/>
                </a:solidFill>
                <a:effectLst/>
              </a:rPr>
              <a:t>déc</a:t>
            </a:r>
            <a:r>
              <a:rPr lang="fr-FR" b="0" i="1" dirty="0">
                <a:solidFill>
                  <a:srgbClr val="FAFAFA"/>
                </a:solidFill>
                <a:effectLst/>
              </a:rPr>
              <a:t> 2021</a:t>
            </a:r>
            <a:endParaRPr lang="fr-FR" dirty="0"/>
          </a:p>
          <a:p>
            <a:pPr>
              <a:buFont typeface="Arial" panose="020B0604020202020204" pitchFamily="34" charset="0"/>
              <a:buChar char="•"/>
            </a:pPr>
            <a:r>
              <a:rPr lang="fr-FR" b="0" i="1" dirty="0">
                <a:solidFill>
                  <a:srgbClr val="FAFAFA"/>
                </a:solidFill>
                <a:effectLst/>
              </a:rPr>
              <a:t>Observatoire des femmes ingénieures - janvier 2023</a:t>
            </a:r>
            <a:endParaRPr lang="fr-FR" dirty="0"/>
          </a:p>
          <a:p>
            <a:pPr>
              <a:buFont typeface="Arial" panose="020B0604020202020204" pitchFamily="34" charset="0"/>
              <a:buChar char="•"/>
            </a:pPr>
            <a:r>
              <a:rPr lang="fr-FR" b="0" i="1" dirty="0">
                <a:solidFill>
                  <a:srgbClr val="FAFAFA"/>
                </a:solidFill>
                <a:effectLst/>
              </a:rPr>
              <a:t>Observatoire des inégalités - janvier 2022</a:t>
            </a:r>
            <a:endParaRPr lang="fr-F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1980" y="848112"/>
            <a:ext cx="15541955" cy="604741"/>
            <a:chOff x="0" y="0"/>
            <a:chExt cx="3692690" cy="143683"/>
          </a:xfrm>
        </p:grpSpPr>
        <p:sp>
          <p:nvSpPr>
            <p:cNvPr id="3" name="Freeform 3"/>
            <p:cNvSpPr/>
            <p:nvPr/>
          </p:nvSpPr>
          <p:spPr>
            <a:xfrm>
              <a:off x="0" y="0"/>
              <a:ext cx="3692690" cy="143683"/>
            </a:xfrm>
            <a:custGeom>
              <a:avLst/>
              <a:gdLst/>
              <a:ahLst/>
              <a:cxnLst/>
              <a:rect l="l" t="t" r="r" b="b"/>
              <a:pathLst>
                <a:path w="3692690" h="143683">
                  <a:moveTo>
                    <a:pt x="0" y="0"/>
                  </a:moveTo>
                  <a:lnTo>
                    <a:pt x="3692690" y="0"/>
                  </a:lnTo>
                  <a:lnTo>
                    <a:pt x="3692690" y="143683"/>
                  </a:lnTo>
                  <a:lnTo>
                    <a:pt x="0" y="143683"/>
                  </a:lnTo>
                  <a:close/>
                </a:path>
              </a:pathLst>
            </a:custGeom>
            <a:solidFill>
              <a:srgbClr val="ADD4DB"/>
            </a:solidFill>
          </p:spPr>
          <p:txBody>
            <a:bodyPr/>
            <a:lstStyle/>
            <a:p>
              <a:endParaRPr lang="fr-FR"/>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6" name="Freeform 6"/>
          <p:cNvSpPr/>
          <p:nvPr/>
        </p:nvSpPr>
        <p:spPr>
          <a:xfrm>
            <a:off x="8992791" y="4914900"/>
            <a:ext cx="8854528" cy="3980311"/>
          </a:xfrm>
          <a:custGeom>
            <a:avLst/>
            <a:gdLst/>
            <a:ahLst/>
            <a:cxnLst/>
            <a:rect l="l" t="t" r="r" b="b"/>
            <a:pathLst>
              <a:path w="10705357" h="4585461">
                <a:moveTo>
                  <a:pt x="0" y="0"/>
                </a:moveTo>
                <a:lnTo>
                  <a:pt x="10705357" y="0"/>
                </a:lnTo>
                <a:lnTo>
                  <a:pt x="10705357" y="4585461"/>
                </a:lnTo>
                <a:lnTo>
                  <a:pt x="0" y="4585461"/>
                </a:lnTo>
                <a:lnTo>
                  <a:pt x="0" y="0"/>
                </a:lnTo>
                <a:close/>
              </a:path>
            </a:pathLst>
          </a:custGeom>
          <a:blipFill>
            <a:blip r:embed="rId2"/>
            <a:stretch>
              <a:fillRect/>
            </a:stretch>
          </a:blipFill>
        </p:spPr>
        <p:txBody>
          <a:bodyPr/>
          <a:lstStyle/>
          <a:p>
            <a:endParaRPr lang="fr-FR" dirty="0"/>
          </a:p>
        </p:txBody>
      </p:sp>
      <p:sp>
        <p:nvSpPr>
          <p:cNvPr id="7" name="Freeform 7"/>
          <p:cNvSpPr/>
          <p:nvPr/>
        </p:nvSpPr>
        <p:spPr>
          <a:xfrm>
            <a:off x="666896" y="2609328"/>
            <a:ext cx="8011992" cy="3952044"/>
          </a:xfrm>
          <a:custGeom>
            <a:avLst/>
            <a:gdLst/>
            <a:ahLst/>
            <a:cxnLst/>
            <a:rect l="l" t="t" r="r" b="b"/>
            <a:pathLst>
              <a:path w="10682655" h="5269391">
                <a:moveTo>
                  <a:pt x="0" y="0"/>
                </a:moveTo>
                <a:lnTo>
                  <a:pt x="10682655" y="0"/>
                </a:lnTo>
                <a:lnTo>
                  <a:pt x="10682655" y="5269391"/>
                </a:lnTo>
                <a:lnTo>
                  <a:pt x="0" y="5269391"/>
                </a:lnTo>
                <a:lnTo>
                  <a:pt x="0" y="0"/>
                </a:lnTo>
                <a:close/>
              </a:path>
            </a:pathLst>
          </a:custGeom>
          <a:blipFill>
            <a:blip r:embed="rId3"/>
            <a:stretch>
              <a:fillRect/>
            </a:stretch>
          </a:blipFill>
        </p:spPr>
        <p:txBody>
          <a:bodyPr/>
          <a:lstStyle/>
          <a:p>
            <a:endParaRPr lang="fr-FR"/>
          </a:p>
        </p:txBody>
      </p:sp>
      <p:sp>
        <p:nvSpPr>
          <p:cNvPr id="8" name="TextBox 8"/>
          <p:cNvSpPr txBox="1"/>
          <p:nvPr/>
        </p:nvSpPr>
        <p:spPr>
          <a:xfrm>
            <a:off x="661980" y="179833"/>
            <a:ext cx="16474052" cy="1943682"/>
          </a:xfrm>
          <a:prstGeom prst="rect">
            <a:avLst/>
          </a:prstGeom>
        </p:spPr>
        <p:txBody>
          <a:bodyPr lIns="0" tIns="0" rIns="0" bIns="0" rtlCol="0" anchor="t">
            <a:spAutoFit/>
          </a:bodyPr>
          <a:lstStyle/>
          <a:p>
            <a:pPr>
              <a:lnSpc>
                <a:spcPts val="7842"/>
              </a:lnSpc>
            </a:pPr>
            <a:r>
              <a:rPr lang="en-US" sz="5600" dirty="0">
                <a:solidFill>
                  <a:srgbClr val="E9006A"/>
                </a:solidFill>
                <a:latin typeface="Oswald Bold"/>
              </a:rPr>
              <a:t>QUELLES SPÉCIALITÉS CHOISIR AU LYCÉE POUR INTÉGRER UNE ÉCOLE D’INGÉNIEURS ?</a:t>
            </a:r>
          </a:p>
        </p:txBody>
      </p:sp>
      <p:sp>
        <p:nvSpPr>
          <p:cNvPr id="9" name="Freeform 9"/>
          <p:cNvSpPr/>
          <p:nvPr/>
        </p:nvSpPr>
        <p:spPr>
          <a:xfrm>
            <a:off x="15543490" y="9173212"/>
            <a:ext cx="2271874" cy="517482"/>
          </a:xfrm>
          <a:custGeom>
            <a:avLst/>
            <a:gdLst/>
            <a:ahLst/>
            <a:cxnLst/>
            <a:rect l="l" t="t" r="r" b="b"/>
            <a:pathLst>
              <a:path w="2271874" h="517482">
                <a:moveTo>
                  <a:pt x="0" y="0"/>
                </a:moveTo>
                <a:lnTo>
                  <a:pt x="2271873" y="0"/>
                </a:lnTo>
                <a:lnTo>
                  <a:pt x="2271873" y="517483"/>
                </a:lnTo>
                <a:lnTo>
                  <a:pt x="0" y="517483"/>
                </a:lnTo>
                <a:lnTo>
                  <a:pt x="0" y="0"/>
                </a:lnTo>
                <a:close/>
              </a:path>
            </a:pathLst>
          </a:custGeom>
          <a:blipFill>
            <a:blip r:embed="rId4"/>
            <a:stretch>
              <a:fillRect/>
            </a:stretch>
          </a:blipFill>
        </p:spPr>
        <p:txBody>
          <a:bodyPr/>
          <a:lstStyle/>
          <a:p>
            <a:endParaRPr lang="fr-F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93870" y="7974874"/>
            <a:ext cx="2590036" cy="589953"/>
          </a:xfrm>
          <a:custGeom>
            <a:avLst/>
            <a:gdLst/>
            <a:ahLst/>
            <a:cxnLst/>
            <a:rect l="l" t="t" r="r" b="b"/>
            <a:pathLst>
              <a:path w="2590036" h="589953">
                <a:moveTo>
                  <a:pt x="0" y="0"/>
                </a:moveTo>
                <a:lnTo>
                  <a:pt x="2590036" y="0"/>
                </a:lnTo>
                <a:lnTo>
                  <a:pt x="2590036" y="589953"/>
                </a:lnTo>
                <a:lnTo>
                  <a:pt x="0" y="589953"/>
                </a:lnTo>
                <a:lnTo>
                  <a:pt x="0" y="0"/>
                </a:lnTo>
                <a:close/>
              </a:path>
            </a:pathLst>
          </a:custGeom>
          <a:blipFill>
            <a:blip r:embed="rId2"/>
            <a:stretch>
              <a:fillRect/>
            </a:stretch>
          </a:blipFill>
        </p:spPr>
        <p:txBody>
          <a:bodyPr/>
          <a:lstStyle/>
          <a:p>
            <a:endParaRPr lang="fr-FR"/>
          </a:p>
        </p:txBody>
      </p:sp>
      <p:grpSp>
        <p:nvGrpSpPr>
          <p:cNvPr id="3" name="Group 3"/>
          <p:cNvGrpSpPr/>
          <p:nvPr/>
        </p:nvGrpSpPr>
        <p:grpSpPr>
          <a:xfrm>
            <a:off x="-12510" y="2774421"/>
            <a:ext cx="18262600" cy="7769106"/>
            <a:chOff x="0" y="0"/>
            <a:chExt cx="5983947" cy="2102629"/>
          </a:xfrm>
        </p:grpSpPr>
        <p:sp>
          <p:nvSpPr>
            <p:cNvPr id="4" name="Freeform 4"/>
            <p:cNvSpPr/>
            <p:nvPr/>
          </p:nvSpPr>
          <p:spPr>
            <a:xfrm>
              <a:off x="0" y="0"/>
              <a:ext cx="5983948" cy="2102629"/>
            </a:xfrm>
            <a:custGeom>
              <a:avLst/>
              <a:gdLst/>
              <a:ahLst/>
              <a:cxnLst/>
              <a:rect l="l" t="t" r="r" b="b"/>
              <a:pathLst>
                <a:path w="5983948" h="2102629">
                  <a:moveTo>
                    <a:pt x="17378" y="0"/>
                  </a:moveTo>
                  <a:lnTo>
                    <a:pt x="5966570" y="0"/>
                  </a:lnTo>
                  <a:cubicBezTo>
                    <a:pt x="5971178" y="0"/>
                    <a:pt x="5975598" y="1831"/>
                    <a:pt x="5978858" y="5090"/>
                  </a:cubicBezTo>
                  <a:cubicBezTo>
                    <a:pt x="5982117" y="8349"/>
                    <a:pt x="5983948" y="12769"/>
                    <a:pt x="5983948" y="17378"/>
                  </a:cubicBezTo>
                  <a:lnTo>
                    <a:pt x="5983948" y="2085250"/>
                  </a:lnTo>
                  <a:cubicBezTo>
                    <a:pt x="5983948" y="2089859"/>
                    <a:pt x="5982117" y="2094280"/>
                    <a:pt x="5978858" y="2097539"/>
                  </a:cubicBezTo>
                  <a:cubicBezTo>
                    <a:pt x="5975598" y="2100798"/>
                    <a:pt x="5971178" y="2102629"/>
                    <a:pt x="5966570" y="2102629"/>
                  </a:cubicBezTo>
                  <a:lnTo>
                    <a:pt x="17378" y="2102629"/>
                  </a:lnTo>
                  <a:cubicBezTo>
                    <a:pt x="12769" y="2102629"/>
                    <a:pt x="8349" y="2100798"/>
                    <a:pt x="5090" y="2097539"/>
                  </a:cubicBezTo>
                  <a:cubicBezTo>
                    <a:pt x="1831" y="2094280"/>
                    <a:pt x="0" y="2089859"/>
                    <a:pt x="0" y="2085250"/>
                  </a:cubicBezTo>
                  <a:lnTo>
                    <a:pt x="0" y="17378"/>
                  </a:lnTo>
                  <a:cubicBezTo>
                    <a:pt x="0" y="12769"/>
                    <a:pt x="1831" y="8349"/>
                    <a:pt x="5090" y="5090"/>
                  </a:cubicBezTo>
                  <a:cubicBezTo>
                    <a:pt x="8349" y="1831"/>
                    <a:pt x="12769" y="0"/>
                    <a:pt x="17378" y="0"/>
                  </a:cubicBezTo>
                  <a:close/>
                </a:path>
              </a:pathLst>
            </a:custGeom>
            <a:solidFill>
              <a:srgbClr val="ADD4DB"/>
            </a:solidFill>
          </p:spPr>
          <p:txBody>
            <a:bodyPr/>
            <a:lstStyle/>
            <a:p>
              <a:endParaRPr lang="fr-FR"/>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grpSp>
        <p:nvGrpSpPr>
          <p:cNvPr id="6" name="Group 6"/>
          <p:cNvGrpSpPr/>
          <p:nvPr/>
        </p:nvGrpSpPr>
        <p:grpSpPr>
          <a:xfrm rot="-5400000">
            <a:off x="13945482" y="2900896"/>
            <a:ext cx="2385633" cy="488856"/>
            <a:chOff x="0" y="0"/>
            <a:chExt cx="2596814" cy="532130"/>
          </a:xfrm>
        </p:grpSpPr>
        <p:sp>
          <p:nvSpPr>
            <p:cNvPr id="7" name="Freeform 7"/>
            <p:cNvSpPr/>
            <p:nvPr/>
          </p:nvSpPr>
          <p:spPr>
            <a:xfrm>
              <a:off x="0" y="0"/>
              <a:ext cx="2595544" cy="533400"/>
            </a:xfrm>
            <a:custGeom>
              <a:avLst/>
              <a:gdLst/>
              <a:ahLst/>
              <a:cxnLst/>
              <a:rect l="l" t="t" r="r" b="b"/>
              <a:pathLst>
                <a:path w="2595544" h="533400">
                  <a:moveTo>
                    <a:pt x="2518074"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2518074" y="335280"/>
                  </a:lnTo>
                  <a:cubicBezTo>
                    <a:pt x="2561254" y="335280"/>
                    <a:pt x="2595544" y="304800"/>
                    <a:pt x="2595544" y="266700"/>
                  </a:cubicBezTo>
                  <a:cubicBezTo>
                    <a:pt x="2595544" y="228600"/>
                    <a:pt x="2561254" y="198120"/>
                    <a:pt x="2518074" y="198120"/>
                  </a:cubicBezTo>
                  <a:close/>
                </a:path>
              </a:pathLst>
            </a:custGeom>
            <a:solidFill>
              <a:srgbClr val="FAFAFA"/>
            </a:solidFill>
          </p:spPr>
          <p:txBody>
            <a:bodyPr/>
            <a:lstStyle/>
            <a:p>
              <a:endParaRPr lang="fr-FR"/>
            </a:p>
          </p:txBody>
        </p:sp>
      </p:grpSp>
      <p:grpSp>
        <p:nvGrpSpPr>
          <p:cNvPr id="8" name="Group 8"/>
          <p:cNvGrpSpPr/>
          <p:nvPr/>
        </p:nvGrpSpPr>
        <p:grpSpPr>
          <a:xfrm rot="-5400000">
            <a:off x="1611349" y="2801109"/>
            <a:ext cx="2385633" cy="488856"/>
            <a:chOff x="0" y="0"/>
            <a:chExt cx="2596814" cy="532130"/>
          </a:xfrm>
        </p:grpSpPr>
        <p:sp>
          <p:nvSpPr>
            <p:cNvPr id="9" name="Freeform 9"/>
            <p:cNvSpPr/>
            <p:nvPr/>
          </p:nvSpPr>
          <p:spPr>
            <a:xfrm>
              <a:off x="0" y="0"/>
              <a:ext cx="2595544" cy="533400"/>
            </a:xfrm>
            <a:custGeom>
              <a:avLst/>
              <a:gdLst/>
              <a:ahLst/>
              <a:cxnLst/>
              <a:rect l="l" t="t" r="r" b="b"/>
              <a:pathLst>
                <a:path w="2595544" h="533400">
                  <a:moveTo>
                    <a:pt x="2518074"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2518074" y="335280"/>
                  </a:lnTo>
                  <a:cubicBezTo>
                    <a:pt x="2561254" y="335280"/>
                    <a:pt x="2595544" y="304800"/>
                    <a:pt x="2595544" y="266700"/>
                  </a:cubicBezTo>
                  <a:cubicBezTo>
                    <a:pt x="2595544" y="228600"/>
                    <a:pt x="2561254" y="198120"/>
                    <a:pt x="2518074" y="198120"/>
                  </a:cubicBezTo>
                  <a:close/>
                </a:path>
              </a:pathLst>
            </a:custGeom>
            <a:solidFill>
              <a:srgbClr val="FAFAFA"/>
            </a:solidFill>
          </p:spPr>
          <p:txBody>
            <a:bodyPr/>
            <a:lstStyle/>
            <a:p>
              <a:endParaRPr lang="fr-FR"/>
            </a:p>
          </p:txBody>
        </p:sp>
      </p:grpSp>
      <p:grpSp>
        <p:nvGrpSpPr>
          <p:cNvPr id="10" name="Group 10"/>
          <p:cNvGrpSpPr/>
          <p:nvPr/>
        </p:nvGrpSpPr>
        <p:grpSpPr>
          <a:xfrm rot="-5400000">
            <a:off x="7706756" y="2801109"/>
            <a:ext cx="2385633" cy="488856"/>
            <a:chOff x="0" y="0"/>
            <a:chExt cx="2596814" cy="532130"/>
          </a:xfrm>
        </p:grpSpPr>
        <p:sp>
          <p:nvSpPr>
            <p:cNvPr id="11" name="Freeform 11"/>
            <p:cNvSpPr/>
            <p:nvPr/>
          </p:nvSpPr>
          <p:spPr>
            <a:xfrm>
              <a:off x="0" y="0"/>
              <a:ext cx="2595544" cy="533400"/>
            </a:xfrm>
            <a:custGeom>
              <a:avLst/>
              <a:gdLst/>
              <a:ahLst/>
              <a:cxnLst/>
              <a:rect l="l" t="t" r="r" b="b"/>
              <a:pathLst>
                <a:path w="2595544" h="533400">
                  <a:moveTo>
                    <a:pt x="2518074"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2518074" y="335280"/>
                  </a:lnTo>
                  <a:cubicBezTo>
                    <a:pt x="2561254" y="335280"/>
                    <a:pt x="2595544" y="304800"/>
                    <a:pt x="2595544" y="266700"/>
                  </a:cubicBezTo>
                  <a:cubicBezTo>
                    <a:pt x="2595544" y="228600"/>
                    <a:pt x="2561254" y="198120"/>
                    <a:pt x="2518074" y="198120"/>
                  </a:cubicBezTo>
                  <a:close/>
                </a:path>
              </a:pathLst>
            </a:custGeom>
            <a:solidFill>
              <a:srgbClr val="FAFAFA"/>
            </a:solidFill>
          </p:spPr>
          <p:txBody>
            <a:bodyPr/>
            <a:lstStyle/>
            <a:p>
              <a:endParaRPr lang="fr-FR"/>
            </a:p>
          </p:txBody>
        </p:sp>
      </p:grpSp>
      <p:sp>
        <p:nvSpPr>
          <p:cNvPr id="12" name="TextBox 12"/>
          <p:cNvSpPr txBox="1"/>
          <p:nvPr/>
        </p:nvSpPr>
        <p:spPr>
          <a:xfrm>
            <a:off x="661980" y="4571546"/>
            <a:ext cx="4773225" cy="1563370"/>
          </a:xfrm>
          <a:prstGeom prst="rect">
            <a:avLst/>
          </a:prstGeom>
        </p:spPr>
        <p:txBody>
          <a:bodyPr lIns="0" tIns="0" rIns="0" bIns="0" rtlCol="0" anchor="t">
            <a:spAutoFit/>
          </a:bodyPr>
          <a:lstStyle/>
          <a:p>
            <a:pPr algn="ctr">
              <a:lnSpc>
                <a:spcPts val="4129"/>
              </a:lnSpc>
            </a:pPr>
            <a:r>
              <a:rPr lang="en-US" sz="2949" spc="324" dirty="0">
                <a:solidFill>
                  <a:srgbClr val="D00063"/>
                </a:solidFill>
                <a:latin typeface="Open Sauce Bold"/>
              </a:rPr>
              <a:t>BIEN SE RENSEIGNER </a:t>
            </a:r>
          </a:p>
          <a:p>
            <a:pPr algn="ctr">
              <a:lnSpc>
                <a:spcPts val="4129"/>
              </a:lnSpc>
            </a:pPr>
            <a:r>
              <a:rPr lang="en-US" sz="2949" spc="324" dirty="0">
                <a:solidFill>
                  <a:srgbClr val="D00063"/>
                </a:solidFill>
                <a:latin typeface="Open Sauce Bold"/>
              </a:rPr>
              <a:t>sur les écoles </a:t>
            </a:r>
          </a:p>
          <a:p>
            <a:pPr algn="ctr">
              <a:lnSpc>
                <a:spcPts val="4129"/>
              </a:lnSpc>
            </a:pPr>
            <a:r>
              <a:rPr lang="en-US" sz="2949" spc="324" dirty="0" err="1">
                <a:solidFill>
                  <a:srgbClr val="D00063"/>
                </a:solidFill>
                <a:latin typeface="Open Sauce Bold"/>
              </a:rPr>
              <a:t>en</a:t>
            </a:r>
            <a:r>
              <a:rPr lang="en-US" sz="2949" spc="324" dirty="0">
                <a:solidFill>
                  <a:srgbClr val="D00063"/>
                </a:solidFill>
                <a:latin typeface="Open Sauce Bold"/>
              </a:rPr>
              <a:t> </a:t>
            </a:r>
            <a:r>
              <a:rPr lang="en-US" sz="2949" spc="324" dirty="0" err="1">
                <a:solidFill>
                  <a:srgbClr val="D00063"/>
                </a:solidFill>
                <a:latin typeface="Open Sauce Bold"/>
              </a:rPr>
              <a:t>amont</a:t>
            </a:r>
            <a:r>
              <a:rPr lang="en-US" sz="2949" spc="324" dirty="0">
                <a:solidFill>
                  <a:srgbClr val="D00063"/>
                </a:solidFill>
                <a:latin typeface="Open Sauce Bold"/>
              </a:rPr>
              <a:t> </a:t>
            </a:r>
          </a:p>
        </p:txBody>
      </p:sp>
      <p:sp>
        <p:nvSpPr>
          <p:cNvPr id="13" name="TextBox 13"/>
          <p:cNvSpPr txBox="1"/>
          <p:nvPr/>
        </p:nvSpPr>
        <p:spPr>
          <a:xfrm>
            <a:off x="661980" y="6073140"/>
            <a:ext cx="4773225" cy="3185160"/>
          </a:xfrm>
          <a:prstGeom prst="rect">
            <a:avLst/>
          </a:prstGeom>
        </p:spPr>
        <p:txBody>
          <a:bodyPr lIns="0" tIns="0" rIns="0" bIns="0" rtlCol="0" anchor="t">
            <a:spAutoFit/>
          </a:bodyPr>
          <a:lstStyle/>
          <a:p>
            <a:pPr algn="ctr">
              <a:lnSpc>
                <a:spcPts val="3224"/>
              </a:lnSpc>
            </a:pPr>
            <a:endParaRPr/>
          </a:p>
          <a:p>
            <a:pPr algn="ctr">
              <a:lnSpc>
                <a:spcPts val="3224"/>
              </a:lnSpc>
            </a:pPr>
            <a:r>
              <a:rPr lang="en-US" sz="2149" spc="21" dirty="0">
                <a:solidFill>
                  <a:srgbClr val="FFFFFF"/>
                </a:solidFill>
                <a:latin typeface="Open Sauce"/>
              </a:rPr>
              <a:t>(de mi </a:t>
            </a:r>
            <a:r>
              <a:rPr lang="en-US" sz="2149" spc="21" dirty="0" err="1">
                <a:solidFill>
                  <a:srgbClr val="FFFFFF"/>
                </a:solidFill>
                <a:latin typeface="Open Sauce"/>
              </a:rPr>
              <a:t>novembre</a:t>
            </a:r>
            <a:r>
              <a:rPr lang="en-US" sz="2149" spc="21" dirty="0">
                <a:solidFill>
                  <a:srgbClr val="FFFFFF"/>
                </a:solidFill>
                <a:latin typeface="Open Sauce"/>
              </a:rPr>
              <a:t> à début mars) sur les salons, forums, web, guides, etc., demander </a:t>
            </a:r>
            <a:r>
              <a:rPr lang="en-US" sz="2149" spc="21" dirty="0" err="1">
                <a:solidFill>
                  <a:srgbClr val="FFFFFF"/>
                </a:solidFill>
                <a:latin typeface="Open Sauce"/>
              </a:rPr>
              <a:t>l’avis</a:t>
            </a:r>
            <a:r>
              <a:rPr lang="en-US" sz="2149" spc="21" dirty="0">
                <a:solidFill>
                  <a:srgbClr val="FFFFFF"/>
                </a:solidFill>
                <a:latin typeface="Open Sauce"/>
              </a:rPr>
              <a:t> de </a:t>
            </a:r>
            <a:r>
              <a:rPr lang="en-US" sz="2149" spc="21" dirty="0" err="1">
                <a:solidFill>
                  <a:srgbClr val="FFFFFF"/>
                </a:solidFill>
                <a:latin typeface="Open Sauce"/>
              </a:rPr>
              <a:t>vos</a:t>
            </a:r>
            <a:r>
              <a:rPr lang="en-US" sz="2149" spc="21" dirty="0">
                <a:solidFill>
                  <a:srgbClr val="FFFFFF"/>
                </a:solidFill>
                <a:latin typeface="Open Sauce"/>
              </a:rPr>
              <a:t> </a:t>
            </a:r>
            <a:r>
              <a:rPr lang="en-US" sz="2149" spc="21" dirty="0" err="1">
                <a:solidFill>
                  <a:srgbClr val="FFFFFF"/>
                </a:solidFill>
                <a:latin typeface="Open Sauce"/>
              </a:rPr>
              <a:t>proches</a:t>
            </a:r>
            <a:r>
              <a:rPr lang="en-US" sz="2149" spc="21" dirty="0">
                <a:solidFill>
                  <a:srgbClr val="FFFFFF"/>
                </a:solidFill>
                <a:latin typeface="Open Sauce"/>
              </a:rPr>
              <a:t> (</a:t>
            </a:r>
            <a:r>
              <a:rPr lang="en-US" sz="2149" spc="21" dirty="0" err="1">
                <a:solidFill>
                  <a:srgbClr val="FFFFFF"/>
                </a:solidFill>
                <a:latin typeface="Open Sauce"/>
              </a:rPr>
              <a:t>famille</a:t>
            </a:r>
            <a:r>
              <a:rPr lang="en-US" sz="2149" spc="21" dirty="0">
                <a:solidFill>
                  <a:srgbClr val="FFFFFF"/>
                </a:solidFill>
                <a:latin typeface="Open Sauce"/>
              </a:rPr>
              <a:t>, </a:t>
            </a:r>
            <a:r>
              <a:rPr lang="en-US" sz="2149" spc="21" dirty="0" err="1">
                <a:solidFill>
                  <a:srgbClr val="FFFFFF"/>
                </a:solidFill>
                <a:latin typeface="Open Sauce"/>
              </a:rPr>
              <a:t>amis</a:t>
            </a:r>
            <a:r>
              <a:rPr lang="en-US" sz="2149" spc="21" dirty="0">
                <a:solidFill>
                  <a:srgbClr val="FFFFFF"/>
                </a:solidFill>
                <a:latin typeface="Open Sauce"/>
              </a:rPr>
              <a:t>), </a:t>
            </a:r>
            <a:r>
              <a:rPr lang="en-US" sz="2149" spc="21" dirty="0" err="1">
                <a:solidFill>
                  <a:srgbClr val="FFFFFF"/>
                </a:solidFill>
                <a:latin typeface="Open Sauce"/>
              </a:rPr>
              <a:t>vos</a:t>
            </a:r>
            <a:r>
              <a:rPr lang="en-US" sz="2149" spc="21" dirty="0">
                <a:solidFill>
                  <a:srgbClr val="FFFFFF"/>
                </a:solidFill>
                <a:latin typeface="Open Sauce"/>
              </a:rPr>
              <a:t> </a:t>
            </a:r>
            <a:r>
              <a:rPr lang="en-US" sz="2149" spc="21" dirty="0" err="1">
                <a:solidFill>
                  <a:srgbClr val="FFFFFF"/>
                </a:solidFill>
                <a:latin typeface="Open Sauce"/>
              </a:rPr>
              <a:t>professeurs</a:t>
            </a:r>
            <a:r>
              <a:rPr lang="en-US" sz="2149" spc="21" dirty="0">
                <a:solidFill>
                  <a:srgbClr val="FFFFFF"/>
                </a:solidFill>
                <a:latin typeface="Open Sauce"/>
              </a:rPr>
              <a:t>, les </a:t>
            </a:r>
            <a:r>
              <a:rPr lang="en-US" sz="2149" spc="21" dirty="0" err="1">
                <a:solidFill>
                  <a:srgbClr val="FFFFFF"/>
                </a:solidFill>
                <a:latin typeface="Open Sauce"/>
              </a:rPr>
              <a:t>collègues</a:t>
            </a:r>
            <a:r>
              <a:rPr lang="en-US" sz="2149" spc="21" dirty="0">
                <a:solidFill>
                  <a:srgbClr val="FFFFFF"/>
                </a:solidFill>
                <a:latin typeface="Open Sauce"/>
              </a:rPr>
              <a:t> de </a:t>
            </a:r>
          </a:p>
          <a:p>
            <a:pPr algn="ctr">
              <a:lnSpc>
                <a:spcPts val="3224"/>
              </a:lnSpc>
            </a:pPr>
            <a:r>
              <a:rPr lang="en-US" sz="2149" spc="21" dirty="0" err="1">
                <a:solidFill>
                  <a:srgbClr val="FFFFFF"/>
                </a:solidFill>
                <a:latin typeface="Open Sauce"/>
              </a:rPr>
              <a:t>vos</a:t>
            </a:r>
            <a:r>
              <a:rPr lang="en-US" sz="2149" spc="21" dirty="0">
                <a:solidFill>
                  <a:srgbClr val="FFFFFF"/>
                </a:solidFill>
                <a:latin typeface="Open Sauce"/>
              </a:rPr>
              <a:t> parents…</a:t>
            </a:r>
          </a:p>
          <a:p>
            <a:pPr algn="ctr">
              <a:lnSpc>
                <a:spcPts val="3225"/>
              </a:lnSpc>
            </a:pPr>
            <a:endParaRPr lang="en-US" sz="2149" spc="21">
              <a:solidFill>
                <a:srgbClr val="FFFFFF"/>
              </a:solidFill>
              <a:latin typeface="Open Sauce"/>
            </a:endParaRPr>
          </a:p>
        </p:txBody>
      </p:sp>
      <p:sp>
        <p:nvSpPr>
          <p:cNvPr id="14" name="TextBox 14"/>
          <p:cNvSpPr txBox="1"/>
          <p:nvPr/>
        </p:nvSpPr>
        <p:spPr>
          <a:xfrm>
            <a:off x="6019770" y="4571729"/>
            <a:ext cx="5391235" cy="2087245"/>
          </a:xfrm>
          <a:prstGeom prst="rect">
            <a:avLst/>
          </a:prstGeom>
        </p:spPr>
        <p:txBody>
          <a:bodyPr lIns="0" tIns="0" rIns="0" bIns="0" rtlCol="0" anchor="t">
            <a:spAutoFit/>
          </a:bodyPr>
          <a:lstStyle/>
          <a:p>
            <a:pPr marL="0" lvl="0" indent="0" algn="ctr">
              <a:lnSpc>
                <a:spcPts val="4129"/>
              </a:lnSpc>
              <a:spcBef>
                <a:spcPct val="0"/>
              </a:spcBef>
            </a:pPr>
            <a:r>
              <a:rPr lang="en-US" sz="2949" u="none" strike="noStrike" spc="324" dirty="0">
                <a:solidFill>
                  <a:srgbClr val="D00063"/>
                </a:solidFill>
                <a:latin typeface="Open Sauce Bold"/>
              </a:rPr>
              <a:t>SÉLECTIONNER LES FORMATIONS QUI VOUS CORRESPONDENT LE MIEUX </a:t>
            </a:r>
          </a:p>
        </p:txBody>
      </p:sp>
      <p:sp>
        <p:nvSpPr>
          <p:cNvPr id="15" name="TextBox 15"/>
          <p:cNvSpPr txBox="1"/>
          <p:nvPr/>
        </p:nvSpPr>
        <p:spPr>
          <a:xfrm>
            <a:off x="6512960" y="6873240"/>
            <a:ext cx="4773225" cy="2012667"/>
          </a:xfrm>
          <a:prstGeom prst="rect">
            <a:avLst/>
          </a:prstGeom>
        </p:spPr>
        <p:txBody>
          <a:bodyPr lIns="0" tIns="0" rIns="0" bIns="0" rtlCol="0" anchor="t">
            <a:spAutoFit/>
          </a:bodyPr>
          <a:lstStyle/>
          <a:p>
            <a:pPr algn="ctr">
              <a:lnSpc>
                <a:spcPts val="3224"/>
              </a:lnSpc>
            </a:pPr>
            <a:r>
              <a:rPr lang="en-US" sz="2000" spc="21" dirty="0" err="1">
                <a:solidFill>
                  <a:srgbClr val="FFFFFF"/>
                </a:solidFill>
                <a:latin typeface="Open Sauce"/>
              </a:rPr>
              <a:t>Découvrir</a:t>
            </a:r>
            <a:r>
              <a:rPr lang="en-US" sz="2000" spc="21" dirty="0">
                <a:solidFill>
                  <a:srgbClr val="FFFFFF"/>
                </a:solidFill>
                <a:latin typeface="Open Sauce"/>
              </a:rPr>
              <a:t> les formations </a:t>
            </a:r>
            <a:r>
              <a:rPr lang="en-US" sz="2000" spc="21" dirty="0" err="1">
                <a:solidFill>
                  <a:srgbClr val="FFFFFF"/>
                </a:solidFill>
                <a:latin typeface="Open Sauce"/>
              </a:rPr>
              <a:t>lors</a:t>
            </a:r>
            <a:r>
              <a:rPr lang="en-US" sz="2000" spc="21" dirty="0">
                <a:solidFill>
                  <a:srgbClr val="FFFFFF"/>
                </a:solidFill>
                <a:latin typeface="Open Sauce"/>
              </a:rPr>
              <a:t> des salons, forums et </a:t>
            </a:r>
            <a:r>
              <a:rPr lang="en-US" sz="2000" spc="21" dirty="0" err="1">
                <a:solidFill>
                  <a:srgbClr val="FFFFFF"/>
                </a:solidFill>
                <a:latin typeface="Open Sauce"/>
              </a:rPr>
              <a:t>Journées</a:t>
            </a:r>
            <a:r>
              <a:rPr lang="en-US" sz="2000" spc="21" dirty="0">
                <a:solidFill>
                  <a:srgbClr val="FFFFFF"/>
                </a:solidFill>
                <a:latin typeface="Open Sauce"/>
              </a:rPr>
              <a:t> Portes Ouvertes </a:t>
            </a:r>
          </a:p>
          <a:p>
            <a:pPr algn="ctr">
              <a:lnSpc>
                <a:spcPts val="3224"/>
              </a:lnSpc>
            </a:pPr>
            <a:r>
              <a:rPr lang="en-US" sz="2000" spc="21" dirty="0">
                <a:solidFill>
                  <a:srgbClr val="FFFFFF"/>
                </a:solidFill>
                <a:latin typeface="Open Sauce"/>
              </a:rPr>
              <a:t>(entre </a:t>
            </a:r>
            <a:r>
              <a:rPr lang="en-US" sz="2000" spc="21" dirty="0" err="1">
                <a:solidFill>
                  <a:srgbClr val="FFFFFF"/>
                </a:solidFill>
                <a:latin typeface="Open Sauce"/>
              </a:rPr>
              <a:t>novembre</a:t>
            </a:r>
            <a:r>
              <a:rPr lang="en-US" sz="2000" spc="21" dirty="0">
                <a:solidFill>
                  <a:srgbClr val="FFFFFF"/>
                </a:solidFill>
                <a:latin typeface="Open Sauce"/>
              </a:rPr>
              <a:t> et mi mars)</a:t>
            </a:r>
          </a:p>
          <a:p>
            <a:pPr algn="ctr">
              <a:lnSpc>
                <a:spcPts val="3225"/>
              </a:lnSpc>
            </a:pPr>
            <a:endParaRPr lang="en-US" sz="2149" spc="21" dirty="0">
              <a:solidFill>
                <a:srgbClr val="FFFFFF"/>
              </a:solidFill>
              <a:latin typeface="Open Sauce"/>
            </a:endParaRPr>
          </a:p>
        </p:txBody>
      </p:sp>
      <p:sp>
        <p:nvSpPr>
          <p:cNvPr id="16" name="TextBox 16"/>
          <p:cNvSpPr txBox="1"/>
          <p:nvPr/>
        </p:nvSpPr>
        <p:spPr>
          <a:xfrm>
            <a:off x="11915830" y="4571546"/>
            <a:ext cx="6372170" cy="1791516"/>
          </a:xfrm>
          <a:prstGeom prst="rect">
            <a:avLst/>
          </a:prstGeom>
        </p:spPr>
        <p:txBody>
          <a:bodyPr lIns="0" tIns="0" rIns="0" bIns="0" rtlCol="0" anchor="t">
            <a:spAutoFit/>
          </a:bodyPr>
          <a:lstStyle/>
          <a:p>
            <a:pPr algn="ctr">
              <a:lnSpc>
                <a:spcPts val="4759"/>
              </a:lnSpc>
            </a:pPr>
            <a:r>
              <a:rPr lang="en-US" sz="3350" spc="373" dirty="0">
                <a:solidFill>
                  <a:srgbClr val="D00063"/>
                </a:solidFill>
                <a:latin typeface="Open Sauce Bold"/>
              </a:rPr>
              <a:t>SUR  </a:t>
            </a:r>
            <a:r>
              <a:rPr lang="en-US" sz="3350" u="sng" spc="373" dirty="0" err="1">
                <a:solidFill>
                  <a:srgbClr val="B1D6DE"/>
                </a:solidFill>
                <a:latin typeface="Open Sauce Bold"/>
              </a:rPr>
              <a:t>Parcours</a:t>
            </a:r>
            <a:r>
              <a:rPr lang="en-US" sz="3350" u="sng" spc="373" dirty="0">
                <a:solidFill>
                  <a:srgbClr val="B1D6DE"/>
                </a:solidFill>
                <a:latin typeface="Open Sauce Bold"/>
              </a:rPr>
              <a:t> Sup </a:t>
            </a:r>
            <a:endParaRPr lang="en-US" sz="3399" spc="373" dirty="0">
              <a:solidFill>
                <a:srgbClr val="B1D6DE"/>
              </a:solidFill>
              <a:latin typeface="Open Sauce Bold"/>
            </a:endParaRPr>
          </a:p>
          <a:p>
            <a:pPr algn="ctr">
              <a:lnSpc>
                <a:spcPts val="4759"/>
              </a:lnSpc>
            </a:pPr>
            <a:r>
              <a:rPr lang="en-US" sz="3350" spc="373" dirty="0">
                <a:solidFill>
                  <a:srgbClr val="D00063"/>
                </a:solidFill>
                <a:latin typeface="Open Sauce Bold"/>
              </a:rPr>
              <a:t>(15 janvier-13 mars 2025 pour </a:t>
            </a:r>
            <a:r>
              <a:rPr lang="en-US" sz="3350" spc="373" dirty="0" err="1">
                <a:solidFill>
                  <a:srgbClr val="D00063"/>
                </a:solidFill>
                <a:latin typeface="Open Sauce Bold"/>
              </a:rPr>
              <a:t>candidater</a:t>
            </a:r>
            <a:r>
              <a:rPr lang="en-US" sz="3350" spc="373" dirty="0">
                <a:solidFill>
                  <a:srgbClr val="D00063"/>
                </a:solidFill>
                <a:latin typeface="Open Sauce Bold"/>
              </a:rPr>
              <a:t>)</a:t>
            </a:r>
          </a:p>
        </p:txBody>
      </p:sp>
      <p:sp>
        <p:nvSpPr>
          <p:cNvPr id="17" name="TextBox 17"/>
          <p:cNvSpPr txBox="1"/>
          <p:nvPr/>
        </p:nvSpPr>
        <p:spPr>
          <a:xfrm>
            <a:off x="12636677" y="6780711"/>
            <a:ext cx="5492097" cy="2201244"/>
          </a:xfrm>
          <a:prstGeom prst="rect">
            <a:avLst/>
          </a:prstGeom>
        </p:spPr>
        <p:txBody>
          <a:bodyPr lIns="0" tIns="0" rIns="0" bIns="0" rtlCol="0" anchor="t">
            <a:spAutoFit/>
          </a:bodyPr>
          <a:lstStyle/>
          <a:p>
            <a:pPr algn="ctr">
              <a:lnSpc>
                <a:spcPts val="3524"/>
              </a:lnSpc>
            </a:pPr>
            <a:r>
              <a:rPr lang="en-US" sz="2349" spc="23" dirty="0">
                <a:solidFill>
                  <a:srgbClr val="FFFFFF"/>
                </a:solidFill>
                <a:latin typeface="Open Sauce"/>
              </a:rPr>
              <a:t>10 voeux de formation possible                           (Et </a:t>
            </a:r>
            <a:r>
              <a:rPr lang="en-US" sz="2349" spc="23" dirty="0" err="1">
                <a:solidFill>
                  <a:srgbClr val="FFFFFF"/>
                </a:solidFill>
                <a:latin typeface="Open Sauce"/>
              </a:rPr>
              <a:t>jusqu’à</a:t>
            </a:r>
            <a:r>
              <a:rPr lang="en-US" sz="2349" spc="23" dirty="0">
                <a:solidFill>
                  <a:srgbClr val="FFFFFF"/>
                </a:solidFill>
                <a:latin typeface="Open Sauce"/>
              </a:rPr>
              <a:t> 20 sous-voeux pour les CPGE / BUT / BTS  et voeux multiples </a:t>
            </a:r>
            <a:r>
              <a:rPr lang="en-US" sz="2349" spc="23" dirty="0" err="1">
                <a:solidFill>
                  <a:srgbClr val="FFFFFF"/>
                </a:solidFill>
                <a:latin typeface="Open Sauce"/>
              </a:rPr>
              <a:t>illimités</a:t>
            </a:r>
            <a:endParaRPr lang="en-US" sz="2349" spc="23" dirty="0">
              <a:solidFill>
                <a:srgbClr val="FFFFFF"/>
              </a:solidFill>
              <a:latin typeface="Open Sauce"/>
            </a:endParaRPr>
          </a:p>
          <a:p>
            <a:pPr algn="ctr">
              <a:lnSpc>
                <a:spcPts val="3524"/>
              </a:lnSpc>
            </a:pPr>
            <a:r>
              <a:rPr lang="en-US" sz="2349" spc="23" dirty="0">
                <a:solidFill>
                  <a:srgbClr val="FFFFFF"/>
                </a:solidFill>
                <a:latin typeface="Open Sauce"/>
              </a:rPr>
              <a:t>pour les concours </a:t>
            </a:r>
            <a:r>
              <a:rPr lang="en-US" sz="2349" spc="23" dirty="0" err="1">
                <a:solidFill>
                  <a:srgbClr val="FFFFFF"/>
                </a:solidFill>
                <a:latin typeface="Open Sauce"/>
              </a:rPr>
              <a:t>postbac</a:t>
            </a:r>
            <a:r>
              <a:rPr lang="en-US" sz="2349" spc="23" dirty="0">
                <a:solidFill>
                  <a:srgbClr val="FFFFFF"/>
                </a:solidFill>
                <a:latin typeface="Open Sauce"/>
              </a:rPr>
              <a:t>)</a:t>
            </a:r>
          </a:p>
        </p:txBody>
      </p:sp>
      <p:grpSp>
        <p:nvGrpSpPr>
          <p:cNvPr id="18" name="Group 18"/>
          <p:cNvGrpSpPr/>
          <p:nvPr/>
        </p:nvGrpSpPr>
        <p:grpSpPr>
          <a:xfrm>
            <a:off x="661980" y="848112"/>
            <a:ext cx="15541955" cy="604741"/>
            <a:chOff x="0" y="0"/>
            <a:chExt cx="3692690" cy="143683"/>
          </a:xfrm>
        </p:grpSpPr>
        <p:sp>
          <p:nvSpPr>
            <p:cNvPr id="19" name="Freeform 19"/>
            <p:cNvSpPr/>
            <p:nvPr/>
          </p:nvSpPr>
          <p:spPr>
            <a:xfrm>
              <a:off x="0" y="0"/>
              <a:ext cx="3692690" cy="143683"/>
            </a:xfrm>
            <a:custGeom>
              <a:avLst/>
              <a:gdLst/>
              <a:ahLst/>
              <a:cxnLst/>
              <a:rect l="l" t="t" r="r" b="b"/>
              <a:pathLst>
                <a:path w="3692690" h="143683">
                  <a:moveTo>
                    <a:pt x="0" y="0"/>
                  </a:moveTo>
                  <a:lnTo>
                    <a:pt x="3692690" y="0"/>
                  </a:lnTo>
                  <a:lnTo>
                    <a:pt x="3692690" y="143683"/>
                  </a:lnTo>
                  <a:lnTo>
                    <a:pt x="0" y="143683"/>
                  </a:lnTo>
                  <a:close/>
                </a:path>
              </a:pathLst>
            </a:custGeom>
            <a:solidFill>
              <a:srgbClr val="ADD4DB"/>
            </a:solidFill>
          </p:spPr>
          <p:txBody>
            <a:bodyPr/>
            <a:lstStyle/>
            <a:p>
              <a:endParaRPr lang="fr-FR"/>
            </a:p>
          </p:txBody>
        </p:sp>
        <p:sp>
          <p:nvSpPr>
            <p:cNvPr id="20" name="TextBox 20"/>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21" name="TextBox 21"/>
          <p:cNvSpPr txBox="1"/>
          <p:nvPr/>
        </p:nvSpPr>
        <p:spPr>
          <a:xfrm>
            <a:off x="785248" y="319184"/>
            <a:ext cx="16474052" cy="953082"/>
          </a:xfrm>
          <a:prstGeom prst="rect">
            <a:avLst/>
          </a:prstGeom>
        </p:spPr>
        <p:txBody>
          <a:bodyPr lIns="0" tIns="0" rIns="0" bIns="0" rtlCol="0" anchor="t">
            <a:spAutoFit/>
          </a:bodyPr>
          <a:lstStyle/>
          <a:p>
            <a:pPr>
              <a:lnSpc>
                <a:spcPts val="7842"/>
              </a:lnSpc>
            </a:pPr>
            <a:r>
              <a:rPr lang="en-US" sz="5602" dirty="0">
                <a:solidFill>
                  <a:srgbClr val="E9006A"/>
                </a:solidFill>
                <a:latin typeface="Oswald Bold"/>
              </a:rPr>
              <a:t>COMMENT CHOISIR SON ÉCOLE D'INGENIEUR.E.</a:t>
            </a:r>
          </a:p>
        </p:txBody>
      </p:sp>
      <p:pic>
        <p:nvPicPr>
          <p:cNvPr id="23" name="Image 22">
            <a:hlinkClick r:id="rId3"/>
            <a:extLst>
              <a:ext uri="{FF2B5EF4-FFF2-40B4-BE49-F238E27FC236}">
                <a16:creationId xmlns:a16="http://schemas.microsoft.com/office/drawing/2014/main" id="{ABC02DBB-14E7-4015-6379-C3C3329494FC}"/>
              </a:ext>
            </a:extLst>
          </p:cNvPr>
          <p:cNvPicPr>
            <a:picLocks noChangeAspect="1"/>
          </p:cNvPicPr>
          <p:nvPr/>
        </p:nvPicPr>
        <p:blipFill>
          <a:blip r:embed="rId4"/>
          <a:stretch>
            <a:fillRect/>
          </a:stretch>
        </p:blipFill>
        <p:spPr>
          <a:xfrm>
            <a:off x="13936094" y="4528505"/>
            <a:ext cx="2895600" cy="61499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sp>
        <p:nvSpPr>
          <p:cNvPr id="3" name="Freeform 3"/>
          <p:cNvSpPr/>
          <p:nvPr/>
        </p:nvSpPr>
        <p:spPr>
          <a:xfrm flipH="1">
            <a:off x="5884072" y="-27892"/>
            <a:ext cx="12470376" cy="10314892"/>
          </a:xfrm>
          <a:custGeom>
            <a:avLst/>
            <a:gdLst/>
            <a:ahLst/>
            <a:cxnLst/>
            <a:rect l="l" t="t" r="r" b="b"/>
            <a:pathLst>
              <a:path w="12470376" h="10314892">
                <a:moveTo>
                  <a:pt x="12470376" y="0"/>
                </a:moveTo>
                <a:lnTo>
                  <a:pt x="0" y="0"/>
                </a:lnTo>
                <a:lnTo>
                  <a:pt x="0" y="10314892"/>
                </a:lnTo>
                <a:lnTo>
                  <a:pt x="12470376" y="10314892"/>
                </a:lnTo>
                <a:lnTo>
                  <a:pt x="12470376" y="0"/>
                </a:lnTo>
                <a:close/>
              </a:path>
            </a:pathLst>
          </a:custGeom>
          <a:blipFill>
            <a:blip r:embed="rId3">
              <a:extLst>
                <a:ext uri="{96DAC541-7B7A-43D3-8B79-37D633B846F1}">
                  <asvg:svgBlip xmlns:asvg="http://schemas.microsoft.com/office/drawing/2016/SVG/main" r:embed="rId4"/>
                </a:ext>
              </a:extLst>
            </a:blip>
            <a:stretch>
              <a:fillRect b="-20896"/>
            </a:stretch>
          </a:blipFill>
        </p:spPr>
        <p:txBody>
          <a:bodyPr/>
          <a:lstStyle/>
          <a:p>
            <a:endParaRPr lang="fr-FR"/>
          </a:p>
        </p:txBody>
      </p:sp>
      <p:grpSp>
        <p:nvGrpSpPr>
          <p:cNvPr id="4" name="Group 4"/>
          <p:cNvGrpSpPr/>
          <p:nvPr/>
        </p:nvGrpSpPr>
        <p:grpSpPr>
          <a:xfrm>
            <a:off x="8312941" y="3628210"/>
            <a:ext cx="10041506" cy="3364180"/>
            <a:chOff x="0" y="0"/>
            <a:chExt cx="13388675" cy="4485573"/>
          </a:xfrm>
        </p:grpSpPr>
        <p:sp>
          <p:nvSpPr>
            <p:cNvPr id="5" name="TextBox 5"/>
            <p:cNvSpPr txBox="1"/>
            <p:nvPr/>
          </p:nvSpPr>
          <p:spPr>
            <a:xfrm>
              <a:off x="0" y="3783475"/>
              <a:ext cx="13388675" cy="672888"/>
            </a:xfrm>
            <a:prstGeom prst="rect">
              <a:avLst/>
            </a:prstGeom>
          </p:spPr>
          <p:txBody>
            <a:bodyPr lIns="0" tIns="0" rIns="0" bIns="0" rtlCol="0" anchor="t">
              <a:spAutoFit/>
            </a:bodyPr>
            <a:lstStyle/>
            <a:p>
              <a:pPr algn="ctr">
                <a:lnSpc>
                  <a:spcPts val="4160"/>
                </a:lnSpc>
              </a:pPr>
              <a:endParaRPr/>
            </a:p>
          </p:txBody>
        </p:sp>
        <p:sp>
          <p:nvSpPr>
            <p:cNvPr id="6" name="TextBox 6"/>
            <p:cNvSpPr txBox="1"/>
            <p:nvPr/>
          </p:nvSpPr>
          <p:spPr>
            <a:xfrm>
              <a:off x="0" y="-49107"/>
              <a:ext cx="13388675" cy="3544147"/>
            </a:xfrm>
            <a:prstGeom prst="rect">
              <a:avLst/>
            </a:prstGeom>
          </p:spPr>
          <p:txBody>
            <a:bodyPr lIns="0" tIns="0" rIns="0" bIns="0" rtlCol="0" anchor="t">
              <a:spAutoFit/>
            </a:bodyPr>
            <a:lstStyle/>
            <a:p>
              <a:pPr marL="0" lvl="0" indent="0" algn="ctr">
                <a:lnSpc>
                  <a:spcPts val="10659"/>
                </a:lnSpc>
                <a:spcBef>
                  <a:spcPct val="0"/>
                </a:spcBef>
              </a:pPr>
              <a:r>
                <a:rPr lang="en-US" sz="8199" spc="-163" dirty="0">
                  <a:solidFill>
                    <a:srgbClr val="FFFFFF"/>
                  </a:solidFill>
                  <a:latin typeface="Muli Bold"/>
                </a:rPr>
                <a:t>Portraits des intervenant.es</a:t>
              </a:r>
            </a:p>
          </p:txBody>
        </p:sp>
      </p:grpSp>
      <p:sp>
        <p:nvSpPr>
          <p:cNvPr id="7" name="Freeform 7"/>
          <p:cNvSpPr/>
          <p:nvPr/>
        </p:nvSpPr>
        <p:spPr>
          <a:xfrm>
            <a:off x="14848941" y="8963324"/>
            <a:ext cx="2590036" cy="589953"/>
          </a:xfrm>
          <a:custGeom>
            <a:avLst/>
            <a:gdLst/>
            <a:ahLst/>
            <a:cxnLst/>
            <a:rect l="l" t="t" r="r" b="b"/>
            <a:pathLst>
              <a:path w="2590036" h="589953">
                <a:moveTo>
                  <a:pt x="0" y="0"/>
                </a:moveTo>
                <a:lnTo>
                  <a:pt x="2590036" y="0"/>
                </a:lnTo>
                <a:lnTo>
                  <a:pt x="2590036" y="589952"/>
                </a:lnTo>
                <a:lnTo>
                  <a:pt x="0" y="589952"/>
                </a:lnTo>
                <a:lnTo>
                  <a:pt x="0" y="0"/>
                </a:lnTo>
                <a:close/>
              </a:path>
            </a:pathLst>
          </a:custGeom>
          <a:blipFill>
            <a:blip r:embed="rId5"/>
            <a:stretch>
              <a:fillRect/>
            </a:stretch>
          </a:blipFill>
        </p:spPr>
        <p:txBody>
          <a:bodyPr/>
          <a:lstStyle/>
          <a:p>
            <a:endParaRPr lang="fr-F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33367" y="-713261"/>
            <a:ext cx="13248418" cy="12313289"/>
            <a:chOff x="0" y="0"/>
            <a:chExt cx="3489295" cy="3243006"/>
          </a:xfrm>
        </p:grpSpPr>
        <p:sp>
          <p:nvSpPr>
            <p:cNvPr id="3" name="Freeform 3"/>
            <p:cNvSpPr/>
            <p:nvPr/>
          </p:nvSpPr>
          <p:spPr>
            <a:xfrm>
              <a:off x="0" y="0"/>
              <a:ext cx="3489295" cy="3243006"/>
            </a:xfrm>
            <a:custGeom>
              <a:avLst/>
              <a:gdLst/>
              <a:ahLst/>
              <a:cxnLst/>
              <a:rect l="l" t="t" r="r" b="b"/>
              <a:pathLst>
                <a:path w="3489295" h="3243006">
                  <a:moveTo>
                    <a:pt x="0" y="0"/>
                  </a:moveTo>
                  <a:lnTo>
                    <a:pt x="3489295" y="0"/>
                  </a:lnTo>
                  <a:lnTo>
                    <a:pt x="3489295" y="3243006"/>
                  </a:lnTo>
                  <a:lnTo>
                    <a:pt x="0" y="3243006"/>
                  </a:lnTo>
                  <a:close/>
                </a:path>
              </a:pathLst>
            </a:custGeom>
            <a:solidFill>
              <a:srgbClr val="E9006A"/>
            </a:solidFill>
          </p:spPr>
          <p:txBody>
            <a:bodyPr/>
            <a:lstStyle/>
            <a:p>
              <a:endParaRPr lang="fr-FR"/>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grpSp>
        <p:nvGrpSpPr>
          <p:cNvPr id="5" name="Group 5"/>
          <p:cNvGrpSpPr/>
          <p:nvPr/>
        </p:nvGrpSpPr>
        <p:grpSpPr>
          <a:xfrm>
            <a:off x="1592008" y="2411564"/>
            <a:ext cx="3787211" cy="4644523"/>
            <a:chOff x="0" y="0"/>
            <a:chExt cx="997455" cy="1223249"/>
          </a:xfrm>
        </p:grpSpPr>
        <p:sp>
          <p:nvSpPr>
            <p:cNvPr id="6" name="Freeform 6"/>
            <p:cNvSpPr/>
            <p:nvPr/>
          </p:nvSpPr>
          <p:spPr>
            <a:xfrm>
              <a:off x="0" y="0"/>
              <a:ext cx="997455" cy="1223249"/>
            </a:xfrm>
            <a:custGeom>
              <a:avLst/>
              <a:gdLst/>
              <a:ahLst/>
              <a:cxnLst/>
              <a:rect l="l" t="t" r="r" b="b"/>
              <a:pathLst>
                <a:path w="997455" h="1223249">
                  <a:moveTo>
                    <a:pt x="0" y="0"/>
                  </a:moveTo>
                  <a:lnTo>
                    <a:pt x="997455" y="0"/>
                  </a:lnTo>
                  <a:lnTo>
                    <a:pt x="997455" y="1223249"/>
                  </a:lnTo>
                  <a:lnTo>
                    <a:pt x="0" y="1223249"/>
                  </a:lnTo>
                  <a:close/>
                </a:path>
              </a:pathLst>
            </a:custGeom>
            <a:solidFill>
              <a:srgbClr val="000000">
                <a:alpha val="0"/>
              </a:srgbClr>
            </a:solidFill>
            <a:ln w="38100">
              <a:solidFill>
                <a:srgbClr val="000000"/>
              </a:solidFill>
            </a:ln>
          </p:spPr>
          <p:txBody>
            <a:bodyPr/>
            <a:lstStyle/>
            <a:p>
              <a:endParaRPr lang="fr-FR"/>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8" name="Freeform 8"/>
          <p:cNvSpPr/>
          <p:nvPr/>
        </p:nvSpPr>
        <p:spPr>
          <a:xfrm>
            <a:off x="1218975" y="8652364"/>
            <a:ext cx="746067" cy="950404"/>
          </a:xfrm>
          <a:custGeom>
            <a:avLst/>
            <a:gdLst/>
            <a:ahLst/>
            <a:cxnLst/>
            <a:rect l="l" t="t" r="r" b="b"/>
            <a:pathLst>
              <a:path w="746067" h="950404">
                <a:moveTo>
                  <a:pt x="0" y="0"/>
                </a:moveTo>
                <a:lnTo>
                  <a:pt x="746067" y="0"/>
                </a:lnTo>
                <a:lnTo>
                  <a:pt x="746067" y="950404"/>
                </a:lnTo>
                <a:lnTo>
                  <a:pt x="0" y="9504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9" name="TextBox 9"/>
          <p:cNvSpPr txBox="1"/>
          <p:nvPr/>
        </p:nvSpPr>
        <p:spPr>
          <a:xfrm>
            <a:off x="8119104" y="3630613"/>
            <a:ext cx="8441231" cy="5150909"/>
          </a:xfrm>
          <a:prstGeom prst="rect">
            <a:avLst/>
          </a:prstGeom>
        </p:spPr>
        <p:txBody>
          <a:bodyPr lIns="0" tIns="0" rIns="0" bIns="0" rtlCol="0" anchor="t">
            <a:spAutoFit/>
          </a:bodyPr>
          <a:lstStyle/>
          <a:p>
            <a:pPr>
              <a:lnSpc>
                <a:spcPts val="5366"/>
              </a:lnSpc>
              <a:spcBef>
                <a:spcPct val="0"/>
              </a:spcBef>
            </a:pPr>
            <a:r>
              <a:rPr lang="en-US" sz="3833" dirty="0">
                <a:solidFill>
                  <a:srgbClr val="FFFFFF"/>
                </a:solidFill>
                <a:latin typeface="Open Sauce"/>
              </a:rPr>
              <a:t>Mon travail au </a:t>
            </a:r>
            <a:r>
              <a:rPr lang="en-US" sz="3833" dirty="0" err="1">
                <a:solidFill>
                  <a:srgbClr val="FFFFFF"/>
                </a:solidFill>
                <a:latin typeface="Open Sauce"/>
              </a:rPr>
              <a:t>quotidien</a:t>
            </a:r>
            <a:r>
              <a:rPr lang="en-US" sz="3833" dirty="0">
                <a:solidFill>
                  <a:srgbClr val="FFFFFF"/>
                </a:solidFill>
                <a:latin typeface="Open Sauce"/>
              </a:rPr>
              <a:t> : </a:t>
            </a:r>
          </a:p>
          <a:p>
            <a:pPr>
              <a:lnSpc>
                <a:spcPts val="3576"/>
              </a:lnSpc>
              <a:spcBef>
                <a:spcPct val="0"/>
              </a:spcBef>
            </a:pPr>
            <a:r>
              <a:rPr lang="en-US" sz="2554" dirty="0">
                <a:solidFill>
                  <a:srgbClr val="FFFFFF"/>
                </a:solidFill>
                <a:latin typeface="Open Sauce"/>
              </a:rPr>
              <a:t>(</a:t>
            </a:r>
            <a:r>
              <a:rPr lang="en-US" sz="2554" dirty="0" err="1">
                <a:solidFill>
                  <a:srgbClr val="FFFFFF"/>
                </a:solidFill>
                <a:latin typeface="Open Sauce"/>
              </a:rPr>
              <a:t>Entreprise</a:t>
            </a:r>
            <a:r>
              <a:rPr lang="en-US" sz="2554" dirty="0">
                <a:solidFill>
                  <a:srgbClr val="FFFFFF"/>
                </a:solidFill>
                <a:latin typeface="Open Sauce"/>
              </a:rPr>
              <a:t>, service, </a:t>
            </a:r>
            <a:r>
              <a:rPr lang="en-US" sz="2554" dirty="0" err="1">
                <a:solidFill>
                  <a:srgbClr val="FFFFFF"/>
                </a:solidFill>
                <a:latin typeface="Open Sauce"/>
              </a:rPr>
              <a:t>domaine</a:t>
            </a:r>
            <a:r>
              <a:rPr lang="en-US" sz="2554" dirty="0">
                <a:solidFill>
                  <a:srgbClr val="FFFFFF"/>
                </a:solidFill>
                <a:latin typeface="Open Sauce"/>
              </a:rPr>
              <a:t> </a:t>
            </a:r>
            <a:r>
              <a:rPr lang="en-US" sz="2554" dirty="0" err="1">
                <a:solidFill>
                  <a:srgbClr val="FFFFFF"/>
                </a:solidFill>
                <a:latin typeface="Open Sauce"/>
              </a:rPr>
              <a:t>d’activité</a:t>
            </a:r>
            <a:r>
              <a:rPr lang="en-US" sz="2554" dirty="0">
                <a:solidFill>
                  <a:srgbClr val="FFFFFF"/>
                </a:solidFill>
                <a:latin typeface="Open Sauce"/>
              </a:rPr>
              <a:t>)</a:t>
            </a:r>
          </a:p>
          <a:p>
            <a:pPr>
              <a:lnSpc>
                <a:spcPts val="5366"/>
              </a:lnSpc>
              <a:spcBef>
                <a:spcPct val="0"/>
              </a:spcBef>
            </a:pPr>
            <a:endParaRPr lang="en-US" sz="2554">
              <a:solidFill>
                <a:srgbClr val="FFFFFF"/>
              </a:solidFill>
              <a:latin typeface="Open Sauce"/>
            </a:endParaRPr>
          </a:p>
          <a:p>
            <a:pPr>
              <a:lnSpc>
                <a:spcPts val="5366"/>
              </a:lnSpc>
              <a:spcBef>
                <a:spcPct val="0"/>
              </a:spcBef>
            </a:pPr>
            <a:r>
              <a:rPr lang="en-US" sz="3833" dirty="0">
                <a:solidFill>
                  <a:srgbClr val="FFFFFF"/>
                </a:solidFill>
                <a:latin typeface="Open Sauce"/>
              </a:rPr>
              <a:t>Ma formation </a:t>
            </a:r>
            <a:r>
              <a:rPr lang="en-US" sz="3833" dirty="0" err="1">
                <a:solidFill>
                  <a:srgbClr val="FFFFFF"/>
                </a:solidFill>
                <a:latin typeface="Open Sauce"/>
              </a:rPr>
              <a:t>initiale</a:t>
            </a:r>
            <a:r>
              <a:rPr lang="en-US" sz="3833" dirty="0">
                <a:solidFill>
                  <a:srgbClr val="FFFFFF"/>
                </a:solidFill>
                <a:latin typeface="Open Sauce"/>
              </a:rPr>
              <a:t> :</a:t>
            </a:r>
          </a:p>
          <a:p>
            <a:pPr>
              <a:lnSpc>
                <a:spcPts val="5366"/>
              </a:lnSpc>
              <a:spcBef>
                <a:spcPct val="0"/>
              </a:spcBef>
            </a:pPr>
            <a:endParaRPr lang="en-US" sz="3833">
              <a:solidFill>
                <a:srgbClr val="FFFFFF"/>
              </a:solidFill>
              <a:latin typeface="Open Sauce"/>
            </a:endParaRPr>
          </a:p>
          <a:p>
            <a:pPr>
              <a:lnSpc>
                <a:spcPts val="5366"/>
              </a:lnSpc>
              <a:spcBef>
                <a:spcPct val="0"/>
              </a:spcBef>
            </a:pPr>
            <a:r>
              <a:rPr lang="en-US" sz="3833" dirty="0">
                <a:solidFill>
                  <a:srgbClr val="FFFFFF"/>
                </a:solidFill>
                <a:latin typeface="Open Sauce"/>
              </a:rPr>
              <a:t>Mes motivations, ma passion :</a:t>
            </a:r>
          </a:p>
          <a:p>
            <a:pPr>
              <a:lnSpc>
                <a:spcPts val="5366"/>
              </a:lnSpc>
              <a:spcBef>
                <a:spcPct val="0"/>
              </a:spcBef>
            </a:pPr>
            <a:endParaRPr lang="en-US" sz="3833">
              <a:solidFill>
                <a:srgbClr val="FFFFFF"/>
              </a:solidFill>
              <a:latin typeface="Open Sauce"/>
            </a:endParaRPr>
          </a:p>
          <a:p>
            <a:pPr>
              <a:lnSpc>
                <a:spcPts val="5366"/>
              </a:lnSpc>
              <a:spcBef>
                <a:spcPct val="0"/>
              </a:spcBef>
            </a:pPr>
            <a:r>
              <a:rPr lang="en-US" sz="3833" dirty="0">
                <a:solidFill>
                  <a:srgbClr val="FFFFFF"/>
                </a:solidFill>
                <a:latin typeface="Open Sauce"/>
              </a:rPr>
              <a:t>Mes conseils aux </a:t>
            </a:r>
            <a:r>
              <a:rPr lang="en-US" sz="3833" dirty="0" err="1">
                <a:solidFill>
                  <a:srgbClr val="FFFFFF"/>
                </a:solidFill>
                <a:latin typeface="Open Sauce"/>
              </a:rPr>
              <a:t>jeunes</a:t>
            </a:r>
            <a:r>
              <a:rPr lang="en-US" sz="3833" dirty="0">
                <a:solidFill>
                  <a:srgbClr val="FFFFFF"/>
                </a:solidFill>
                <a:latin typeface="Open Sauce"/>
              </a:rPr>
              <a:t> filles :</a:t>
            </a:r>
          </a:p>
        </p:txBody>
      </p:sp>
      <p:sp>
        <p:nvSpPr>
          <p:cNvPr id="10" name="TextBox 10"/>
          <p:cNvSpPr txBox="1"/>
          <p:nvPr/>
        </p:nvSpPr>
        <p:spPr>
          <a:xfrm>
            <a:off x="8042868" y="2325839"/>
            <a:ext cx="4329589" cy="820192"/>
          </a:xfrm>
          <a:prstGeom prst="rect">
            <a:avLst/>
          </a:prstGeom>
        </p:spPr>
        <p:txBody>
          <a:bodyPr lIns="0" tIns="0" rIns="0" bIns="0" rtlCol="0" anchor="t">
            <a:spAutoFit/>
          </a:bodyPr>
          <a:lstStyle/>
          <a:p>
            <a:pPr algn="ctr">
              <a:lnSpc>
                <a:spcPts val="6767"/>
              </a:lnSpc>
              <a:spcBef>
                <a:spcPct val="0"/>
              </a:spcBef>
            </a:pPr>
            <a:r>
              <a:rPr lang="en-US" sz="4833" dirty="0" err="1">
                <a:solidFill>
                  <a:srgbClr val="FFFFFF"/>
                </a:solidFill>
                <a:latin typeface="Open Sans"/>
              </a:rPr>
              <a:t>Prénom</a:t>
            </a:r>
            <a:r>
              <a:rPr lang="en-US" sz="4833" dirty="0">
                <a:solidFill>
                  <a:srgbClr val="FFFFFF"/>
                </a:solidFill>
                <a:latin typeface="Open Sans"/>
              </a:rPr>
              <a:t> Nom : </a:t>
            </a:r>
          </a:p>
        </p:txBody>
      </p:sp>
      <p:sp>
        <p:nvSpPr>
          <p:cNvPr id="11" name="TextBox 11"/>
          <p:cNvSpPr txBox="1"/>
          <p:nvPr/>
        </p:nvSpPr>
        <p:spPr>
          <a:xfrm>
            <a:off x="2177495" y="8493055"/>
            <a:ext cx="3201724" cy="1240447"/>
          </a:xfrm>
          <a:prstGeom prst="rect">
            <a:avLst/>
          </a:prstGeom>
        </p:spPr>
        <p:txBody>
          <a:bodyPr lIns="0" tIns="0" rIns="0" bIns="0" rtlCol="0" anchor="t">
            <a:spAutoFit/>
          </a:bodyPr>
          <a:lstStyle/>
          <a:p>
            <a:pPr>
              <a:lnSpc>
                <a:spcPts val="2503"/>
              </a:lnSpc>
              <a:spcBef>
                <a:spcPct val="0"/>
              </a:spcBef>
            </a:pPr>
            <a:r>
              <a:rPr lang="en-US" sz="1788" dirty="0">
                <a:solidFill>
                  <a:srgbClr val="56D523"/>
                </a:solidFill>
                <a:latin typeface="Open Sans Bold"/>
              </a:rPr>
              <a:t>Cette </a:t>
            </a:r>
            <a:r>
              <a:rPr lang="en-US" sz="1788" dirty="0" err="1">
                <a:solidFill>
                  <a:srgbClr val="56D523"/>
                </a:solidFill>
                <a:latin typeface="Open Sans Bold"/>
              </a:rPr>
              <a:t>diapo</a:t>
            </a:r>
            <a:r>
              <a:rPr lang="en-US" sz="1788" dirty="0">
                <a:solidFill>
                  <a:srgbClr val="56D523"/>
                </a:solidFill>
                <a:latin typeface="Open Sans Bold"/>
              </a:rPr>
              <a:t> </a:t>
            </a:r>
            <a:r>
              <a:rPr lang="en-US" sz="1788" dirty="0" err="1">
                <a:solidFill>
                  <a:srgbClr val="56D523"/>
                </a:solidFill>
                <a:latin typeface="Open Sans Bold"/>
              </a:rPr>
              <a:t>peut</a:t>
            </a:r>
            <a:r>
              <a:rPr lang="en-US" sz="1788" dirty="0">
                <a:solidFill>
                  <a:srgbClr val="56D523"/>
                </a:solidFill>
                <a:latin typeface="Open Sans Bold"/>
              </a:rPr>
              <a:t> </a:t>
            </a:r>
            <a:r>
              <a:rPr lang="en-US" sz="1788" dirty="0" err="1">
                <a:solidFill>
                  <a:srgbClr val="56D523"/>
                </a:solidFill>
                <a:latin typeface="Open Sans Bold"/>
              </a:rPr>
              <a:t>être</a:t>
            </a:r>
            <a:r>
              <a:rPr lang="en-US" sz="1788" dirty="0">
                <a:solidFill>
                  <a:srgbClr val="56D523"/>
                </a:solidFill>
                <a:latin typeface="Open Sans Bold"/>
              </a:rPr>
              <a:t> </a:t>
            </a:r>
            <a:r>
              <a:rPr lang="en-US" sz="1788" dirty="0" err="1">
                <a:solidFill>
                  <a:srgbClr val="56D523"/>
                </a:solidFill>
                <a:latin typeface="Open Sans Bold"/>
              </a:rPr>
              <a:t>agrémentée</a:t>
            </a:r>
            <a:r>
              <a:rPr lang="en-US" sz="1788" dirty="0">
                <a:solidFill>
                  <a:srgbClr val="56D523"/>
                </a:solidFill>
                <a:latin typeface="Open Sans Bold"/>
              </a:rPr>
              <a:t> de photos </a:t>
            </a:r>
            <a:r>
              <a:rPr lang="en-US" sz="1788" dirty="0" err="1">
                <a:solidFill>
                  <a:srgbClr val="56D523"/>
                </a:solidFill>
                <a:latin typeface="Open Sans Bold"/>
              </a:rPr>
              <a:t>représentant</a:t>
            </a:r>
            <a:r>
              <a:rPr lang="en-US" sz="1788" dirty="0">
                <a:solidFill>
                  <a:srgbClr val="56D523"/>
                </a:solidFill>
                <a:latin typeface="Open Sans Bold"/>
              </a:rPr>
              <a:t> </a:t>
            </a:r>
            <a:r>
              <a:rPr lang="en-US" sz="1788" dirty="0" err="1">
                <a:solidFill>
                  <a:srgbClr val="56D523"/>
                </a:solidFill>
                <a:latin typeface="Open Sans Bold"/>
              </a:rPr>
              <a:t>votre</a:t>
            </a:r>
            <a:r>
              <a:rPr lang="en-US" sz="1788" dirty="0">
                <a:solidFill>
                  <a:srgbClr val="56D523"/>
                </a:solidFill>
                <a:latin typeface="Open Sans Bold"/>
              </a:rPr>
              <a:t> travail, de logo </a:t>
            </a:r>
            <a:r>
              <a:rPr lang="en-US" sz="1788" dirty="0" err="1">
                <a:solidFill>
                  <a:srgbClr val="56D523"/>
                </a:solidFill>
                <a:latin typeface="Open Sans Bold"/>
              </a:rPr>
              <a:t>d’entreprise</a:t>
            </a:r>
            <a:r>
              <a:rPr lang="en-US" sz="1788" dirty="0">
                <a:solidFill>
                  <a:srgbClr val="56D523"/>
                </a:solidFill>
                <a:latin typeface="Open Sans Bold"/>
              </a:rPr>
              <a:t>, </a:t>
            </a:r>
            <a:r>
              <a:rPr lang="en-US" sz="1788" dirty="0" err="1">
                <a:solidFill>
                  <a:srgbClr val="56D523"/>
                </a:solidFill>
                <a:latin typeface="Open Sans Bold"/>
              </a:rPr>
              <a:t>etc</a:t>
            </a:r>
          </a:p>
        </p:txBody>
      </p:sp>
      <p:sp>
        <p:nvSpPr>
          <p:cNvPr id="12" name="TextBox 12"/>
          <p:cNvSpPr txBox="1"/>
          <p:nvPr/>
        </p:nvSpPr>
        <p:spPr>
          <a:xfrm>
            <a:off x="980063" y="817953"/>
            <a:ext cx="5482590" cy="940386"/>
          </a:xfrm>
          <a:prstGeom prst="rect">
            <a:avLst/>
          </a:prstGeom>
        </p:spPr>
        <p:txBody>
          <a:bodyPr wrap="square" lIns="0" tIns="0" rIns="0" bIns="0" rtlCol="0" anchor="t">
            <a:spAutoFit/>
          </a:bodyPr>
          <a:lstStyle/>
          <a:p>
            <a:pPr algn="ctr">
              <a:lnSpc>
                <a:spcPts val="7975"/>
              </a:lnSpc>
              <a:spcBef>
                <a:spcPct val="0"/>
              </a:spcBef>
            </a:pPr>
            <a:r>
              <a:rPr lang="en-US" sz="5697" dirty="0">
                <a:solidFill>
                  <a:srgbClr val="E9006A"/>
                </a:solidFill>
                <a:latin typeface="Oswald Bold"/>
              </a:rPr>
              <a:t>INTERVENANT.E</a:t>
            </a:r>
          </a:p>
        </p:txBody>
      </p:sp>
      <p:sp>
        <p:nvSpPr>
          <p:cNvPr id="13" name="Freeform 13"/>
          <p:cNvSpPr/>
          <p:nvPr/>
        </p:nvSpPr>
        <p:spPr>
          <a:xfrm>
            <a:off x="15112099" y="9258300"/>
            <a:ext cx="2590036" cy="589953"/>
          </a:xfrm>
          <a:custGeom>
            <a:avLst/>
            <a:gdLst/>
            <a:ahLst/>
            <a:cxnLst/>
            <a:rect l="l" t="t" r="r" b="b"/>
            <a:pathLst>
              <a:path w="2590036" h="589953">
                <a:moveTo>
                  <a:pt x="0" y="0"/>
                </a:moveTo>
                <a:lnTo>
                  <a:pt x="2590036" y="0"/>
                </a:lnTo>
                <a:lnTo>
                  <a:pt x="2590036" y="589953"/>
                </a:lnTo>
                <a:lnTo>
                  <a:pt x="0" y="589953"/>
                </a:lnTo>
                <a:lnTo>
                  <a:pt x="0" y="0"/>
                </a:lnTo>
                <a:close/>
              </a:path>
            </a:pathLst>
          </a:custGeom>
          <a:blipFill>
            <a:blip r:embed="rId4"/>
            <a:stretch>
              <a:fillRect/>
            </a:stretch>
          </a:blipFill>
        </p:spPr>
        <p:txBody>
          <a:bodyPr/>
          <a:lstStyle/>
          <a:p>
            <a:endParaRPr lang="fr-F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33367" y="-713261"/>
            <a:ext cx="13248418" cy="12313289"/>
            <a:chOff x="0" y="0"/>
            <a:chExt cx="3489295" cy="3243006"/>
          </a:xfrm>
        </p:grpSpPr>
        <p:sp>
          <p:nvSpPr>
            <p:cNvPr id="3" name="Freeform 3"/>
            <p:cNvSpPr/>
            <p:nvPr/>
          </p:nvSpPr>
          <p:spPr>
            <a:xfrm>
              <a:off x="0" y="0"/>
              <a:ext cx="3489295" cy="3243006"/>
            </a:xfrm>
            <a:custGeom>
              <a:avLst/>
              <a:gdLst/>
              <a:ahLst/>
              <a:cxnLst/>
              <a:rect l="l" t="t" r="r" b="b"/>
              <a:pathLst>
                <a:path w="3489295" h="3243006">
                  <a:moveTo>
                    <a:pt x="0" y="0"/>
                  </a:moveTo>
                  <a:lnTo>
                    <a:pt x="3489295" y="0"/>
                  </a:lnTo>
                  <a:lnTo>
                    <a:pt x="3489295" y="3243006"/>
                  </a:lnTo>
                  <a:lnTo>
                    <a:pt x="0" y="3243006"/>
                  </a:lnTo>
                  <a:close/>
                </a:path>
              </a:pathLst>
            </a:custGeom>
            <a:solidFill>
              <a:srgbClr val="E9006A"/>
            </a:solidFill>
          </p:spPr>
          <p:txBody>
            <a:bodyPr/>
            <a:lstStyle/>
            <a:p>
              <a:endParaRPr lang="fr-FR"/>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grpSp>
        <p:nvGrpSpPr>
          <p:cNvPr id="5" name="Group 5"/>
          <p:cNvGrpSpPr/>
          <p:nvPr/>
        </p:nvGrpSpPr>
        <p:grpSpPr>
          <a:xfrm>
            <a:off x="1592008" y="2411564"/>
            <a:ext cx="3787211" cy="4644523"/>
            <a:chOff x="0" y="0"/>
            <a:chExt cx="997455" cy="1223249"/>
          </a:xfrm>
        </p:grpSpPr>
        <p:sp>
          <p:nvSpPr>
            <p:cNvPr id="6" name="Freeform 6"/>
            <p:cNvSpPr/>
            <p:nvPr/>
          </p:nvSpPr>
          <p:spPr>
            <a:xfrm>
              <a:off x="0" y="0"/>
              <a:ext cx="997455" cy="1223249"/>
            </a:xfrm>
            <a:custGeom>
              <a:avLst/>
              <a:gdLst/>
              <a:ahLst/>
              <a:cxnLst/>
              <a:rect l="l" t="t" r="r" b="b"/>
              <a:pathLst>
                <a:path w="997455" h="1223249">
                  <a:moveTo>
                    <a:pt x="0" y="0"/>
                  </a:moveTo>
                  <a:lnTo>
                    <a:pt x="997455" y="0"/>
                  </a:lnTo>
                  <a:lnTo>
                    <a:pt x="997455" y="1223249"/>
                  </a:lnTo>
                  <a:lnTo>
                    <a:pt x="0" y="1223249"/>
                  </a:lnTo>
                  <a:close/>
                </a:path>
              </a:pathLst>
            </a:custGeom>
            <a:solidFill>
              <a:srgbClr val="000000">
                <a:alpha val="0"/>
              </a:srgbClr>
            </a:solidFill>
            <a:ln w="38100">
              <a:solidFill>
                <a:srgbClr val="000000"/>
              </a:solidFill>
            </a:ln>
          </p:spPr>
          <p:txBody>
            <a:bodyPr/>
            <a:lstStyle/>
            <a:p>
              <a:endParaRPr lang="fr-FR"/>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8" name="Freeform 8"/>
          <p:cNvSpPr/>
          <p:nvPr/>
        </p:nvSpPr>
        <p:spPr>
          <a:xfrm>
            <a:off x="1218975" y="8652364"/>
            <a:ext cx="746067" cy="950404"/>
          </a:xfrm>
          <a:custGeom>
            <a:avLst/>
            <a:gdLst/>
            <a:ahLst/>
            <a:cxnLst/>
            <a:rect l="l" t="t" r="r" b="b"/>
            <a:pathLst>
              <a:path w="746067" h="950404">
                <a:moveTo>
                  <a:pt x="0" y="0"/>
                </a:moveTo>
                <a:lnTo>
                  <a:pt x="746067" y="0"/>
                </a:lnTo>
                <a:lnTo>
                  <a:pt x="746067" y="950404"/>
                </a:lnTo>
                <a:lnTo>
                  <a:pt x="0" y="9504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9" name="TextBox 9"/>
          <p:cNvSpPr txBox="1"/>
          <p:nvPr/>
        </p:nvSpPr>
        <p:spPr>
          <a:xfrm>
            <a:off x="8119104" y="3630613"/>
            <a:ext cx="8441231" cy="5150909"/>
          </a:xfrm>
          <a:prstGeom prst="rect">
            <a:avLst/>
          </a:prstGeom>
        </p:spPr>
        <p:txBody>
          <a:bodyPr lIns="0" tIns="0" rIns="0" bIns="0" rtlCol="0" anchor="t">
            <a:spAutoFit/>
          </a:bodyPr>
          <a:lstStyle/>
          <a:p>
            <a:pPr>
              <a:lnSpc>
                <a:spcPts val="5366"/>
              </a:lnSpc>
              <a:spcBef>
                <a:spcPct val="0"/>
              </a:spcBef>
            </a:pPr>
            <a:r>
              <a:rPr lang="en-US" sz="3833">
                <a:solidFill>
                  <a:srgbClr val="FFFFFF"/>
                </a:solidFill>
                <a:latin typeface="Open Sauce"/>
              </a:rPr>
              <a:t>Mon travail au quotidien : </a:t>
            </a:r>
          </a:p>
          <a:p>
            <a:pPr>
              <a:lnSpc>
                <a:spcPts val="3576"/>
              </a:lnSpc>
              <a:spcBef>
                <a:spcPct val="0"/>
              </a:spcBef>
            </a:pPr>
            <a:r>
              <a:rPr lang="en-US" sz="2554">
                <a:solidFill>
                  <a:srgbClr val="FFFFFF"/>
                </a:solidFill>
                <a:latin typeface="Open Sauce"/>
              </a:rPr>
              <a:t>(Entreprise, service, domaine d’activité)</a:t>
            </a:r>
          </a:p>
          <a:p>
            <a:pPr>
              <a:lnSpc>
                <a:spcPts val="5366"/>
              </a:lnSpc>
              <a:spcBef>
                <a:spcPct val="0"/>
              </a:spcBef>
            </a:pPr>
            <a:endParaRPr lang="en-US" sz="2554">
              <a:solidFill>
                <a:srgbClr val="FFFFFF"/>
              </a:solidFill>
              <a:latin typeface="Open Sauce"/>
            </a:endParaRPr>
          </a:p>
          <a:p>
            <a:pPr>
              <a:lnSpc>
                <a:spcPts val="5366"/>
              </a:lnSpc>
              <a:spcBef>
                <a:spcPct val="0"/>
              </a:spcBef>
            </a:pPr>
            <a:r>
              <a:rPr lang="en-US" sz="3833">
                <a:solidFill>
                  <a:srgbClr val="FFFFFF"/>
                </a:solidFill>
                <a:latin typeface="Open Sauce"/>
              </a:rPr>
              <a:t>Ma formation initiale :</a:t>
            </a:r>
          </a:p>
          <a:p>
            <a:pPr>
              <a:lnSpc>
                <a:spcPts val="5366"/>
              </a:lnSpc>
              <a:spcBef>
                <a:spcPct val="0"/>
              </a:spcBef>
            </a:pPr>
            <a:endParaRPr lang="en-US" sz="3833">
              <a:solidFill>
                <a:srgbClr val="FFFFFF"/>
              </a:solidFill>
              <a:latin typeface="Open Sauce"/>
            </a:endParaRPr>
          </a:p>
          <a:p>
            <a:pPr>
              <a:lnSpc>
                <a:spcPts val="5366"/>
              </a:lnSpc>
              <a:spcBef>
                <a:spcPct val="0"/>
              </a:spcBef>
            </a:pPr>
            <a:r>
              <a:rPr lang="en-US" sz="3833">
                <a:solidFill>
                  <a:srgbClr val="FFFFFF"/>
                </a:solidFill>
                <a:latin typeface="Open Sauce"/>
              </a:rPr>
              <a:t>Mes motivations, ma passion :</a:t>
            </a:r>
          </a:p>
          <a:p>
            <a:pPr>
              <a:lnSpc>
                <a:spcPts val="5366"/>
              </a:lnSpc>
              <a:spcBef>
                <a:spcPct val="0"/>
              </a:spcBef>
            </a:pPr>
            <a:endParaRPr lang="en-US" sz="3833">
              <a:solidFill>
                <a:srgbClr val="FFFFFF"/>
              </a:solidFill>
              <a:latin typeface="Open Sauce"/>
            </a:endParaRPr>
          </a:p>
          <a:p>
            <a:pPr>
              <a:lnSpc>
                <a:spcPts val="5366"/>
              </a:lnSpc>
              <a:spcBef>
                <a:spcPct val="0"/>
              </a:spcBef>
            </a:pPr>
            <a:r>
              <a:rPr lang="en-US" sz="3833">
                <a:solidFill>
                  <a:srgbClr val="FFFFFF"/>
                </a:solidFill>
                <a:latin typeface="Open Sauce"/>
              </a:rPr>
              <a:t>Mes conseils aux jeunes filles :</a:t>
            </a:r>
          </a:p>
        </p:txBody>
      </p:sp>
      <p:sp>
        <p:nvSpPr>
          <p:cNvPr id="10" name="TextBox 10"/>
          <p:cNvSpPr txBox="1"/>
          <p:nvPr/>
        </p:nvSpPr>
        <p:spPr>
          <a:xfrm>
            <a:off x="8042868" y="2325839"/>
            <a:ext cx="4329589" cy="820192"/>
          </a:xfrm>
          <a:prstGeom prst="rect">
            <a:avLst/>
          </a:prstGeom>
        </p:spPr>
        <p:txBody>
          <a:bodyPr lIns="0" tIns="0" rIns="0" bIns="0" rtlCol="0" anchor="t">
            <a:spAutoFit/>
          </a:bodyPr>
          <a:lstStyle/>
          <a:p>
            <a:pPr algn="ctr">
              <a:lnSpc>
                <a:spcPts val="6767"/>
              </a:lnSpc>
              <a:spcBef>
                <a:spcPct val="0"/>
              </a:spcBef>
            </a:pPr>
            <a:r>
              <a:rPr lang="en-US" sz="4833">
                <a:solidFill>
                  <a:srgbClr val="FFFFFF"/>
                </a:solidFill>
                <a:latin typeface="Open Sans"/>
              </a:rPr>
              <a:t>Prénom Nom : </a:t>
            </a:r>
          </a:p>
        </p:txBody>
      </p:sp>
      <p:sp>
        <p:nvSpPr>
          <p:cNvPr id="11" name="TextBox 11"/>
          <p:cNvSpPr txBox="1"/>
          <p:nvPr/>
        </p:nvSpPr>
        <p:spPr>
          <a:xfrm>
            <a:off x="2177495" y="8493055"/>
            <a:ext cx="3201724" cy="1240447"/>
          </a:xfrm>
          <a:prstGeom prst="rect">
            <a:avLst/>
          </a:prstGeom>
        </p:spPr>
        <p:txBody>
          <a:bodyPr lIns="0" tIns="0" rIns="0" bIns="0" rtlCol="0" anchor="t">
            <a:spAutoFit/>
          </a:bodyPr>
          <a:lstStyle/>
          <a:p>
            <a:pPr>
              <a:lnSpc>
                <a:spcPts val="2503"/>
              </a:lnSpc>
              <a:spcBef>
                <a:spcPct val="0"/>
              </a:spcBef>
            </a:pPr>
            <a:r>
              <a:rPr lang="en-US" sz="1788">
                <a:solidFill>
                  <a:srgbClr val="56D523"/>
                </a:solidFill>
                <a:latin typeface="Open Sans Bold"/>
              </a:rPr>
              <a:t>Cette diapo peut être agrémentée de photos représentant votre travail, de logo d’entreprise, etc</a:t>
            </a:r>
          </a:p>
        </p:txBody>
      </p:sp>
      <p:sp>
        <p:nvSpPr>
          <p:cNvPr id="12" name="TextBox 12"/>
          <p:cNvSpPr txBox="1"/>
          <p:nvPr/>
        </p:nvSpPr>
        <p:spPr>
          <a:xfrm>
            <a:off x="1008638" y="932253"/>
            <a:ext cx="5168265" cy="940386"/>
          </a:xfrm>
          <a:prstGeom prst="rect">
            <a:avLst/>
          </a:prstGeom>
        </p:spPr>
        <p:txBody>
          <a:bodyPr wrap="square" lIns="0" tIns="0" rIns="0" bIns="0" rtlCol="0" anchor="t">
            <a:spAutoFit/>
          </a:bodyPr>
          <a:lstStyle/>
          <a:p>
            <a:pPr algn="ctr">
              <a:lnSpc>
                <a:spcPts val="7975"/>
              </a:lnSpc>
              <a:spcBef>
                <a:spcPct val="0"/>
              </a:spcBef>
            </a:pPr>
            <a:r>
              <a:rPr lang="en-US" sz="5697">
                <a:solidFill>
                  <a:srgbClr val="E9006A"/>
                </a:solidFill>
                <a:latin typeface="Oswald Bold"/>
              </a:rPr>
              <a:t>INTERVENANT.E</a:t>
            </a:r>
          </a:p>
        </p:txBody>
      </p:sp>
      <p:sp>
        <p:nvSpPr>
          <p:cNvPr id="13" name="Freeform 13"/>
          <p:cNvSpPr/>
          <p:nvPr/>
        </p:nvSpPr>
        <p:spPr>
          <a:xfrm>
            <a:off x="15112099" y="9307792"/>
            <a:ext cx="2590036" cy="589953"/>
          </a:xfrm>
          <a:custGeom>
            <a:avLst/>
            <a:gdLst/>
            <a:ahLst/>
            <a:cxnLst/>
            <a:rect l="l" t="t" r="r" b="b"/>
            <a:pathLst>
              <a:path w="2590036" h="589953">
                <a:moveTo>
                  <a:pt x="0" y="0"/>
                </a:moveTo>
                <a:lnTo>
                  <a:pt x="2590036" y="0"/>
                </a:lnTo>
                <a:lnTo>
                  <a:pt x="2590036" y="589952"/>
                </a:lnTo>
                <a:lnTo>
                  <a:pt x="0" y="589952"/>
                </a:lnTo>
                <a:lnTo>
                  <a:pt x="0" y="0"/>
                </a:lnTo>
                <a:close/>
              </a:path>
            </a:pathLst>
          </a:custGeom>
          <a:blipFill>
            <a:blip r:embed="rId4"/>
            <a:stretch>
              <a:fillRect/>
            </a:stretch>
          </a:blipFill>
        </p:spPr>
        <p:txBody>
          <a:bodyPr/>
          <a:lstStyle/>
          <a:p>
            <a:endParaRPr lang="fr-F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DD4DB"/>
        </a:solidFill>
        <a:effectLst/>
      </p:bgPr>
    </p:bg>
    <p:spTree>
      <p:nvGrpSpPr>
        <p:cNvPr id="1" name=""/>
        <p:cNvGrpSpPr/>
        <p:nvPr/>
      </p:nvGrpSpPr>
      <p:grpSpPr>
        <a:xfrm>
          <a:off x="0" y="0"/>
          <a:ext cx="0" cy="0"/>
          <a:chOff x="0" y="0"/>
          <a:chExt cx="0" cy="0"/>
        </a:xfrm>
      </p:grpSpPr>
      <p:grpSp>
        <p:nvGrpSpPr>
          <p:cNvPr id="2" name="Group 2"/>
          <p:cNvGrpSpPr/>
          <p:nvPr/>
        </p:nvGrpSpPr>
        <p:grpSpPr>
          <a:xfrm>
            <a:off x="2369784" y="5182557"/>
            <a:ext cx="1365999" cy="1365999"/>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6D523"/>
            </a:solidFill>
          </p:spPr>
          <p:txBody>
            <a:bodyPr/>
            <a:lstStyle/>
            <a:p>
              <a:endParaRPr lang="fr-FR"/>
            </a:p>
          </p:txBody>
        </p:sp>
      </p:grpSp>
      <p:grpSp>
        <p:nvGrpSpPr>
          <p:cNvPr id="4" name="Group 4"/>
          <p:cNvGrpSpPr/>
          <p:nvPr/>
        </p:nvGrpSpPr>
        <p:grpSpPr>
          <a:xfrm>
            <a:off x="2618474" y="5652414"/>
            <a:ext cx="868617" cy="362681"/>
            <a:chOff x="0" y="0"/>
            <a:chExt cx="1216656" cy="508000"/>
          </a:xfrm>
        </p:grpSpPr>
        <p:sp>
          <p:nvSpPr>
            <p:cNvPr id="5" name="Freeform 5"/>
            <p:cNvSpPr/>
            <p:nvPr/>
          </p:nvSpPr>
          <p:spPr>
            <a:xfrm>
              <a:off x="0" y="215900"/>
              <a:ext cx="920746" cy="76200"/>
            </a:xfrm>
            <a:custGeom>
              <a:avLst/>
              <a:gdLst/>
              <a:ahLst/>
              <a:cxnLst/>
              <a:rect l="l" t="t" r="r" b="b"/>
              <a:pathLst>
                <a:path w="920746" h="76200">
                  <a:moveTo>
                    <a:pt x="0" y="0"/>
                  </a:moveTo>
                  <a:lnTo>
                    <a:pt x="920746" y="0"/>
                  </a:lnTo>
                  <a:lnTo>
                    <a:pt x="920746" y="76200"/>
                  </a:lnTo>
                  <a:lnTo>
                    <a:pt x="0" y="76200"/>
                  </a:lnTo>
                  <a:close/>
                </a:path>
              </a:pathLst>
            </a:custGeom>
            <a:solidFill>
              <a:srgbClr val="FFFFFF"/>
            </a:solidFill>
          </p:spPr>
          <p:txBody>
            <a:bodyPr/>
            <a:lstStyle/>
            <a:p>
              <a:endParaRPr lang="fr-FR"/>
            </a:p>
          </p:txBody>
        </p:sp>
        <p:sp>
          <p:nvSpPr>
            <p:cNvPr id="6" name="Freeform 6"/>
            <p:cNvSpPr/>
            <p:nvPr/>
          </p:nvSpPr>
          <p:spPr>
            <a:xfrm>
              <a:off x="842006" y="1270"/>
              <a:ext cx="374650" cy="505460"/>
            </a:xfrm>
            <a:custGeom>
              <a:avLst/>
              <a:gdLst/>
              <a:ahLst/>
              <a:cxnLst/>
              <a:rect l="l" t="t" r="r" b="b"/>
              <a:pathLst>
                <a:path w="374650" h="505460">
                  <a:moveTo>
                    <a:pt x="0" y="505460"/>
                  </a:moveTo>
                  <a:lnTo>
                    <a:pt x="0" y="0"/>
                  </a:lnTo>
                  <a:lnTo>
                    <a:pt x="374650" y="252730"/>
                  </a:lnTo>
                  <a:close/>
                </a:path>
              </a:pathLst>
            </a:custGeom>
            <a:solidFill>
              <a:srgbClr val="FFFFFF"/>
            </a:solidFill>
          </p:spPr>
          <p:txBody>
            <a:bodyPr/>
            <a:lstStyle/>
            <a:p>
              <a:endParaRPr lang="fr-FR"/>
            </a:p>
          </p:txBody>
        </p:sp>
      </p:grpSp>
      <p:sp>
        <p:nvSpPr>
          <p:cNvPr id="7" name="TextBox 7"/>
          <p:cNvSpPr txBox="1"/>
          <p:nvPr/>
        </p:nvSpPr>
        <p:spPr>
          <a:xfrm>
            <a:off x="2504648" y="1759916"/>
            <a:ext cx="15490047" cy="2955916"/>
          </a:xfrm>
          <a:prstGeom prst="rect">
            <a:avLst/>
          </a:prstGeom>
        </p:spPr>
        <p:txBody>
          <a:bodyPr lIns="0" tIns="0" rIns="0" bIns="0" rtlCol="0" anchor="t">
            <a:spAutoFit/>
          </a:bodyPr>
          <a:lstStyle/>
          <a:p>
            <a:pPr>
              <a:lnSpc>
                <a:spcPts val="11900"/>
              </a:lnSpc>
            </a:pPr>
            <a:r>
              <a:rPr lang="en-US" sz="8500" dirty="0">
                <a:solidFill>
                  <a:srgbClr val="000000"/>
                </a:solidFill>
                <a:latin typeface="Oswald Bold"/>
              </a:rPr>
              <a:t>ELLES BOUGENT </a:t>
            </a:r>
          </a:p>
          <a:p>
            <a:pPr>
              <a:lnSpc>
                <a:spcPts val="11900"/>
              </a:lnSpc>
              <a:spcBef>
                <a:spcPct val="0"/>
              </a:spcBef>
            </a:pPr>
            <a:r>
              <a:rPr lang="en-US" sz="8500" dirty="0">
                <a:solidFill>
                  <a:srgbClr val="000000"/>
                </a:solidFill>
                <a:latin typeface="Oswald Bold"/>
              </a:rPr>
              <a:t>POUR L'ORIENTATION 2024</a:t>
            </a:r>
          </a:p>
        </p:txBody>
      </p:sp>
      <p:sp>
        <p:nvSpPr>
          <p:cNvPr id="8" name="TextBox 8"/>
          <p:cNvSpPr txBox="1"/>
          <p:nvPr/>
        </p:nvSpPr>
        <p:spPr>
          <a:xfrm>
            <a:off x="3938729" y="5422424"/>
            <a:ext cx="9261089" cy="822660"/>
          </a:xfrm>
          <a:prstGeom prst="rect">
            <a:avLst/>
          </a:prstGeom>
        </p:spPr>
        <p:txBody>
          <a:bodyPr lIns="0" tIns="0" rIns="0" bIns="0" rtlCol="0" anchor="t">
            <a:spAutoFit/>
          </a:bodyPr>
          <a:lstStyle/>
          <a:p>
            <a:pPr marL="0" lvl="0" indent="0">
              <a:lnSpc>
                <a:spcPts val="6443"/>
              </a:lnSpc>
              <a:spcBef>
                <a:spcPct val="0"/>
              </a:spcBef>
            </a:pPr>
            <a:r>
              <a:rPr lang="en-US" sz="5460">
                <a:solidFill>
                  <a:srgbClr val="000000"/>
                </a:solidFill>
                <a:latin typeface="Intro Rust Bold"/>
              </a:rPr>
              <a:t>NOM DE L'établissement </a:t>
            </a:r>
          </a:p>
        </p:txBody>
      </p:sp>
      <p:sp>
        <p:nvSpPr>
          <p:cNvPr id="9" name="TextBox 9"/>
          <p:cNvSpPr txBox="1"/>
          <p:nvPr/>
        </p:nvSpPr>
        <p:spPr>
          <a:xfrm>
            <a:off x="4043117" y="6712373"/>
            <a:ext cx="1376303" cy="631573"/>
          </a:xfrm>
          <a:prstGeom prst="rect">
            <a:avLst/>
          </a:prstGeom>
        </p:spPr>
        <p:txBody>
          <a:bodyPr lIns="0" tIns="0" rIns="0" bIns="0" rtlCol="0" anchor="t">
            <a:spAutoFit/>
          </a:bodyPr>
          <a:lstStyle/>
          <a:p>
            <a:pPr marL="0" lvl="0" indent="0" algn="ctr">
              <a:lnSpc>
                <a:spcPts val="4946"/>
              </a:lnSpc>
              <a:spcBef>
                <a:spcPct val="0"/>
              </a:spcBef>
            </a:pPr>
            <a:r>
              <a:rPr lang="en-US" sz="4192">
                <a:solidFill>
                  <a:srgbClr val="000000"/>
                </a:solidFill>
                <a:latin typeface="Intro Rust Bold"/>
              </a:rPr>
              <a:t>DATE</a:t>
            </a:r>
          </a:p>
        </p:txBody>
      </p:sp>
      <p:sp>
        <p:nvSpPr>
          <p:cNvPr id="10" name="TextBox 10"/>
          <p:cNvSpPr txBox="1"/>
          <p:nvPr/>
        </p:nvSpPr>
        <p:spPr>
          <a:xfrm>
            <a:off x="4102435" y="7712098"/>
            <a:ext cx="1200516" cy="631749"/>
          </a:xfrm>
          <a:prstGeom prst="rect">
            <a:avLst/>
          </a:prstGeom>
        </p:spPr>
        <p:txBody>
          <a:bodyPr lIns="0" tIns="0" rIns="0" bIns="0" rtlCol="0" anchor="t">
            <a:spAutoFit/>
          </a:bodyPr>
          <a:lstStyle/>
          <a:p>
            <a:pPr marL="0" lvl="0" indent="0" algn="ctr">
              <a:lnSpc>
                <a:spcPts val="4946"/>
              </a:lnSpc>
              <a:spcBef>
                <a:spcPct val="0"/>
              </a:spcBef>
            </a:pPr>
            <a:r>
              <a:rPr lang="en-US" sz="4192">
                <a:solidFill>
                  <a:srgbClr val="000000"/>
                </a:solidFill>
                <a:latin typeface="Intro Rust Bold"/>
              </a:rPr>
              <a:t>Lieu</a:t>
            </a:r>
          </a:p>
        </p:txBody>
      </p:sp>
      <p:sp>
        <p:nvSpPr>
          <p:cNvPr id="11" name="Freeform 11"/>
          <p:cNvSpPr/>
          <p:nvPr/>
        </p:nvSpPr>
        <p:spPr>
          <a:xfrm>
            <a:off x="2504648" y="733724"/>
            <a:ext cx="2590036" cy="589953"/>
          </a:xfrm>
          <a:custGeom>
            <a:avLst/>
            <a:gdLst/>
            <a:ahLst/>
            <a:cxnLst/>
            <a:rect l="l" t="t" r="r" b="b"/>
            <a:pathLst>
              <a:path w="2590036" h="589953">
                <a:moveTo>
                  <a:pt x="0" y="0"/>
                </a:moveTo>
                <a:lnTo>
                  <a:pt x="2590036" y="0"/>
                </a:lnTo>
                <a:lnTo>
                  <a:pt x="2590036" y="589952"/>
                </a:lnTo>
                <a:lnTo>
                  <a:pt x="0" y="589952"/>
                </a:lnTo>
                <a:lnTo>
                  <a:pt x="0" y="0"/>
                </a:lnTo>
                <a:close/>
              </a:path>
            </a:pathLst>
          </a:custGeom>
          <a:blipFill>
            <a:blip r:embed="rId2"/>
            <a:stretch>
              <a:fillRect/>
            </a:stretch>
          </a:blipFill>
        </p:spPr>
        <p:txBody>
          <a:bodyPr/>
          <a:lstStyle/>
          <a:p>
            <a:endParaRPr lang="fr-F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4848941" y="8963324"/>
            <a:ext cx="2590036" cy="589953"/>
          </a:xfrm>
          <a:custGeom>
            <a:avLst/>
            <a:gdLst/>
            <a:ahLst/>
            <a:cxnLst/>
            <a:rect l="l" t="t" r="r" b="b"/>
            <a:pathLst>
              <a:path w="2590036" h="589953">
                <a:moveTo>
                  <a:pt x="0" y="0"/>
                </a:moveTo>
                <a:lnTo>
                  <a:pt x="2590036" y="0"/>
                </a:lnTo>
                <a:lnTo>
                  <a:pt x="2590036" y="589952"/>
                </a:lnTo>
                <a:lnTo>
                  <a:pt x="0" y="589952"/>
                </a:lnTo>
                <a:lnTo>
                  <a:pt x="0" y="0"/>
                </a:lnTo>
                <a:close/>
              </a:path>
            </a:pathLst>
          </a:custGeom>
          <a:blipFill>
            <a:blip r:embed="rId2"/>
            <a:stretch>
              <a:fillRect/>
            </a:stretch>
          </a:blipFill>
        </p:spPr>
        <p:txBody>
          <a:bodyPr/>
          <a:lstStyle/>
          <a:p>
            <a:endParaRPr lang="fr-FR"/>
          </a:p>
        </p:txBody>
      </p:sp>
      <p:grpSp>
        <p:nvGrpSpPr>
          <p:cNvPr id="8" name="Group 3">
            <a:extLst>
              <a:ext uri="{FF2B5EF4-FFF2-40B4-BE49-F238E27FC236}">
                <a16:creationId xmlns:a16="http://schemas.microsoft.com/office/drawing/2014/main" id="{088742F9-A6DA-75DD-0F2E-B9E402BED683}"/>
              </a:ext>
            </a:extLst>
          </p:cNvPr>
          <p:cNvGrpSpPr/>
          <p:nvPr/>
        </p:nvGrpSpPr>
        <p:grpSpPr>
          <a:xfrm>
            <a:off x="0" y="0"/>
            <a:ext cx="18262600" cy="11365058"/>
            <a:chOff x="0" y="0"/>
            <a:chExt cx="5983947" cy="2102629"/>
          </a:xfrm>
        </p:grpSpPr>
        <p:sp>
          <p:nvSpPr>
            <p:cNvPr id="9" name="Freeform 4">
              <a:extLst>
                <a:ext uri="{FF2B5EF4-FFF2-40B4-BE49-F238E27FC236}">
                  <a16:creationId xmlns:a16="http://schemas.microsoft.com/office/drawing/2014/main" id="{348609F4-CF5A-06E5-E35E-0AA0471003EB}"/>
                </a:ext>
              </a:extLst>
            </p:cNvPr>
            <p:cNvSpPr/>
            <p:nvPr/>
          </p:nvSpPr>
          <p:spPr>
            <a:xfrm>
              <a:off x="0" y="0"/>
              <a:ext cx="5983948" cy="2102629"/>
            </a:xfrm>
            <a:custGeom>
              <a:avLst/>
              <a:gdLst/>
              <a:ahLst/>
              <a:cxnLst/>
              <a:rect l="l" t="t" r="r" b="b"/>
              <a:pathLst>
                <a:path w="5983948" h="2102629">
                  <a:moveTo>
                    <a:pt x="17378" y="0"/>
                  </a:moveTo>
                  <a:lnTo>
                    <a:pt x="5966570" y="0"/>
                  </a:lnTo>
                  <a:cubicBezTo>
                    <a:pt x="5971178" y="0"/>
                    <a:pt x="5975598" y="1831"/>
                    <a:pt x="5978858" y="5090"/>
                  </a:cubicBezTo>
                  <a:cubicBezTo>
                    <a:pt x="5982117" y="8349"/>
                    <a:pt x="5983948" y="12769"/>
                    <a:pt x="5983948" y="17378"/>
                  </a:cubicBezTo>
                  <a:lnTo>
                    <a:pt x="5983948" y="2085250"/>
                  </a:lnTo>
                  <a:cubicBezTo>
                    <a:pt x="5983948" y="2089859"/>
                    <a:pt x="5982117" y="2094280"/>
                    <a:pt x="5978858" y="2097539"/>
                  </a:cubicBezTo>
                  <a:cubicBezTo>
                    <a:pt x="5975598" y="2100798"/>
                    <a:pt x="5971178" y="2102629"/>
                    <a:pt x="5966570" y="2102629"/>
                  </a:cubicBezTo>
                  <a:lnTo>
                    <a:pt x="17378" y="2102629"/>
                  </a:lnTo>
                  <a:cubicBezTo>
                    <a:pt x="12769" y="2102629"/>
                    <a:pt x="8349" y="2100798"/>
                    <a:pt x="5090" y="2097539"/>
                  </a:cubicBezTo>
                  <a:cubicBezTo>
                    <a:pt x="1831" y="2094280"/>
                    <a:pt x="0" y="2089859"/>
                    <a:pt x="0" y="2085250"/>
                  </a:cubicBezTo>
                  <a:lnTo>
                    <a:pt x="0" y="17378"/>
                  </a:lnTo>
                  <a:cubicBezTo>
                    <a:pt x="0" y="12769"/>
                    <a:pt x="1831" y="8349"/>
                    <a:pt x="5090" y="5090"/>
                  </a:cubicBezTo>
                  <a:cubicBezTo>
                    <a:pt x="8349" y="1831"/>
                    <a:pt x="12769" y="0"/>
                    <a:pt x="17378" y="0"/>
                  </a:cubicBezTo>
                  <a:close/>
                </a:path>
              </a:pathLst>
            </a:custGeom>
            <a:solidFill>
              <a:srgbClr val="ADD4DB"/>
            </a:solidFill>
          </p:spPr>
          <p:txBody>
            <a:bodyPr/>
            <a:lstStyle/>
            <a:p>
              <a:endParaRPr lang="fr-FR"/>
            </a:p>
          </p:txBody>
        </p:sp>
        <p:sp>
          <p:nvSpPr>
            <p:cNvPr id="10" name="TextBox 5">
              <a:extLst>
                <a:ext uri="{FF2B5EF4-FFF2-40B4-BE49-F238E27FC236}">
                  <a16:creationId xmlns:a16="http://schemas.microsoft.com/office/drawing/2014/main" id="{4991A7F0-F0FD-8D76-41F6-666C98298176}"/>
                </a:ext>
              </a:extLst>
            </p:cNvPr>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11" name="Freeform 7">
            <a:extLst>
              <a:ext uri="{FF2B5EF4-FFF2-40B4-BE49-F238E27FC236}">
                <a16:creationId xmlns:a16="http://schemas.microsoft.com/office/drawing/2014/main" id="{497175B4-F542-67A4-EADB-30A94D187B90}"/>
              </a:ext>
            </a:extLst>
          </p:cNvPr>
          <p:cNvSpPr/>
          <p:nvPr/>
        </p:nvSpPr>
        <p:spPr>
          <a:xfrm>
            <a:off x="15001341" y="9115724"/>
            <a:ext cx="2590036" cy="589953"/>
          </a:xfrm>
          <a:custGeom>
            <a:avLst/>
            <a:gdLst/>
            <a:ahLst/>
            <a:cxnLst/>
            <a:rect l="l" t="t" r="r" b="b"/>
            <a:pathLst>
              <a:path w="2590036" h="589953">
                <a:moveTo>
                  <a:pt x="0" y="0"/>
                </a:moveTo>
                <a:lnTo>
                  <a:pt x="2590036" y="0"/>
                </a:lnTo>
                <a:lnTo>
                  <a:pt x="2590036" y="589952"/>
                </a:lnTo>
                <a:lnTo>
                  <a:pt x="0" y="589952"/>
                </a:lnTo>
                <a:lnTo>
                  <a:pt x="0" y="0"/>
                </a:lnTo>
                <a:close/>
              </a:path>
            </a:pathLst>
          </a:custGeom>
          <a:blipFill>
            <a:blip r:embed="rId2"/>
            <a:stretch>
              <a:fillRect/>
            </a:stretch>
          </a:blipFill>
        </p:spPr>
        <p:txBody>
          <a:bodyPr/>
          <a:lstStyle/>
          <a:p>
            <a:endParaRPr lang="fr-FR"/>
          </a:p>
        </p:txBody>
      </p:sp>
      <p:sp>
        <p:nvSpPr>
          <p:cNvPr id="14" name="TextBox 3">
            <a:extLst>
              <a:ext uri="{FF2B5EF4-FFF2-40B4-BE49-F238E27FC236}">
                <a16:creationId xmlns:a16="http://schemas.microsoft.com/office/drawing/2014/main" id="{461768FC-736F-C141-BA70-17E8401DC870}"/>
              </a:ext>
            </a:extLst>
          </p:cNvPr>
          <p:cNvSpPr txBox="1"/>
          <p:nvPr/>
        </p:nvSpPr>
        <p:spPr>
          <a:xfrm>
            <a:off x="7600037" y="3840270"/>
            <a:ext cx="10141760" cy="2069636"/>
          </a:xfrm>
          <a:prstGeom prst="rect">
            <a:avLst/>
          </a:prstGeom>
        </p:spPr>
        <p:txBody>
          <a:bodyPr lIns="0" tIns="0" rIns="0" bIns="0" rtlCol="0" anchor="t">
            <a:spAutoFit/>
          </a:bodyPr>
          <a:lstStyle/>
          <a:p>
            <a:pPr>
              <a:lnSpc>
                <a:spcPts val="7904"/>
              </a:lnSpc>
            </a:pPr>
            <a:r>
              <a:rPr lang="en-US" sz="8065" spc="96" dirty="0" err="1">
                <a:solidFill>
                  <a:srgbClr val="D00063"/>
                </a:solidFill>
                <a:latin typeface="Shrikhand"/>
              </a:rPr>
              <a:t>Elles</a:t>
            </a:r>
            <a:r>
              <a:rPr lang="en-US" sz="8065" spc="96" dirty="0">
                <a:solidFill>
                  <a:srgbClr val="D00063"/>
                </a:solidFill>
                <a:latin typeface="Shrikhand"/>
              </a:rPr>
              <a:t> </a:t>
            </a:r>
            <a:r>
              <a:rPr lang="en-US" sz="8065" spc="96" dirty="0" err="1">
                <a:solidFill>
                  <a:srgbClr val="D00063"/>
                </a:solidFill>
                <a:latin typeface="Shrikhand"/>
              </a:rPr>
              <a:t>bougent</a:t>
            </a:r>
            <a:endParaRPr lang="en-US" sz="8065" spc="96" dirty="0">
              <a:solidFill>
                <a:srgbClr val="D00063"/>
              </a:solidFill>
              <a:latin typeface="Shrikhand"/>
            </a:endParaRPr>
          </a:p>
          <a:p>
            <a:pPr>
              <a:lnSpc>
                <a:spcPts val="7706"/>
              </a:lnSpc>
            </a:pPr>
            <a:r>
              <a:rPr lang="en-US" sz="7863" spc="94" dirty="0">
                <a:solidFill>
                  <a:srgbClr val="D00063"/>
                </a:solidFill>
                <a:latin typeface="Shrikhand"/>
              </a:rPr>
              <a:t>pour </a:t>
            </a:r>
            <a:r>
              <a:rPr lang="en-US" sz="7863" spc="94" dirty="0" err="1">
                <a:solidFill>
                  <a:srgbClr val="D00063"/>
                </a:solidFill>
                <a:latin typeface="Shrikhand"/>
              </a:rPr>
              <a:t>l'orientation</a:t>
            </a:r>
            <a:endParaRPr lang="en-US" sz="7863" spc="94" dirty="0">
              <a:solidFill>
                <a:srgbClr val="D00063"/>
              </a:solidFill>
              <a:latin typeface="Shrikhand"/>
            </a:endParaRPr>
          </a:p>
        </p:txBody>
      </p:sp>
      <p:sp>
        <p:nvSpPr>
          <p:cNvPr id="15" name="TextBox 5">
            <a:extLst>
              <a:ext uri="{FF2B5EF4-FFF2-40B4-BE49-F238E27FC236}">
                <a16:creationId xmlns:a16="http://schemas.microsoft.com/office/drawing/2014/main" id="{AFCEC9AC-7A07-29E9-9F09-ED41991093CF}"/>
              </a:ext>
            </a:extLst>
          </p:cNvPr>
          <p:cNvSpPr txBox="1"/>
          <p:nvPr/>
        </p:nvSpPr>
        <p:spPr>
          <a:xfrm>
            <a:off x="7600037" y="2643541"/>
            <a:ext cx="7808677" cy="1075286"/>
          </a:xfrm>
          <a:prstGeom prst="rect">
            <a:avLst/>
          </a:prstGeom>
        </p:spPr>
        <p:txBody>
          <a:bodyPr lIns="0" tIns="0" rIns="0" bIns="0" rtlCol="0" anchor="t">
            <a:spAutoFit/>
          </a:bodyPr>
          <a:lstStyle/>
          <a:p>
            <a:pPr marL="0" lvl="0" indent="0" algn="l">
              <a:lnSpc>
                <a:spcPts val="7706"/>
              </a:lnSpc>
              <a:spcBef>
                <a:spcPct val="0"/>
              </a:spcBef>
            </a:pPr>
            <a:r>
              <a:rPr lang="en-US" sz="7863" spc="94" dirty="0">
                <a:solidFill>
                  <a:srgbClr val="FFFFFF"/>
                </a:solidFill>
                <a:latin typeface="Shrikhand"/>
              </a:rPr>
              <a:t>Jeu concours </a:t>
            </a:r>
          </a:p>
        </p:txBody>
      </p:sp>
      <p:sp>
        <p:nvSpPr>
          <p:cNvPr id="16" name="TextBox 8">
            <a:extLst>
              <a:ext uri="{FF2B5EF4-FFF2-40B4-BE49-F238E27FC236}">
                <a16:creationId xmlns:a16="http://schemas.microsoft.com/office/drawing/2014/main" id="{CA92397C-A5D6-A412-9897-0A6B86D31541}"/>
              </a:ext>
            </a:extLst>
          </p:cNvPr>
          <p:cNvSpPr txBox="1"/>
          <p:nvPr/>
        </p:nvSpPr>
        <p:spPr>
          <a:xfrm>
            <a:off x="7484760" y="6291173"/>
            <a:ext cx="9254519" cy="1685960"/>
          </a:xfrm>
          <a:prstGeom prst="rect">
            <a:avLst/>
          </a:prstGeom>
        </p:spPr>
        <p:txBody>
          <a:bodyPr lIns="0" tIns="0" rIns="0" bIns="0" rtlCol="0" anchor="t">
            <a:spAutoFit/>
          </a:bodyPr>
          <a:lstStyle/>
          <a:p>
            <a:pPr algn="just">
              <a:lnSpc>
                <a:spcPts val="4460"/>
              </a:lnSpc>
            </a:pPr>
            <a:r>
              <a:rPr lang="en-US" sz="3186" spc="31" dirty="0">
                <a:solidFill>
                  <a:srgbClr val="FEFEFE"/>
                </a:solidFill>
                <a:latin typeface="Aleo Bold"/>
              </a:rPr>
              <a:t>Ce jeu concours </a:t>
            </a:r>
            <a:r>
              <a:rPr lang="en-US" sz="3186" spc="31" dirty="0" err="1">
                <a:solidFill>
                  <a:srgbClr val="FEFEFE"/>
                </a:solidFill>
                <a:latin typeface="Aleo Bold"/>
              </a:rPr>
              <a:t>est</a:t>
            </a:r>
            <a:r>
              <a:rPr lang="en-US" sz="3186" spc="31" dirty="0">
                <a:solidFill>
                  <a:srgbClr val="FEFEFE"/>
                </a:solidFill>
                <a:latin typeface="Aleo Bold"/>
              </a:rPr>
              <a:t> </a:t>
            </a:r>
            <a:r>
              <a:rPr lang="en-US" sz="3186" spc="31" dirty="0" err="1">
                <a:solidFill>
                  <a:srgbClr val="FEFEFE"/>
                </a:solidFill>
                <a:latin typeface="Aleo Bold"/>
              </a:rPr>
              <a:t>ouvert</a:t>
            </a:r>
            <a:r>
              <a:rPr lang="en-US" sz="3186" spc="31" dirty="0">
                <a:solidFill>
                  <a:srgbClr val="FEFEFE"/>
                </a:solidFill>
                <a:latin typeface="Aleo Bold"/>
              </a:rPr>
              <a:t> à </a:t>
            </a:r>
            <a:r>
              <a:rPr lang="en-US" sz="3186" spc="31" dirty="0" err="1">
                <a:solidFill>
                  <a:srgbClr val="FEFEFE"/>
                </a:solidFill>
                <a:latin typeface="Aleo Bold"/>
              </a:rPr>
              <a:t>toutes</a:t>
            </a:r>
            <a:r>
              <a:rPr lang="en-US" sz="3186" spc="31" dirty="0">
                <a:solidFill>
                  <a:srgbClr val="FEFEFE"/>
                </a:solidFill>
                <a:latin typeface="Aleo Bold"/>
              </a:rPr>
              <a:t> les </a:t>
            </a:r>
            <a:r>
              <a:rPr lang="en-US" sz="3186" spc="31" dirty="0" err="1">
                <a:solidFill>
                  <a:srgbClr val="FEFEFE"/>
                </a:solidFill>
                <a:latin typeface="Aleo Bold"/>
              </a:rPr>
              <a:t>collégiennes</a:t>
            </a:r>
            <a:r>
              <a:rPr lang="en-US" sz="3186" spc="31" dirty="0">
                <a:solidFill>
                  <a:srgbClr val="FEFEFE"/>
                </a:solidFill>
                <a:latin typeface="Aleo Bold"/>
              </a:rPr>
              <a:t> et </a:t>
            </a:r>
            <a:r>
              <a:rPr lang="en-US" sz="3186" spc="31" dirty="0" err="1">
                <a:solidFill>
                  <a:srgbClr val="FEFEFE"/>
                </a:solidFill>
                <a:latin typeface="Aleo Bold"/>
              </a:rPr>
              <a:t>lycéennes</a:t>
            </a:r>
            <a:r>
              <a:rPr lang="en-US" sz="3186" spc="31" dirty="0">
                <a:solidFill>
                  <a:srgbClr val="FEFEFE"/>
                </a:solidFill>
                <a:latin typeface="Aleo Bold"/>
              </a:rPr>
              <a:t> qui </a:t>
            </a:r>
            <a:r>
              <a:rPr lang="en-US" sz="3186" spc="31" dirty="0" err="1">
                <a:solidFill>
                  <a:srgbClr val="FEFEFE"/>
                </a:solidFill>
                <a:latin typeface="Aleo Bold"/>
              </a:rPr>
              <a:t>participent</a:t>
            </a:r>
            <a:r>
              <a:rPr lang="en-US" sz="3186" spc="31" dirty="0">
                <a:solidFill>
                  <a:srgbClr val="FEFEFE"/>
                </a:solidFill>
                <a:latin typeface="Aleo Bold"/>
              </a:rPr>
              <a:t> à Elles bougent pour </a:t>
            </a:r>
            <a:r>
              <a:rPr lang="en-US" sz="3186" spc="31" dirty="0" err="1">
                <a:solidFill>
                  <a:srgbClr val="FEFEFE"/>
                </a:solidFill>
                <a:latin typeface="Aleo Bold"/>
              </a:rPr>
              <a:t>l’orientation</a:t>
            </a:r>
            <a:r>
              <a:rPr lang="en-US" sz="3186" spc="31" dirty="0">
                <a:solidFill>
                  <a:srgbClr val="FEFEFE"/>
                </a:solidFill>
                <a:latin typeface="Aleo Bold"/>
              </a:rPr>
              <a:t> 2024. </a:t>
            </a:r>
          </a:p>
        </p:txBody>
      </p:sp>
      <p:sp>
        <p:nvSpPr>
          <p:cNvPr id="4" name="Rectangle 3">
            <a:extLst>
              <a:ext uri="{FF2B5EF4-FFF2-40B4-BE49-F238E27FC236}">
                <a16:creationId xmlns:a16="http://schemas.microsoft.com/office/drawing/2014/main" id="{42F99EF0-8167-3A70-55A0-C55621FD9BBE}"/>
              </a:ext>
            </a:extLst>
          </p:cNvPr>
          <p:cNvSpPr/>
          <p:nvPr/>
        </p:nvSpPr>
        <p:spPr>
          <a:xfrm>
            <a:off x="424519" y="1190417"/>
            <a:ext cx="6951360" cy="94389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Visage humain, habits, sourire&#10;&#10;Description générée automatiquement">
            <a:extLst>
              <a:ext uri="{FF2B5EF4-FFF2-40B4-BE49-F238E27FC236}">
                <a16:creationId xmlns:a16="http://schemas.microsoft.com/office/drawing/2014/main" id="{D07A7B3D-D5BF-2EE9-2611-2FBA20FA2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927" y="1509356"/>
            <a:ext cx="6219304" cy="8801100"/>
          </a:xfrm>
          <a:prstGeom prst="rect">
            <a:avLst/>
          </a:prstGeom>
        </p:spPr>
      </p:pic>
    </p:spTree>
    <p:extLst>
      <p:ext uri="{BB962C8B-B14F-4D97-AF65-F5344CB8AC3E}">
        <p14:creationId xmlns:p14="http://schemas.microsoft.com/office/powerpoint/2010/main" val="1044640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4848941" y="8963324"/>
            <a:ext cx="2590036" cy="589953"/>
          </a:xfrm>
          <a:custGeom>
            <a:avLst/>
            <a:gdLst/>
            <a:ahLst/>
            <a:cxnLst/>
            <a:rect l="l" t="t" r="r" b="b"/>
            <a:pathLst>
              <a:path w="2590036" h="589953">
                <a:moveTo>
                  <a:pt x="0" y="0"/>
                </a:moveTo>
                <a:lnTo>
                  <a:pt x="2590036" y="0"/>
                </a:lnTo>
                <a:lnTo>
                  <a:pt x="2590036" y="589952"/>
                </a:lnTo>
                <a:lnTo>
                  <a:pt x="0" y="589952"/>
                </a:lnTo>
                <a:lnTo>
                  <a:pt x="0" y="0"/>
                </a:lnTo>
                <a:close/>
              </a:path>
            </a:pathLst>
          </a:custGeom>
          <a:blipFill>
            <a:blip r:embed="rId2"/>
            <a:stretch>
              <a:fillRect/>
            </a:stretch>
          </a:blipFill>
        </p:spPr>
        <p:txBody>
          <a:bodyPr/>
          <a:lstStyle/>
          <a:p>
            <a:endParaRPr lang="fr-FR"/>
          </a:p>
        </p:txBody>
      </p:sp>
      <p:grpSp>
        <p:nvGrpSpPr>
          <p:cNvPr id="8" name="Group 3">
            <a:extLst>
              <a:ext uri="{FF2B5EF4-FFF2-40B4-BE49-F238E27FC236}">
                <a16:creationId xmlns:a16="http://schemas.microsoft.com/office/drawing/2014/main" id="{088742F9-A6DA-75DD-0F2E-B9E402BED683}"/>
              </a:ext>
            </a:extLst>
          </p:cNvPr>
          <p:cNvGrpSpPr/>
          <p:nvPr/>
        </p:nvGrpSpPr>
        <p:grpSpPr>
          <a:xfrm>
            <a:off x="5274" y="-876299"/>
            <a:ext cx="18262600" cy="2971800"/>
            <a:chOff x="0" y="0"/>
            <a:chExt cx="5983947" cy="2102629"/>
          </a:xfrm>
        </p:grpSpPr>
        <p:sp>
          <p:nvSpPr>
            <p:cNvPr id="9" name="Freeform 4">
              <a:extLst>
                <a:ext uri="{FF2B5EF4-FFF2-40B4-BE49-F238E27FC236}">
                  <a16:creationId xmlns:a16="http://schemas.microsoft.com/office/drawing/2014/main" id="{348609F4-CF5A-06E5-E35E-0AA0471003EB}"/>
                </a:ext>
              </a:extLst>
            </p:cNvPr>
            <p:cNvSpPr/>
            <p:nvPr/>
          </p:nvSpPr>
          <p:spPr>
            <a:xfrm>
              <a:off x="0" y="0"/>
              <a:ext cx="5983948" cy="2102629"/>
            </a:xfrm>
            <a:custGeom>
              <a:avLst/>
              <a:gdLst/>
              <a:ahLst/>
              <a:cxnLst/>
              <a:rect l="l" t="t" r="r" b="b"/>
              <a:pathLst>
                <a:path w="5983948" h="2102629">
                  <a:moveTo>
                    <a:pt x="17378" y="0"/>
                  </a:moveTo>
                  <a:lnTo>
                    <a:pt x="5966570" y="0"/>
                  </a:lnTo>
                  <a:cubicBezTo>
                    <a:pt x="5971178" y="0"/>
                    <a:pt x="5975598" y="1831"/>
                    <a:pt x="5978858" y="5090"/>
                  </a:cubicBezTo>
                  <a:cubicBezTo>
                    <a:pt x="5982117" y="8349"/>
                    <a:pt x="5983948" y="12769"/>
                    <a:pt x="5983948" y="17378"/>
                  </a:cubicBezTo>
                  <a:lnTo>
                    <a:pt x="5983948" y="2085250"/>
                  </a:lnTo>
                  <a:cubicBezTo>
                    <a:pt x="5983948" y="2089859"/>
                    <a:pt x="5982117" y="2094280"/>
                    <a:pt x="5978858" y="2097539"/>
                  </a:cubicBezTo>
                  <a:cubicBezTo>
                    <a:pt x="5975598" y="2100798"/>
                    <a:pt x="5971178" y="2102629"/>
                    <a:pt x="5966570" y="2102629"/>
                  </a:cubicBezTo>
                  <a:lnTo>
                    <a:pt x="17378" y="2102629"/>
                  </a:lnTo>
                  <a:cubicBezTo>
                    <a:pt x="12769" y="2102629"/>
                    <a:pt x="8349" y="2100798"/>
                    <a:pt x="5090" y="2097539"/>
                  </a:cubicBezTo>
                  <a:cubicBezTo>
                    <a:pt x="1831" y="2094280"/>
                    <a:pt x="0" y="2089859"/>
                    <a:pt x="0" y="2085250"/>
                  </a:cubicBezTo>
                  <a:lnTo>
                    <a:pt x="0" y="17378"/>
                  </a:lnTo>
                  <a:cubicBezTo>
                    <a:pt x="0" y="12769"/>
                    <a:pt x="1831" y="8349"/>
                    <a:pt x="5090" y="5090"/>
                  </a:cubicBezTo>
                  <a:cubicBezTo>
                    <a:pt x="8349" y="1831"/>
                    <a:pt x="12769" y="0"/>
                    <a:pt x="17378" y="0"/>
                  </a:cubicBezTo>
                  <a:close/>
                </a:path>
              </a:pathLst>
            </a:custGeom>
            <a:solidFill>
              <a:srgbClr val="ADD4DB"/>
            </a:solidFill>
          </p:spPr>
          <p:txBody>
            <a:bodyPr/>
            <a:lstStyle/>
            <a:p>
              <a:endParaRPr lang="fr-FR"/>
            </a:p>
          </p:txBody>
        </p:sp>
        <p:sp>
          <p:nvSpPr>
            <p:cNvPr id="10" name="TextBox 5">
              <a:extLst>
                <a:ext uri="{FF2B5EF4-FFF2-40B4-BE49-F238E27FC236}">
                  <a16:creationId xmlns:a16="http://schemas.microsoft.com/office/drawing/2014/main" id="{4991A7F0-F0FD-8D76-41F6-666C98298176}"/>
                </a:ext>
              </a:extLst>
            </p:cNvPr>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2" name="TextBox 12">
            <a:extLst>
              <a:ext uri="{FF2B5EF4-FFF2-40B4-BE49-F238E27FC236}">
                <a16:creationId xmlns:a16="http://schemas.microsoft.com/office/drawing/2014/main" id="{64522173-5B55-004B-27E8-05D77D25FECD}"/>
              </a:ext>
            </a:extLst>
          </p:cNvPr>
          <p:cNvSpPr txBox="1"/>
          <p:nvPr/>
        </p:nvSpPr>
        <p:spPr>
          <a:xfrm>
            <a:off x="634776" y="-354508"/>
            <a:ext cx="17601725" cy="1088231"/>
          </a:xfrm>
          <a:prstGeom prst="rect">
            <a:avLst/>
          </a:prstGeom>
        </p:spPr>
        <p:txBody>
          <a:bodyPr lIns="0" tIns="0" rIns="0" bIns="0" rtlCol="0" anchor="t">
            <a:spAutoFit/>
          </a:bodyPr>
          <a:lstStyle/>
          <a:p>
            <a:pPr>
              <a:lnSpc>
                <a:spcPts val="8691"/>
              </a:lnSpc>
            </a:pPr>
            <a:r>
              <a:rPr lang="en-US" sz="7243" dirty="0">
                <a:solidFill>
                  <a:srgbClr val="D00063"/>
                </a:solidFill>
                <a:latin typeface="Shrikhand"/>
              </a:rPr>
              <a:t>Comment </a:t>
            </a:r>
            <a:r>
              <a:rPr lang="en-US" sz="7243" dirty="0" err="1">
                <a:solidFill>
                  <a:srgbClr val="D00063"/>
                </a:solidFill>
                <a:latin typeface="Shrikhand"/>
              </a:rPr>
              <a:t>participer</a:t>
            </a:r>
            <a:r>
              <a:rPr lang="en-US" sz="7243" dirty="0">
                <a:solidFill>
                  <a:srgbClr val="D00063"/>
                </a:solidFill>
                <a:latin typeface="Shrikhand"/>
              </a:rPr>
              <a:t> ?</a:t>
            </a:r>
          </a:p>
        </p:txBody>
      </p:sp>
      <p:sp>
        <p:nvSpPr>
          <p:cNvPr id="3" name="TextBox 13">
            <a:extLst>
              <a:ext uri="{FF2B5EF4-FFF2-40B4-BE49-F238E27FC236}">
                <a16:creationId xmlns:a16="http://schemas.microsoft.com/office/drawing/2014/main" id="{09AE470A-8650-99E3-2103-AA95AFDDEE99}"/>
              </a:ext>
            </a:extLst>
          </p:cNvPr>
          <p:cNvSpPr txBox="1"/>
          <p:nvPr/>
        </p:nvSpPr>
        <p:spPr>
          <a:xfrm>
            <a:off x="666152" y="968812"/>
            <a:ext cx="17601725" cy="573405"/>
          </a:xfrm>
          <a:prstGeom prst="rect">
            <a:avLst/>
          </a:prstGeom>
        </p:spPr>
        <p:txBody>
          <a:bodyPr lIns="0" tIns="0" rIns="0" bIns="0" rtlCol="0" anchor="t">
            <a:spAutoFit/>
          </a:bodyPr>
          <a:lstStyle/>
          <a:p>
            <a:pPr>
              <a:lnSpc>
                <a:spcPts val="4680"/>
              </a:lnSpc>
            </a:pPr>
            <a:r>
              <a:rPr lang="en-US" sz="3600" dirty="0">
                <a:solidFill>
                  <a:srgbClr val="FFFFFF"/>
                </a:solidFill>
                <a:latin typeface="Shrikhand Bold"/>
              </a:rPr>
              <a:t>DU LUNDI 02 DÉCEMBRE AU DIMANCHE 08 DÉCEMBRE INCLUS</a:t>
            </a:r>
          </a:p>
        </p:txBody>
      </p:sp>
      <p:sp>
        <p:nvSpPr>
          <p:cNvPr id="4" name="Freeform 6">
            <a:extLst>
              <a:ext uri="{FF2B5EF4-FFF2-40B4-BE49-F238E27FC236}">
                <a16:creationId xmlns:a16="http://schemas.microsoft.com/office/drawing/2014/main" id="{52FCC8D9-555D-42DE-2FE3-D94D75D0D44B}"/>
              </a:ext>
            </a:extLst>
          </p:cNvPr>
          <p:cNvSpPr/>
          <p:nvPr/>
        </p:nvSpPr>
        <p:spPr>
          <a:xfrm>
            <a:off x="1298401" y="3211381"/>
            <a:ext cx="925867" cy="925867"/>
          </a:xfrm>
          <a:custGeom>
            <a:avLst/>
            <a:gdLst/>
            <a:ahLst/>
            <a:cxnLst/>
            <a:rect l="l" t="t" r="r" b="b"/>
            <a:pathLst>
              <a:path w="925867" h="925867">
                <a:moveTo>
                  <a:pt x="0" y="0"/>
                </a:moveTo>
                <a:lnTo>
                  <a:pt x="925867" y="0"/>
                </a:lnTo>
                <a:lnTo>
                  <a:pt x="925867" y="925867"/>
                </a:lnTo>
                <a:lnTo>
                  <a:pt x="0" y="9258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5" name="Freeform 7">
            <a:extLst>
              <a:ext uri="{FF2B5EF4-FFF2-40B4-BE49-F238E27FC236}">
                <a16:creationId xmlns:a16="http://schemas.microsoft.com/office/drawing/2014/main" id="{B62B0686-615D-0160-F0CF-7169BB09CEA2}"/>
              </a:ext>
            </a:extLst>
          </p:cNvPr>
          <p:cNvSpPr/>
          <p:nvPr/>
        </p:nvSpPr>
        <p:spPr>
          <a:xfrm>
            <a:off x="1270542" y="4669798"/>
            <a:ext cx="953726" cy="953726"/>
          </a:xfrm>
          <a:custGeom>
            <a:avLst/>
            <a:gdLst/>
            <a:ahLst/>
            <a:cxnLst/>
            <a:rect l="l" t="t" r="r" b="b"/>
            <a:pathLst>
              <a:path w="953726" h="953726">
                <a:moveTo>
                  <a:pt x="0" y="0"/>
                </a:moveTo>
                <a:lnTo>
                  <a:pt x="953726" y="0"/>
                </a:lnTo>
                <a:lnTo>
                  <a:pt x="953726" y="953727"/>
                </a:lnTo>
                <a:lnTo>
                  <a:pt x="0" y="9537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6" name="Freeform 8">
            <a:extLst>
              <a:ext uri="{FF2B5EF4-FFF2-40B4-BE49-F238E27FC236}">
                <a16:creationId xmlns:a16="http://schemas.microsoft.com/office/drawing/2014/main" id="{8BD16458-D7F7-8F03-3036-AA1AF25A759E}"/>
              </a:ext>
            </a:extLst>
          </p:cNvPr>
          <p:cNvSpPr/>
          <p:nvPr/>
        </p:nvSpPr>
        <p:spPr>
          <a:xfrm>
            <a:off x="1293183" y="6311317"/>
            <a:ext cx="931085" cy="931085"/>
          </a:xfrm>
          <a:custGeom>
            <a:avLst/>
            <a:gdLst/>
            <a:ahLst/>
            <a:cxnLst/>
            <a:rect l="l" t="t" r="r" b="b"/>
            <a:pathLst>
              <a:path w="931085" h="931085">
                <a:moveTo>
                  <a:pt x="0" y="0"/>
                </a:moveTo>
                <a:lnTo>
                  <a:pt x="931085" y="0"/>
                </a:lnTo>
                <a:lnTo>
                  <a:pt x="931085" y="931086"/>
                </a:lnTo>
                <a:lnTo>
                  <a:pt x="0" y="9310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13" name="TextBox 17">
            <a:extLst>
              <a:ext uri="{FF2B5EF4-FFF2-40B4-BE49-F238E27FC236}">
                <a16:creationId xmlns:a16="http://schemas.microsoft.com/office/drawing/2014/main" id="{2A3657D6-5CD0-CFD1-E4FF-C56BDC5ED4D4}"/>
              </a:ext>
            </a:extLst>
          </p:cNvPr>
          <p:cNvSpPr txBox="1"/>
          <p:nvPr/>
        </p:nvSpPr>
        <p:spPr>
          <a:xfrm>
            <a:off x="3159757" y="8101655"/>
            <a:ext cx="5752950" cy="1287468"/>
          </a:xfrm>
          <a:prstGeom prst="rect">
            <a:avLst/>
          </a:prstGeom>
        </p:spPr>
        <p:txBody>
          <a:bodyPr lIns="0" tIns="0" rIns="0" bIns="0" rtlCol="0" anchor="t">
            <a:spAutoFit/>
          </a:bodyPr>
          <a:lstStyle/>
          <a:p>
            <a:pPr marL="0" lvl="0" indent="0">
              <a:lnSpc>
                <a:spcPts val="3380"/>
              </a:lnSpc>
              <a:spcBef>
                <a:spcPct val="0"/>
              </a:spcBef>
            </a:pPr>
            <a:r>
              <a:rPr lang="en-US" sz="2600" spc="-52" dirty="0">
                <a:solidFill>
                  <a:srgbClr val="D00063"/>
                </a:solidFill>
                <a:latin typeface="Fira Sans Bold"/>
              </a:rPr>
              <a:t>A </a:t>
            </a:r>
            <a:r>
              <a:rPr lang="en-US" sz="2600" spc="-52" dirty="0" err="1">
                <a:solidFill>
                  <a:srgbClr val="D00063"/>
                </a:solidFill>
                <a:latin typeface="Fira Sans Bold"/>
              </a:rPr>
              <a:t>gagner</a:t>
            </a:r>
            <a:r>
              <a:rPr lang="en-US" sz="2600" spc="-52" dirty="0">
                <a:solidFill>
                  <a:srgbClr val="D00063"/>
                </a:solidFill>
                <a:latin typeface="Fira Sans Bold"/>
              </a:rPr>
              <a:t> : </a:t>
            </a:r>
            <a:r>
              <a:rPr lang="en-US" sz="2600" spc="-52" dirty="0" err="1">
                <a:solidFill>
                  <a:srgbClr val="D00063"/>
                </a:solidFill>
                <a:latin typeface="Fira Sans Bold"/>
              </a:rPr>
              <a:t>une</a:t>
            </a:r>
            <a:r>
              <a:rPr lang="en-US" sz="2600" spc="-52" dirty="0">
                <a:solidFill>
                  <a:srgbClr val="D00063"/>
                </a:solidFill>
                <a:latin typeface="Fira Sans Bold"/>
              </a:rPr>
              <a:t> enceinte </a:t>
            </a:r>
            <a:r>
              <a:rPr lang="en-US" sz="2600" spc="-52" dirty="0" err="1">
                <a:solidFill>
                  <a:srgbClr val="D00063"/>
                </a:solidFill>
                <a:latin typeface="Fira Sans Bold"/>
              </a:rPr>
              <a:t>bluetooth</a:t>
            </a:r>
            <a:r>
              <a:rPr lang="en-US" sz="2600" spc="-52" dirty="0">
                <a:solidFill>
                  <a:srgbClr val="D00063"/>
                </a:solidFill>
                <a:latin typeface="Fira Sans Bold"/>
              </a:rPr>
              <a:t>, des </a:t>
            </a:r>
            <a:r>
              <a:rPr lang="en-US" sz="2600" spc="-52" dirty="0" err="1">
                <a:solidFill>
                  <a:srgbClr val="D00063"/>
                </a:solidFill>
                <a:latin typeface="Fira Sans Bold"/>
              </a:rPr>
              <a:t>écouteurs</a:t>
            </a:r>
            <a:r>
              <a:rPr lang="en-US" sz="2600" spc="-52" dirty="0">
                <a:solidFill>
                  <a:srgbClr val="D00063"/>
                </a:solidFill>
                <a:latin typeface="Fira Sans Bold"/>
              </a:rPr>
              <a:t> sans fil et un </a:t>
            </a:r>
            <a:r>
              <a:rPr lang="en-US" sz="2600" spc="-52" dirty="0" err="1">
                <a:solidFill>
                  <a:srgbClr val="D00063"/>
                </a:solidFill>
                <a:latin typeface="Fira Sans Bold"/>
              </a:rPr>
              <a:t>projecteur</a:t>
            </a:r>
            <a:r>
              <a:rPr lang="en-US" sz="2600" spc="-52" dirty="0">
                <a:solidFill>
                  <a:srgbClr val="D00063"/>
                </a:solidFill>
                <a:latin typeface="Fira Sans Bold"/>
              </a:rPr>
              <a:t> </a:t>
            </a:r>
            <a:r>
              <a:rPr lang="en-US" sz="2600" spc="-52" dirty="0" err="1">
                <a:solidFill>
                  <a:srgbClr val="D00063"/>
                </a:solidFill>
                <a:latin typeface="Fira Sans Bold"/>
              </a:rPr>
              <a:t>d’étoiles</a:t>
            </a:r>
            <a:r>
              <a:rPr lang="en-US" sz="2600" spc="-52">
                <a:solidFill>
                  <a:srgbClr val="D00063"/>
                </a:solidFill>
                <a:latin typeface="Fira Sans Bold"/>
              </a:rPr>
              <a:t> ! </a:t>
            </a:r>
            <a:endParaRPr lang="en-US" sz="2600" spc="-52" dirty="0">
              <a:solidFill>
                <a:srgbClr val="D00063"/>
              </a:solidFill>
              <a:latin typeface="Fira Sans Bold"/>
            </a:endParaRPr>
          </a:p>
        </p:txBody>
      </p:sp>
      <p:sp>
        <p:nvSpPr>
          <p:cNvPr id="17" name="AutoShape 3">
            <a:extLst>
              <a:ext uri="{FF2B5EF4-FFF2-40B4-BE49-F238E27FC236}">
                <a16:creationId xmlns:a16="http://schemas.microsoft.com/office/drawing/2014/main" id="{CB30972C-E4E9-419A-16FD-B32A71D09DBD}"/>
              </a:ext>
            </a:extLst>
          </p:cNvPr>
          <p:cNvSpPr/>
          <p:nvPr/>
        </p:nvSpPr>
        <p:spPr>
          <a:xfrm>
            <a:off x="681514" y="4285192"/>
            <a:ext cx="16462384" cy="0"/>
          </a:xfrm>
          <a:prstGeom prst="line">
            <a:avLst/>
          </a:prstGeom>
          <a:ln w="28575" cap="flat">
            <a:solidFill>
              <a:srgbClr val="D00063"/>
            </a:solidFill>
            <a:prstDash val="sysDot"/>
            <a:headEnd type="none" w="sm" len="sm"/>
            <a:tailEnd type="none" w="sm" len="sm"/>
          </a:ln>
        </p:spPr>
        <p:txBody>
          <a:bodyPr/>
          <a:lstStyle/>
          <a:p>
            <a:endParaRPr lang="fr-FR"/>
          </a:p>
        </p:txBody>
      </p:sp>
      <p:sp>
        <p:nvSpPr>
          <p:cNvPr id="18" name="AutoShape 3">
            <a:extLst>
              <a:ext uri="{FF2B5EF4-FFF2-40B4-BE49-F238E27FC236}">
                <a16:creationId xmlns:a16="http://schemas.microsoft.com/office/drawing/2014/main" id="{CE3FB8EE-BE12-665E-5CB9-7730323E7B40}"/>
              </a:ext>
            </a:extLst>
          </p:cNvPr>
          <p:cNvSpPr/>
          <p:nvPr/>
        </p:nvSpPr>
        <p:spPr>
          <a:xfrm>
            <a:off x="666152" y="5829300"/>
            <a:ext cx="16462384" cy="0"/>
          </a:xfrm>
          <a:prstGeom prst="line">
            <a:avLst/>
          </a:prstGeom>
          <a:ln w="28575" cap="flat">
            <a:solidFill>
              <a:srgbClr val="D00063"/>
            </a:solidFill>
            <a:prstDash val="sysDot"/>
            <a:headEnd type="none" w="sm" len="sm"/>
            <a:tailEnd type="none" w="sm" len="sm"/>
          </a:ln>
        </p:spPr>
        <p:txBody>
          <a:bodyPr/>
          <a:lstStyle/>
          <a:p>
            <a:endParaRPr lang="fr-FR"/>
          </a:p>
        </p:txBody>
      </p:sp>
      <p:sp>
        <p:nvSpPr>
          <p:cNvPr id="19" name="AutoShape 3">
            <a:extLst>
              <a:ext uri="{FF2B5EF4-FFF2-40B4-BE49-F238E27FC236}">
                <a16:creationId xmlns:a16="http://schemas.microsoft.com/office/drawing/2014/main" id="{6B33C84E-EF52-484E-BADA-D133A4D0358D}"/>
              </a:ext>
            </a:extLst>
          </p:cNvPr>
          <p:cNvSpPr/>
          <p:nvPr/>
        </p:nvSpPr>
        <p:spPr>
          <a:xfrm>
            <a:off x="681515" y="7581900"/>
            <a:ext cx="16462384" cy="0"/>
          </a:xfrm>
          <a:prstGeom prst="line">
            <a:avLst/>
          </a:prstGeom>
          <a:ln w="28575" cap="flat">
            <a:solidFill>
              <a:srgbClr val="D00063"/>
            </a:solidFill>
            <a:prstDash val="sysDot"/>
            <a:headEnd type="none" w="sm" len="sm"/>
            <a:tailEnd type="none" w="sm" len="sm"/>
          </a:ln>
        </p:spPr>
        <p:txBody>
          <a:bodyPr/>
          <a:lstStyle/>
          <a:p>
            <a:endParaRPr lang="fr-FR"/>
          </a:p>
        </p:txBody>
      </p:sp>
      <p:sp>
        <p:nvSpPr>
          <p:cNvPr id="20" name="TextBox 14">
            <a:extLst>
              <a:ext uri="{FF2B5EF4-FFF2-40B4-BE49-F238E27FC236}">
                <a16:creationId xmlns:a16="http://schemas.microsoft.com/office/drawing/2014/main" id="{69ECD238-D43A-2A0F-27F5-CEA2385FECB3}"/>
              </a:ext>
            </a:extLst>
          </p:cNvPr>
          <p:cNvSpPr txBox="1"/>
          <p:nvPr/>
        </p:nvSpPr>
        <p:spPr>
          <a:xfrm>
            <a:off x="2619529" y="3423921"/>
            <a:ext cx="13539670" cy="424179"/>
          </a:xfrm>
          <a:prstGeom prst="rect">
            <a:avLst/>
          </a:prstGeom>
        </p:spPr>
        <p:txBody>
          <a:bodyPr lIns="0" tIns="0" rIns="0" bIns="0" rtlCol="0" anchor="t">
            <a:spAutoFit/>
          </a:bodyPr>
          <a:lstStyle/>
          <a:p>
            <a:pPr marL="0" lvl="0" indent="0">
              <a:lnSpc>
                <a:spcPts val="3380"/>
              </a:lnSpc>
              <a:spcBef>
                <a:spcPct val="0"/>
              </a:spcBef>
            </a:pPr>
            <a:r>
              <a:rPr lang="en-US" sz="2600" spc="-52" dirty="0" err="1">
                <a:solidFill>
                  <a:srgbClr val="000000"/>
                </a:solidFill>
                <a:latin typeface="Fira Sans"/>
              </a:rPr>
              <a:t>Rendez-vous</a:t>
            </a:r>
            <a:r>
              <a:rPr lang="en-US" sz="2600" spc="-52" dirty="0">
                <a:solidFill>
                  <a:srgbClr val="000000"/>
                </a:solidFill>
                <a:latin typeface="Fira Sans"/>
              </a:rPr>
              <a:t> sur le </a:t>
            </a:r>
            <a:r>
              <a:rPr lang="en-US" sz="2600" spc="-52" dirty="0" err="1">
                <a:solidFill>
                  <a:srgbClr val="000000"/>
                </a:solidFill>
                <a:latin typeface="Fira Sans"/>
              </a:rPr>
              <a:t>compte</a:t>
            </a:r>
            <a:r>
              <a:rPr lang="en-US" sz="2600" spc="-52" dirty="0">
                <a:solidFill>
                  <a:srgbClr val="000000"/>
                </a:solidFill>
                <a:latin typeface="Fira Sans"/>
              </a:rPr>
              <a:t> Instagram de </a:t>
            </a:r>
            <a:r>
              <a:rPr lang="en-US" sz="2600" spc="-52" dirty="0" err="1">
                <a:solidFill>
                  <a:srgbClr val="000000"/>
                </a:solidFill>
                <a:latin typeface="Fira Sans"/>
              </a:rPr>
              <a:t>l’association</a:t>
            </a:r>
            <a:r>
              <a:rPr lang="en-US" sz="2600" spc="-52" dirty="0">
                <a:solidFill>
                  <a:srgbClr val="D00063"/>
                </a:solidFill>
                <a:latin typeface="Fira Sans Bold"/>
              </a:rPr>
              <a:t> </a:t>
            </a:r>
            <a:r>
              <a:rPr lang="en-US" sz="2600" u="sng" spc="-52" dirty="0">
                <a:solidFill>
                  <a:srgbClr val="D00063"/>
                </a:solidFill>
                <a:latin typeface="Fira Sans Bold"/>
                <a:hlinkClick r:id="rId9" tooltip="https://www.instagram.com/ellesbougent/?hl=fr"/>
              </a:rPr>
              <a:t>@ellesbougent </a:t>
            </a:r>
          </a:p>
        </p:txBody>
      </p:sp>
      <p:sp>
        <p:nvSpPr>
          <p:cNvPr id="21" name="TextBox 15">
            <a:extLst>
              <a:ext uri="{FF2B5EF4-FFF2-40B4-BE49-F238E27FC236}">
                <a16:creationId xmlns:a16="http://schemas.microsoft.com/office/drawing/2014/main" id="{C152B15A-F08C-1C56-C028-576583ED2FF8}"/>
              </a:ext>
            </a:extLst>
          </p:cNvPr>
          <p:cNvSpPr txBox="1"/>
          <p:nvPr/>
        </p:nvSpPr>
        <p:spPr>
          <a:xfrm>
            <a:off x="2928214" y="4547871"/>
            <a:ext cx="12431572" cy="1281429"/>
          </a:xfrm>
          <a:prstGeom prst="rect">
            <a:avLst/>
          </a:prstGeom>
        </p:spPr>
        <p:txBody>
          <a:bodyPr lIns="0" tIns="0" rIns="0" bIns="0" rtlCol="0" anchor="t">
            <a:spAutoFit/>
          </a:bodyPr>
          <a:lstStyle/>
          <a:p>
            <a:pPr marL="0" lvl="0" indent="0" algn="just">
              <a:lnSpc>
                <a:spcPts val="3380"/>
              </a:lnSpc>
              <a:spcBef>
                <a:spcPct val="0"/>
              </a:spcBef>
            </a:pPr>
            <a:r>
              <a:rPr lang="en-US" sz="2600" spc="-52" dirty="0" err="1">
                <a:solidFill>
                  <a:srgbClr val="000000"/>
                </a:solidFill>
                <a:latin typeface="Fira Sans"/>
              </a:rPr>
              <a:t>Abonne</a:t>
            </a:r>
            <a:r>
              <a:rPr lang="en-US" sz="2600" spc="-52" dirty="0">
                <a:solidFill>
                  <a:srgbClr val="000000"/>
                </a:solidFill>
                <a:latin typeface="Fira Sans"/>
              </a:rPr>
              <a:t> </a:t>
            </a:r>
            <a:r>
              <a:rPr lang="en-US" sz="2600" spc="-52" dirty="0" err="1">
                <a:solidFill>
                  <a:srgbClr val="000000"/>
                </a:solidFill>
                <a:latin typeface="Fira Sans"/>
              </a:rPr>
              <a:t>toi</a:t>
            </a:r>
            <a:r>
              <a:rPr lang="en-US" sz="2600" spc="-52" dirty="0">
                <a:solidFill>
                  <a:srgbClr val="000000"/>
                </a:solidFill>
                <a:latin typeface="Fira Sans"/>
              </a:rPr>
              <a:t>, </a:t>
            </a:r>
            <a:r>
              <a:rPr lang="en-US" sz="2600" spc="-52" dirty="0" err="1">
                <a:solidFill>
                  <a:srgbClr val="000000"/>
                </a:solidFill>
                <a:latin typeface="Fira Sans"/>
              </a:rPr>
              <a:t>enregistre</a:t>
            </a:r>
            <a:r>
              <a:rPr lang="en-US" sz="2600" spc="-52" dirty="0">
                <a:solidFill>
                  <a:srgbClr val="000000"/>
                </a:solidFill>
                <a:latin typeface="Fira Sans"/>
              </a:rPr>
              <a:t> et </a:t>
            </a:r>
            <a:r>
              <a:rPr lang="en-US" sz="2600" spc="-52" dirty="0" err="1">
                <a:solidFill>
                  <a:srgbClr val="000000"/>
                </a:solidFill>
                <a:latin typeface="Fira Sans"/>
              </a:rPr>
              <a:t>commente</a:t>
            </a:r>
            <a:r>
              <a:rPr lang="en-US" sz="2600" spc="-52" dirty="0">
                <a:solidFill>
                  <a:srgbClr val="000000"/>
                </a:solidFill>
                <a:latin typeface="Fira Sans"/>
              </a:rPr>
              <a:t> la publication </a:t>
            </a:r>
            <a:r>
              <a:rPr lang="en-US" sz="2600" spc="-52" dirty="0" err="1">
                <a:solidFill>
                  <a:srgbClr val="000000"/>
                </a:solidFill>
                <a:latin typeface="Fira Sans"/>
              </a:rPr>
              <a:t>en</a:t>
            </a:r>
            <a:r>
              <a:rPr lang="en-US" sz="2600" spc="-52" dirty="0">
                <a:solidFill>
                  <a:srgbClr val="000000"/>
                </a:solidFill>
                <a:latin typeface="Fira Sans"/>
              </a:rPr>
              <a:t> </a:t>
            </a:r>
            <a:r>
              <a:rPr lang="en-US" sz="2600" spc="-52" dirty="0" err="1">
                <a:solidFill>
                  <a:srgbClr val="000000"/>
                </a:solidFill>
                <a:latin typeface="Fira Sans"/>
              </a:rPr>
              <a:t>répondant</a:t>
            </a:r>
            <a:r>
              <a:rPr lang="en-US" sz="2600" spc="-52" dirty="0">
                <a:solidFill>
                  <a:srgbClr val="000000"/>
                </a:solidFill>
                <a:latin typeface="Fira Sans"/>
              </a:rPr>
              <a:t> </a:t>
            </a:r>
            <a:r>
              <a:rPr lang="en-US" sz="2600" spc="-52" dirty="0" err="1">
                <a:solidFill>
                  <a:srgbClr val="000000"/>
                </a:solidFill>
                <a:latin typeface="Fira Sans"/>
              </a:rPr>
              <a:t>à</a:t>
            </a:r>
            <a:r>
              <a:rPr lang="en-US" sz="2600" spc="-52" dirty="0">
                <a:solidFill>
                  <a:srgbClr val="000000"/>
                </a:solidFill>
                <a:latin typeface="Fira Sans"/>
              </a:rPr>
              <a:t> la question </a:t>
            </a:r>
            <a:r>
              <a:rPr lang="en-US" sz="2600" spc="-52" dirty="0">
                <a:solidFill>
                  <a:srgbClr val="000000"/>
                </a:solidFill>
                <a:latin typeface="Fira Sans Bold Italics"/>
              </a:rPr>
              <a:t>“Pour </a:t>
            </a:r>
            <a:r>
              <a:rPr lang="en-US" sz="2600" spc="-52" dirty="0" err="1">
                <a:solidFill>
                  <a:srgbClr val="000000"/>
                </a:solidFill>
                <a:latin typeface="Fira Sans Bold Italics"/>
              </a:rPr>
              <a:t>toi</a:t>
            </a:r>
            <a:r>
              <a:rPr lang="en-US" sz="2600" spc="-52" dirty="0">
                <a:solidFill>
                  <a:srgbClr val="000000"/>
                </a:solidFill>
                <a:latin typeface="Fira Sans Bold Italics"/>
              </a:rPr>
              <a:t>, </a:t>
            </a:r>
            <a:r>
              <a:rPr lang="en-US" sz="2600" spc="-52" dirty="0" err="1">
                <a:solidFill>
                  <a:srgbClr val="000000"/>
                </a:solidFill>
                <a:latin typeface="Fira Sans Bold Italics"/>
              </a:rPr>
              <a:t>c’est</a:t>
            </a:r>
            <a:r>
              <a:rPr lang="en-US" sz="2600" spc="-52" dirty="0">
                <a:solidFill>
                  <a:srgbClr val="000000"/>
                </a:solidFill>
                <a:latin typeface="Fira Sans Bold Italics"/>
              </a:rPr>
              <a:t> quoi </a:t>
            </a:r>
            <a:r>
              <a:rPr lang="en-US" sz="2600" spc="-52" dirty="0" err="1">
                <a:solidFill>
                  <a:srgbClr val="000000"/>
                </a:solidFill>
                <a:latin typeface="Fira Sans Bold Italics"/>
              </a:rPr>
              <a:t>une</a:t>
            </a:r>
            <a:r>
              <a:rPr lang="en-US" sz="2600" spc="-52" dirty="0">
                <a:solidFill>
                  <a:srgbClr val="000000"/>
                </a:solidFill>
                <a:latin typeface="Fira Sans Bold Italics"/>
              </a:rPr>
              <a:t> femme </a:t>
            </a:r>
            <a:r>
              <a:rPr lang="en-US" sz="2600" spc="-52" dirty="0" err="1">
                <a:solidFill>
                  <a:srgbClr val="000000"/>
                </a:solidFill>
                <a:latin typeface="Fira Sans Bold Italics"/>
              </a:rPr>
              <a:t>ingénieure</a:t>
            </a:r>
            <a:r>
              <a:rPr lang="en-US" sz="2600" spc="-52" dirty="0">
                <a:solidFill>
                  <a:srgbClr val="000000"/>
                </a:solidFill>
                <a:latin typeface="Fira Sans Bold Italics"/>
              </a:rPr>
              <a:t>? “ </a:t>
            </a:r>
            <a:r>
              <a:rPr lang="en-US" sz="2600" spc="-52" dirty="0">
                <a:solidFill>
                  <a:srgbClr val="000000"/>
                </a:solidFill>
                <a:latin typeface="Fira Sans"/>
              </a:rPr>
              <a:t>et </a:t>
            </a:r>
            <a:r>
              <a:rPr lang="en-US" sz="2600" spc="-52" dirty="0" err="1">
                <a:solidFill>
                  <a:srgbClr val="000000"/>
                </a:solidFill>
                <a:latin typeface="Fira Sans"/>
              </a:rPr>
              <a:t>en</a:t>
            </a:r>
            <a:r>
              <a:rPr lang="en-US" sz="2600" spc="-52" dirty="0">
                <a:solidFill>
                  <a:srgbClr val="000000"/>
                </a:solidFill>
                <a:latin typeface="Fira Sans"/>
              </a:rPr>
              <a:t> </a:t>
            </a:r>
            <a:r>
              <a:rPr lang="en-US" sz="2600" spc="-52" dirty="0" err="1">
                <a:solidFill>
                  <a:srgbClr val="000000"/>
                </a:solidFill>
                <a:latin typeface="Fira Sans"/>
              </a:rPr>
              <a:t>écrivant</a:t>
            </a:r>
            <a:r>
              <a:rPr lang="en-US" sz="2600" spc="-52" dirty="0">
                <a:solidFill>
                  <a:srgbClr val="000000"/>
                </a:solidFill>
                <a:latin typeface="Fira Sans"/>
              </a:rPr>
              <a:t> le nom et la </a:t>
            </a:r>
            <a:r>
              <a:rPr lang="en-US" sz="2600" spc="-52" dirty="0" err="1">
                <a:solidFill>
                  <a:srgbClr val="000000"/>
                </a:solidFill>
                <a:latin typeface="Fira Sans"/>
              </a:rPr>
              <a:t>ville</a:t>
            </a:r>
            <a:r>
              <a:rPr lang="en-US" sz="2600" spc="-52" dirty="0">
                <a:solidFill>
                  <a:srgbClr val="000000"/>
                </a:solidFill>
                <a:latin typeface="Fira Sans"/>
              </a:rPr>
              <a:t> de ton </a:t>
            </a:r>
            <a:r>
              <a:rPr lang="en-US" sz="2600" spc="-52" dirty="0" err="1">
                <a:solidFill>
                  <a:srgbClr val="000000"/>
                </a:solidFill>
                <a:latin typeface="Fira Sans"/>
              </a:rPr>
              <a:t>établissement</a:t>
            </a:r>
            <a:r>
              <a:rPr lang="en-US" sz="2600" spc="-52" dirty="0">
                <a:solidFill>
                  <a:srgbClr val="000000"/>
                </a:solidFill>
                <a:latin typeface="Fira Sans"/>
              </a:rPr>
              <a:t>. </a:t>
            </a:r>
          </a:p>
        </p:txBody>
      </p:sp>
      <p:sp>
        <p:nvSpPr>
          <p:cNvPr id="22" name="TextBox 16">
            <a:extLst>
              <a:ext uri="{FF2B5EF4-FFF2-40B4-BE49-F238E27FC236}">
                <a16:creationId xmlns:a16="http://schemas.microsoft.com/office/drawing/2014/main" id="{CF6AC7BF-00F4-AE85-8419-39389E3F2A26}"/>
              </a:ext>
            </a:extLst>
          </p:cNvPr>
          <p:cNvSpPr txBox="1"/>
          <p:nvPr/>
        </p:nvSpPr>
        <p:spPr>
          <a:xfrm>
            <a:off x="3159757" y="6550483"/>
            <a:ext cx="13107281" cy="424179"/>
          </a:xfrm>
          <a:prstGeom prst="rect">
            <a:avLst/>
          </a:prstGeom>
        </p:spPr>
        <p:txBody>
          <a:bodyPr lIns="0" tIns="0" rIns="0" bIns="0" rtlCol="0" anchor="t">
            <a:spAutoFit/>
          </a:bodyPr>
          <a:lstStyle/>
          <a:p>
            <a:pPr marL="0" lvl="0" indent="0">
              <a:lnSpc>
                <a:spcPts val="3380"/>
              </a:lnSpc>
              <a:spcBef>
                <a:spcPct val="0"/>
              </a:spcBef>
            </a:pPr>
            <a:r>
              <a:rPr lang="en-US" sz="2600" spc="-52" dirty="0">
                <a:solidFill>
                  <a:srgbClr val="000000"/>
                </a:solidFill>
                <a:latin typeface="Fira Sans"/>
              </a:rPr>
              <a:t>3 </a:t>
            </a:r>
            <a:r>
              <a:rPr lang="en-US" sz="2600" spc="-52" dirty="0" err="1">
                <a:solidFill>
                  <a:srgbClr val="000000"/>
                </a:solidFill>
                <a:latin typeface="Fira Sans"/>
              </a:rPr>
              <a:t>gagnantes</a:t>
            </a:r>
            <a:r>
              <a:rPr lang="en-US" sz="2600" spc="-52" dirty="0">
                <a:solidFill>
                  <a:srgbClr val="000000"/>
                </a:solidFill>
                <a:latin typeface="Fira Sans"/>
              </a:rPr>
              <a:t> </a:t>
            </a:r>
            <a:r>
              <a:rPr lang="en-US" sz="2600" spc="-52" dirty="0" err="1">
                <a:solidFill>
                  <a:srgbClr val="000000"/>
                </a:solidFill>
                <a:latin typeface="Fira Sans"/>
              </a:rPr>
              <a:t>seront</a:t>
            </a:r>
            <a:r>
              <a:rPr lang="en-US" sz="2600" spc="-52" dirty="0">
                <a:solidFill>
                  <a:srgbClr val="000000"/>
                </a:solidFill>
                <a:latin typeface="Fira Sans"/>
              </a:rPr>
              <a:t> </a:t>
            </a:r>
            <a:r>
              <a:rPr lang="en-US" sz="2600" spc="-52" dirty="0" err="1">
                <a:solidFill>
                  <a:srgbClr val="000000"/>
                </a:solidFill>
                <a:latin typeface="Fira Sans"/>
              </a:rPr>
              <a:t>tirées</a:t>
            </a:r>
            <a:r>
              <a:rPr lang="en-US" sz="2600" spc="-52" dirty="0">
                <a:solidFill>
                  <a:srgbClr val="000000"/>
                </a:solidFill>
                <a:latin typeface="Fira Sans"/>
              </a:rPr>
              <a:t> au sort le </a:t>
            </a:r>
            <a:r>
              <a:rPr lang="en-US" sz="2600" spc="-52" dirty="0" err="1">
                <a:solidFill>
                  <a:srgbClr val="000000"/>
                </a:solidFill>
                <a:latin typeface="Fira Sans"/>
              </a:rPr>
              <a:t>lundi</a:t>
            </a:r>
            <a:r>
              <a:rPr lang="en-US" sz="2600" spc="-52" dirty="0">
                <a:solidFill>
                  <a:srgbClr val="000000"/>
                </a:solidFill>
                <a:latin typeface="Fira Sans"/>
              </a:rPr>
              <a:t> 09 </a:t>
            </a:r>
            <a:r>
              <a:rPr lang="en-US" sz="2600" spc="-52" dirty="0" err="1">
                <a:solidFill>
                  <a:srgbClr val="000000"/>
                </a:solidFill>
                <a:latin typeface="Fira Sans"/>
              </a:rPr>
              <a:t>décembre</a:t>
            </a:r>
            <a:r>
              <a:rPr lang="en-US" sz="2600" spc="-52" dirty="0">
                <a:solidFill>
                  <a:srgbClr val="000000"/>
                </a:solidFill>
                <a:latin typeface="Fira Sans"/>
              </a:rPr>
              <a:t> 2024 </a:t>
            </a:r>
            <a:r>
              <a:rPr lang="en-US" sz="2600" spc="-52" dirty="0" err="1">
                <a:solidFill>
                  <a:srgbClr val="000000"/>
                </a:solidFill>
                <a:latin typeface="Fira Sans"/>
              </a:rPr>
              <a:t>parmi</a:t>
            </a:r>
            <a:r>
              <a:rPr lang="en-US" sz="2600" spc="-52" dirty="0">
                <a:solidFill>
                  <a:srgbClr val="000000"/>
                </a:solidFill>
                <a:latin typeface="Fira Sans"/>
              </a:rPr>
              <a:t> </a:t>
            </a:r>
            <a:r>
              <a:rPr lang="en-US" sz="2600" spc="-52" dirty="0" err="1">
                <a:solidFill>
                  <a:srgbClr val="000000"/>
                </a:solidFill>
                <a:latin typeface="Fira Sans"/>
              </a:rPr>
              <a:t>tous</a:t>
            </a:r>
            <a:r>
              <a:rPr lang="en-US" sz="2600" spc="-52" dirty="0">
                <a:solidFill>
                  <a:srgbClr val="000000"/>
                </a:solidFill>
                <a:latin typeface="Fira Sans"/>
              </a:rPr>
              <a:t> les </a:t>
            </a:r>
            <a:r>
              <a:rPr lang="en-US" sz="2600" spc="-52" dirty="0" err="1">
                <a:solidFill>
                  <a:srgbClr val="000000"/>
                </a:solidFill>
                <a:latin typeface="Fira Sans"/>
              </a:rPr>
              <a:t>commentaires</a:t>
            </a:r>
            <a:r>
              <a:rPr lang="en-US" sz="2600" spc="-52" dirty="0">
                <a:solidFill>
                  <a:srgbClr val="000000"/>
                </a:solidFill>
                <a:latin typeface="Fira Sans"/>
              </a:rPr>
              <a:t>.</a:t>
            </a:r>
          </a:p>
        </p:txBody>
      </p:sp>
      <p:sp>
        <p:nvSpPr>
          <p:cNvPr id="24" name="Freeform 9">
            <a:extLst>
              <a:ext uri="{FF2B5EF4-FFF2-40B4-BE49-F238E27FC236}">
                <a16:creationId xmlns:a16="http://schemas.microsoft.com/office/drawing/2014/main" id="{874BE1DE-40A5-CA6F-B45E-740D14758629}"/>
              </a:ext>
            </a:extLst>
          </p:cNvPr>
          <p:cNvSpPr/>
          <p:nvPr/>
        </p:nvSpPr>
        <p:spPr>
          <a:xfrm>
            <a:off x="896159" y="8018992"/>
            <a:ext cx="1589725" cy="1494342"/>
          </a:xfrm>
          <a:custGeom>
            <a:avLst/>
            <a:gdLst/>
            <a:ahLst/>
            <a:cxnLst/>
            <a:rect l="l" t="t" r="r" b="b"/>
            <a:pathLst>
              <a:path w="1589725" h="1494342">
                <a:moveTo>
                  <a:pt x="0" y="0"/>
                </a:moveTo>
                <a:lnTo>
                  <a:pt x="1589725" y="0"/>
                </a:lnTo>
                <a:lnTo>
                  <a:pt x="1589725" y="1494342"/>
                </a:lnTo>
                <a:lnTo>
                  <a:pt x="0" y="14943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25" name="Freeform 10">
            <a:extLst>
              <a:ext uri="{FF2B5EF4-FFF2-40B4-BE49-F238E27FC236}">
                <a16:creationId xmlns:a16="http://schemas.microsoft.com/office/drawing/2014/main" id="{650FCD90-7D6B-0667-853A-DC98632A84DE}"/>
              </a:ext>
            </a:extLst>
          </p:cNvPr>
          <p:cNvSpPr/>
          <p:nvPr/>
        </p:nvSpPr>
        <p:spPr>
          <a:xfrm rot="538226">
            <a:off x="7840988" y="8575792"/>
            <a:ext cx="3189300" cy="1614583"/>
          </a:xfrm>
          <a:custGeom>
            <a:avLst/>
            <a:gdLst/>
            <a:ahLst/>
            <a:cxnLst/>
            <a:rect l="l" t="t" r="r" b="b"/>
            <a:pathLst>
              <a:path w="3189300" h="1614583">
                <a:moveTo>
                  <a:pt x="0" y="0"/>
                </a:moveTo>
                <a:lnTo>
                  <a:pt x="3189300" y="0"/>
                </a:lnTo>
                <a:lnTo>
                  <a:pt x="3189300" y="1614583"/>
                </a:lnTo>
                <a:lnTo>
                  <a:pt x="0" y="1614583"/>
                </a:lnTo>
                <a:lnTo>
                  <a:pt x="0" y="0"/>
                </a:lnTo>
                <a:close/>
              </a:path>
            </a:pathLst>
          </a:custGeom>
          <a:blipFill>
            <a:blip r:embed="rId12"/>
            <a:stretch>
              <a:fillRect/>
            </a:stretch>
          </a:blipFill>
        </p:spPr>
        <p:txBody>
          <a:bodyPr/>
          <a:lstStyle/>
          <a:p>
            <a:endParaRPr lang="fr-FR"/>
          </a:p>
        </p:txBody>
      </p:sp>
      <p:grpSp>
        <p:nvGrpSpPr>
          <p:cNvPr id="26" name="Group 18">
            <a:extLst>
              <a:ext uri="{FF2B5EF4-FFF2-40B4-BE49-F238E27FC236}">
                <a16:creationId xmlns:a16="http://schemas.microsoft.com/office/drawing/2014/main" id="{99717842-3BAE-726A-BD2E-9BFD22599EA0}"/>
              </a:ext>
            </a:extLst>
          </p:cNvPr>
          <p:cNvGrpSpPr/>
          <p:nvPr/>
        </p:nvGrpSpPr>
        <p:grpSpPr>
          <a:xfrm>
            <a:off x="11415914" y="7726145"/>
            <a:ext cx="2418146" cy="2418146"/>
            <a:chOff x="0" y="0"/>
            <a:chExt cx="3224195" cy="3224195"/>
          </a:xfrm>
        </p:grpSpPr>
        <p:sp>
          <p:nvSpPr>
            <p:cNvPr id="27" name="Freeform 19">
              <a:extLst>
                <a:ext uri="{FF2B5EF4-FFF2-40B4-BE49-F238E27FC236}">
                  <a16:creationId xmlns:a16="http://schemas.microsoft.com/office/drawing/2014/main" id="{F887C527-A4FB-2E83-1980-1C6DF1C5F8B9}"/>
                </a:ext>
              </a:extLst>
            </p:cNvPr>
            <p:cNvSpPr/>
            <p:nvPr/>
          </p:nvSpPr>
          <p:spPr>
            <a:xfrm>
              <a:off x="0" y="0"/>
              <a:ext cx="3224195" cy="3224195"/>
            </a:xfrm>
            <a:custGeom>
              <a:avLst/>
              <a:gdLst/>
              <a:ahLst/>
              <a:cxnLst/>
              <a:rect l="l" t="t" r="r" b="b"/>
              <a:pathLst>
                <a:path w="3224195" h="3224195">
                  <a:moveTo>
                    <a:pt x="0" y="0"/>
                  </a:moveTo>
                  <a:lnTo>
                    <a:pt x="3224195" y="0"/>
                  </a:lnTo>
                  <a:lnTo>
                    <a:pt x="3224195" y="3224195"/>
                  </a:lnTo>
                  <a:lnTo>
                    <a:pt x="0" y="32241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grpSp>
    </p:spTree>
    <p:extLst>
      <p:ext uri="{BB962C8B-B14F-4D97-AF65-F5344CB8AC3E}">
        <p14:creationId xmlns:p14="http://schemas.microsoft.com/office/powerpoint/2010/main" val="1571146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03371"/>
            <a:ext cx="19047910" cy="10590371"/>
            <a:chOff x="0" y="0"/>
            <a:chExt cx="25397214" cy="14120494"/>
          </a:xfrm>
        </p:grpSpPr>
        <p:pic>
          <p:nvPicPr>
            <p:cNvPr id="3" name="Picture 3"/>
            <p:cNvPicPr>
              <a:picLocks noChangeAspect="1"/>
            </p:cNvPicPr>
            <p:nvPr/>
          </p:nvPicPr>
          <p:blipFill>
            <a:blip r:embed="rId2"/>
            <a:srcRect t="12934" b="12934"/>
            <a:stretch>
              <a:fillRect/>
            </a:stretch>
          </p:blipFill>
          <p:spPr>
            <a:xfrm>
              <a:off x="0" y="0"/>
              <a:ext cx="25397214" cy="14120494"/>
            </a:xfrm>
            <a:prstGeom prst="rect">
              <a:avLst/>
            </a:prstGeom>
          </p:spPr>
        </p:pic>
      </p:grpSp>
      <p:sp>
        <p:nvSpPr>
          <p:cNvPr id="4" name="Freeform 4"/>
          <p:cNvSpPr/>
          <p:nvPr/>
        </p:nvSpPr>
        <p:spPr>
          <a:xfrm flipH="1">
            <a:off x="-68985" y="-304518"/>
            <a:ext cx="19109233" cy="10591518"/>
          </a:xfrm>
          <a:custGeom>
            <a:avLst/>
            <a:gdLst/>
            <a:ahLst/>
            <a:cxnLst/>
            <a:rect l="l" t="t" r="r" b="b"/>
            <a:pathLst>
              <a:path w="14065746" h="11634505">
                <a:moveTo>
                  <a:pt x="14065746" y="0"/>
                </a:moveTo>
                <a:lnTo>
                  <a:pt x="0" y="0"/>
                </a:lnTo>
                <a:lnTo>
                  <a:pt x="0" y="11634505"/>
                </a:lnTo>
                <a:lnTo>
                  <a:pt x="14065746" y="11634505"/>
                </a:lnTo>
                <a:lnTo>
                  <a:pt x="14065746" y="0"/>
                </a:lnTo>
                <a:close/>
              </a:path>
            </a:pathLst>
          </a:custGeom>
          <a:blipFill>
            <a:blip r:embed="rId3">
              <a:extLst>
                <a:ext uri="{96DAC541-7B7A-43D3-8B79-37D633B846F1}">
                  <asvg:svgBlip xmlns:asvg="http://schemas.microsoft.com/office/drawing/2016/SVG/main" r:embed="rId4"/>
                </a:ext>
              </a:extLst>
            </a:blip>
            <a:stretch>
              <a:fillRect b="-20896"/>
            </a:stretch>
          </a:blipFill>
        </p:spPr>
        <p:txBody>
          <a:bodyPr/>
          <a:lstStyle/>
          <a:p>
            <a:endParaRPr lang="fr-FR"/>
          </a:p>
        </p:txBody>
      </p:sp>
      <p:sp>
        <p:nvSpPr>
          <p:cNvPr id="5" name="TextBox 5"/>
          <p:cNvSpPr txBox="1"/>
          <p:nvPr/>
        </p:nvSpPr>
        <p:spPr>
          <a:xfrm>
            <a:off x="9177224" y="7512167"/>
            <a:ext cx="8668556" cy="511810"/>
          </a:xfrm>
          <a:prstGeom prst="rect">
            <a:avLst/>
          </a:prstGeom>
        </p:spPr>
        <p:txBody>
          <a:bodyPr lIns="0" tIns="0" rIns="0" bIns="0" rtlCol="0" anchor="t">
            <a:spAutoFit/>
          </a:bodyPr>
          <a:lstStyle/>
          <a:p>
            <a:pPr algn="ctr">
              <a:lnSpc>
                <a:spcPts val="4160"/>
              </a:lnSpc>
            </a:pPr>
            <a:endParaRPr/>
          </a:p>
        </p:txBody>
      </p:sp>
      <p:sp>
        <p:nvSpPr>
          <p:cNvPr id="6" name="TextBox 6"/>
          <p:cNvSpPr txBox="1"/>
          <p:nvPr/>
        </p:nvSpPr>
        <p:spPr>
          <a:xfrm>
            <a:off x="9177224" y="4566921"/>
            <a:ext cx="8668556" cy="1086483"/>
          </a:xfrm>
          <a:prstGeom prst="rect">
            <a:avLst/>
          </a:prstGeom>
        </p:spPr>
        <p:txBody>
          <a:bodyPr lIns="0" tIns="0" rIns="0" bIns="0" rtlCol="0" anchor="t">
            <a:spAutoFit/>
          </a:bodyPr>
          <a:lstStyle/>
          <a:p>
            <a:pPr marL="0" lvl="0" indent="0">
              <a:lnSpc>
                <a:spcPts val="8710"/>
              </a:lnSpc>
              <a:spcBef>
                <a:spcPct val="0"/>
              </a:spcBef>
            </a:pPr>
            <a:r>
              <a:rPr lang="en-US" sz="6700" spc="-134">
                <a:solidFill>
                  <a:srgbClr val="FFFFFF"/>
                </a:solidFill>
                <a:latin typeface="Muli Bold"/>
              </a:rPr>
              <a:t>TABLES RONDES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03371"/>
            <a:ext cx="19047910" cy="10590371"/>
            <a:chOff x="0" y="0"/>
            <a:chExt cx="25397214" cy="14120494"/>
          </a:xfrm>
        </p:grpSpPr>
        <p:pic>
          <p:nvPicPr>
            <p:cNvPr id="3" name="Picture 3"/>
            <p:cNvPicPr>
              <a:picLocks noChangeAspect="1"/>
            </p:cNvPicPr>
            <p:nvPr/>
          </p:nvPicPr>
          <p:blipFill>
            <a:blip r:embed="rId2"/>
            <a:srcRect t="12934" b="12934"/>
            <a:stretch>
              <a:fillRect/>
            </a:stretch>
          </p:blipFill>
          <p:spPr>
            <a:xfrm>
              <a:off x="0" y="0"/>
              <a:ext cx="25397214" cy="14120494"/>
            </a:xfrm>
            <a:prstGeom prst="rect">
              <a:avLst/>
            </a:prstGeom>
          </p:spPr>
        </p:pic>
      </p:grpSp>
      <p:sp>
        <p:nvSpPr>
          <p:cNvPr id="4" name="Freeform 4"/>
          <p:cNvSpPr/>
          <p:nvPr/>
        </p:nvSpPr>
        <p:spPr>
          <a:xfrm flipH="1">
            <a:off x="-11835" y="-304518"/>
            <a:ext cx="19037796" cy="10591518"/>
          </a:xfrm>
          <a:custGeom>
            <a:avLst/>
            <a:gdLst/>
            <a:ahLst/>
            <a:cxnLst/>
            <a:rect l="l" t="t" r="r" b="b"/>
            <a:pathLst>
              <a:path w="14065746" h="11634505">
                <a:moveTo>
                  <a:pt x="14065746" y="0"/>
                </a:moveTo>
                <a:lnTo>
                  <a:pt x="0" y="0"/>
                </a:lnTo>
                <a:lnTo>
                  <a:pt x="0" y="11634505"/>
                </a:lnTo>
                <a:lnTo>
                  <a:pt x="14065746" y="11634505"/>
                </a:lnTo>
                <a:lnTo>
                  <a:pt x="14065746" y="0"/>
                </a:lnTo>
                <a:close/>
              </a:path>
            </a:pathLst>
          </a:custGeom>
          <a:blipFill>
            <a:blip r:embed="rId3">
              <a:extLst>
                <a:ext uri="{96DAC541-7B7A-43D3-8B79-37D633B846F1}">
                  <asvg:svgBlip xmlns:asvg="http://schemas.microsoft.com/office/drawing/2016/SVG/main" r:embed="rId4"/>
                </a:ext>
              </a:extLst>
            </a:blip>
            <a:stretch>
              <a:fillRect b="-20896"/>
            </a:stretch>
          </a:blipFill>
        </p:spPr>
        <p:txBody>
          <a:bodyPr/>
          <a:lstStyle/>
          <a:p>
            <a:endParaRPr lang="fr-FR"/>
          </a:p>
        </p:txBody>
      </p:sp>
      <p:sp>
        <p:nvSpPr>
          <p:cNvPr id="5" name="TextBox 5"/>
          <p:cNvSpPr txBox="1"/>
          <p:nvPr/>
        </p:nvSpPr>
        <p:spPr>
          <a:xfrm>
            <a:off x="9177224" y="7512167"/>
            <a:ext cx="8668556" cy="511810"/>
          </a:xfrm>
          <a:prstGeom prst="rect">
            <a:avLst/>
          </a:prstGeom>
        </p:spPr>
        <p:txBody>
          <a:bodyPr lIns="0" tIns="0" rIns="0" bIns="0" rtlCol="0" anchor="t">
            <a:spAutoFit/>
          </a:bodyPr>
          <a:lstStyle/>
          <a:p>
            <a:pPr algn="ctr">
              <a:lnSpc>
                <a:spcPts val="4160"/>
              </a:lnSpc>
            </a:pPr>
            <a:endParaRPr/>
          </a:p>
        </p:txBody>
      </p:sp>
      <p:sp>
        <p:nvSpPr>
          <p:cNvPr id="6" name="TextBox 6"/>
          <p:cNvSpPr txBox="1"/>
          <p:nvPr/>
        </p:nvSpPr>
        <p:spPr>
          <a:xfrm>
            <a:off x="9177224" y="4566921"/>
            <a:ext cx="8668556" cy="1086483"/>
          </a:xfrm>
          <a:prstGeom prst="rect">
            <a:avLst/>
          </a:prstGeom>
        </p:spPr>
        <p:txBody>
          <a:bodyPr lIns="0" tIns="0" rIns="0" bIns="0" rtlCol="0" anchor="t">
            <a:spAutoFit/>
          </a:bodyPr>
          <a:lstStyle/>
          <a:p>
            <a:pPr marL="0" lvl="0" indent="0">
              <a:lnSpc>
                <a:spcPts val="8710"/>
              </a:lnSpc>
              <a:spcBef>
                <a:spcPct val="0"/>
              </a:spcBef>
            </a:pPr>
            <a:r>
              <a:rPr lang="en-US" sz="6700" spc="-134">
                <a:solidFill>
                  <a:srgbClr val="FFFFFF"/>
                </a:solidFill>
                <a:latin typeface="Muli Bold"/>
              </a:rPr>
              <a:t>PHOTOS DE GROUPE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675CB02D-0362-E1CF-8CB0-AA37917615B5}"/>
              </a:ext>
            </a:extLst>
          </p:cNvPr>
          <p:cNvGrpSpPr/>
          <p:nvPr/>
        </p:nvGrpSpPr>
        <p:grpSpPr>
          <a:xfrm>
            <a:off x="-286088" y="-301978"/>
            <a:ext cx="18574088" cy="10813397"/>
            <a:chOff x="0" y="0"/>
            <a:chExt cx="5557134" cy="3235233"/>
          </a:xfrm>
        </p:grpSpPr>
        <p:sp>
          <p:nvSpPr>
            <p:cNvPr id="11" name="Freeform 3">
              <a:extLst>
                <a:ext uri="{FF2B5EF4-FFF2-40B4-BE49-F238E27FC236}">
                  <a16:creationId xmlns:a16="http://schemas.microsoft.com/office/drawing/2014/main" id="{42A5145A-6197-4FD1-6A5F-3D69BF2160CB}"/>
                </a:ext>
              </a:extLst>
            </p:cNvPr>
            <p:cNvSpPr/>
            <p:nvPr/>
          </p:nvSpPr>
          <p:spPr>
            <a:xfrm>
              <a:off x="0" y="0"/>
              <a:ext cx="5557134" cy="3235233"/>
            </a:xfrm>
            <a:custGeom>
              <a:avLst/>
              <a:gdLst/>
              <a:ahLst/>
              <a:cxnLst/>
              <a:rect l="l" t="t" r="r" b="b"/>
              <a:pathLst>
                <a:path w="5557134" h="3235233">
                  <a:moveTo>
                    <a:pt x="0" y="0"/>
                  </a:moveTo>
                  <a:lnTo>
                    <a:pt x="5557134" y="0"/>
                  </a:lnTo>
                  <a:lnTo>
                    <a:pt x="5557134" y="3235233"/>
                  </a:lnTo>
                  <a:lnTo>
                    <a:pt x="0" y="3235233"/>
                  </a:lnTo>
                  <a:close/>
                </a:path>
              </a:pathLst>
            </a:custGeom>
            <a:solidFill>
              <a:srgbClr val="B1D6DE"/>
            </a:solidFill>
          </p:spPr>
          <p:txBody>
            <a:bodyPr/>
            <a:lstStyle/>
            <a:p>
              <a:endParaRPr lang="fr-FR"/>
            </a:p>
          </p:txBody>
        </p:sp>
      </p:grpSp>
      <p:sp>
        <p:nvSpPr>
          <p:cNvPr id="5" name="Freeform 5"/>
          <p:cNvSpPr/>
          <p:nvPr/>
        </p:nvSpPr>
        <p:spPr>
          <a:xfrm>
            <a:off x="15112099" y="9307792"/>
            <a:ext cx="2590036" cy="589953"/>
          </a:xfrm>
          <a:custGeom>
            <a:avLst/>
            <a:gdLst/>
            <a:ahLst/>
            <a:cxnLst/>
            <a:rect l="l" t="t" r="r" b="b"/>
            <a:pathLst>
              <a:path w="2590036" h="589953">
                <a:moveTo>
                  <a:pt x="0" y="0"/>
                </a:moveTo>
                <a:lnTo>
                  <a:pt x="2590036" y="0"/>
                </a:lnTo>
                <a:lnTo>
                  <a:pt x="2590036" y="589952"/>
                </a:lnTo>
                <a:lnTo>
                  <a:pt x="0" y="589952"/>
                </a:lnTo>
                <a:lnTo>
                  <a:pt x="0" y="0"/>
                </a:lnTo>
                <a:close/>
              </a:path>
            </a:pathLst>
          </a:custGeom>
          <a:blipFill>
            <a:blip r:embed="rId2"/>
            <a:stretch>
              <a:fillRect/>
            </a:stretch>
          </a:blipFill>
        </p:spPr>
        <p:txBody>
          <a:bodyPr/>
          <a:lstStyle/>
          <a:p>
            <a:endParaRPr lang="fr-FR"/>
          </a:p>
        </p:txBody>
      </p:sp>
      <p:pic>
        <p:nvPicPr>
          <p:cNvPr id="9" name="Image 8" descr="Une image contenant Visage humain, ciel, personne, habits&#10;&#10;Description générée automatiquement">
            <a:extLst>
              <a:ext uri="{FF2B5EF4-FFF2-40B4-BE49-F238E27FC236}">
                <a16:creationId xmlns:a16="http://schemas.microsoft.com/office/drawing/2014/main" id="{B6B88005-3C87-D79B-4821-F3CC23668A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088" y="-301978"/>
            <a:ext cx="10722883" cy="10813397"/>
          </a:xfrm>
          <a:prstGeom prst="rect">
            <a:avLst/>
          </a:prstGeom>
        </p:spPr>
      </p:pic>
      <p:sp>
        <p:nvSpPr>
          <p:cNvPr id="4" name="TextBox 4"/>
          <p:cNvSpPr txBox="1"/>
          <p:nvPr/>
        </p:nvSpPr>
        <p:spPr>
          <a:xfrm>
            <a:off x="6932897" y="4589236"/>
            <a:ext cx="7007795" cy="1108528"/>
          </a:xfrm>
          <a:prstGeom prst="rect">
            <a:avLst/>
          </a:prstGeom>
        </p:spPr>
        <p:txBody>
          <a:bodyPr wrap="square" lIns="0" tIns="0" rIns="0" bIns="0" rtlCol="0" anchor="t">
            <a:spAutoFit/>
          </a:bodyPr>
          <a:lstStyle/>
          <a:p>
            <a:pPr marL="0" lvl="0" indent="0" algn="ctr">
              <a:lnSpc>
                <a:spcPts val="8564"/>
              </a:lnSpc>
              <a:spcBef>
                <a:spcPct val="0"/>
              </a:spcBef>
            </a:pPr>
            <a:r>
              <a:rPr lang="en-US" sz="7785" dirty="0">
                <a:solidFill>
                  <a:srgbClr val="FAFAFA"/>
                </a:solidFill>
                <a:latin typeface="Muli Bold"/>
              </a:rPr>
              <a:t>MERCI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6088" y="-301977"/>
            <a:ext cx="18574088" cy="10813397"/>
            <a:chOff x="0" y="0"/>
            <a:chExt cx="5557134" cy="3235233"/>
          </a:xfrm>
        </p:grpSpPr>
        <p:sp>
          <p:nvSpPr>
            <p:cNvPr id="3" name="Freeform 3"/>
            <p:cNvSpPr/>
            <p:nvPr/>
          </p:nvSpPr>
          <p:spPr>
            <a:xfrm>
              <a:off x="0" y="0"/>
              <a:ext cx="5557134" cy="3235233"/>
            </a:xfrm>
            <a:custGeom>
              <a:avLst/>
              <a:gdLst/>
              <a:ahLst/>
              <a:cxnLst/>
              <a:rect l="l" t="t" r="r" b="b"/>
              <a:pathLst>
                <a:path w="5557134" h="3235233">
                  <a:moveTo>
                    <a:pt x="0" y="0"/>
                  </a:moveTo>
                  <a:lnTo>
                    <a:pt x="5557134" y="0"/>
                  </a:lnTo>
                  <a:lnTo>
                    <a:pt x="5557134" y="3235233"/>
                  </a:lnTo>
                  <a:lnTo>
                    <a:pt x="0" y="3235233"/>
                  </a:lnTo>
                  <a:close/>
                </a:path>
              </a:pathLst>
            </a:custGeom>
            <a:solidFill>
              <a:srgbClr val="ADD4DB"/>
            </a:solidFill>
          </p:spPr>
          <p:txBody>
            <a:bodyPr/>
            <a:lstStyle/>
            <a:p>
              <a:endParaRPr lang="fr-FR"/>
            </a:p>
          </p:txBody>
        </p:sp>
      </p:grpSp>
      <p:grpSp>
        <p:nvGrpSpPr>
          <p:cNvPr id="4" name="Group 4"/>
          <p:cNvGrpSpPr/>
          <p:nvPr/>
        </p:nvGrpSpPr>
        <p:grpSpPr>
          <a:xfrm>
            <a:off x="2200067" y="4099805"/>
            <a:ext cx="13383421" cy="1004917"/>
            <a:chOff x="0" y="0"/>
            <a:chExt cx="1913568" cy="143683"/>
          </a:xfrm>
        </p:grpSpPr>
        <p:sp>
          <p:nvSpPr>
            <p:cNvPr id="5" name="Freeform 5"/>
            <p:cNvSpPr/>
            <p:nvPr/>
          </p:nvSpPr>
          <p:spPr>
            <a:xfrm>
              <a:off x="0" y="0"/>
              <a:ext cx="1913568" cy="143683"/>
            </a:xfrm>
            <a:custGeom>
              <a:avLst/>
              <a:gdLst/>
              <a:ahLst/>
              <a:cxnLst/>
              <a:rect l="l" t="t" r="r" b="b"/>
              <a:pathLst>
                <a:path w="1913568" h="143683">
                  <a:moveTo>
                    <a:pt x="0" y="0"/>
                  </a:moveTo>
                  <a:lnTo>
                    <a:pt x="1913568" y="0"/>
                  </a:lnTo>
                  <a:lnTo>
                    <a:pt x="1913568" y="143683"/>
                  </a:lnTo>
                  <a:lnTo>
                    <a:pt x="0" y="143683"/>
                  </a:lnTo>
                  <a:close/>
                </a:path>
              </a:pathLst>
            </a:custGeom>
            <a:solidFill>
              <a:srgbClr val="FFFFFF"/>
            </a:solidFill>
          </p:spPr>
          <p:txBody>
            <a:bodyPr/>
            <a:lstStyle/>
            <a:p>
              <a:endParaRPr lang="fr-FR"/>
            </a:p>
          </p:txBody>
        </p:sp>
        <p:sp>
          <p:nvSpPr>
            <p:cNvPr id="6" name="TextBox 6"/>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7" name="TextBox 7"/>
          <p:cNvSpPr txBox="1"/>
          <p:nvPr/>
        </p:nvSpPr>
        <p:spPr>
          <a:xfrm>
            <a:off x="2200067" y="3510936"/>
            <a:ext cx="13601778" cy="1592348"/>
          </a:xfrm>
          <a:prstGeom prst="rect">
            <a:avLst/>
          </a:prstGeom>
        </p:spPr>
        <p:txBody>
          <a:bodyPr lIns="0" tIns="0" rIns="0" bIns="0" rtlCol="0" anchor="t">
            <a:spAutoFit/>
          </a:bodyPr>
          <a:lstStyle/>
          <a:p>
            <a:pPr algn="ctr">
              <a:lnSpc>
                <a:spcPts val="13032"/>
              </a:lnSpc>
            </a:pPr>
            <a:r>
              <a:rPr lang="en-US" sz="9309">
                <a:solidFill>
                  <a:srgbClr val="E9006A"/>
                </a:solidFill>
                <a:latin typeface="Muli Bold"/>
              </a:rPr>
              <a:t>LES ANNEXES</a:t>
            </a:r>
          </a:p>
        </p:txBody>
      </p:sp>
      <p:sp>
        <p:nvSpPr>
          <p:cNvPr id="8" name="TextBox 8"/>
          <p:cNvSpPr txBox="1"/>
          <p:nvPr/>
        </p:nvSpPr>
        <p:spPr>
          <a:xfrm>
            <a:off x="5826394" y="5425976"/>
            <a:ext cx="6130766" cy="820192"/>
          </a:xfrm>
          <a:prstGeom prst="rect">
            <a:avLst/>
          </a:prstGeom>
        </p:spPr>
        <p:txBody>
          <a:bodyPr lIns="0" tIns="0" rIns="0" bIns="0" rtlCol="0" anchor="t">
            <a:spAutoFit/>
          </a:bodyPr>
          <a:lstStyle/>
          <a:p>
            <a:pPr algn="ctr">
              <a:lnSpc>
                <a:spcPts val="6767"/>
              </a:lnSpc>
              <a:spcBef>
                <a:spcPct val="0"/>
              </a:spcBef>
            </a:pPr>
            <a:r>
              <a:rPr lang="en-US" sz="4833">
                <a:solidFill>
                  <a:srgbClr val="FFFFFF"/>
                </a:solidFill>
                <a:latin typeface="Open Sans Italics"/>
              </a:rPr>
              <a:t>documents optionnels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4725" t="21377" b="6652"/>
          <a:stretch>
            <a:fillRect/>
          </a:stretch>
        </p:blipFill>
        <p:spPr>
          <a:xfrm>
            <a:off x="0" y="0"/>
            <a:ext cx="18288000" cy="10287000"/>
          </a:xfrm>
          <a:prstGeom prst="rect">
            <a:avLst/>
          </a:prstGeom>
        </p:spPr>
      </p:pic>
      <p:sp>
        <p:nvSpPr>
          <p:cNvPr id="3" name="Freeform 3"/>
          <p:cNvSpPr/>
          <p:nvPr/>
        </p:nvSpPr>
        <p:spPr>
          <a:xfrm flipH="1">
            <a:off x="5884072" y="-27892"/>
            <a:ext cx="12470376" cy="10314892"/>
          </a:xfrm>
          <a:custGeom>
            <a:avLst/>
            <a:gdLst/>
            <a:ahLst/>
            <a:cxnLst/>
            <a:rect l="l" t="t" r="r" b="b"/>
            <a:pathLst>
              <a:path w="12470376" h="10314892">
                <a:moveTo>
                  <a:pt x="12470376" y="0"/>
                </a:moveTo>
                <a:lnTo>
                  <a:pt x="0" y="0"/>
                </a:lnTo>
                <a:lnTo>
                  <a:pt x="0" y="10314892"/>
                </a:lnTo>
                <a:lnTo>
                  <a:pt x="12470376" y="10314892"/>
                </a:lnTo>
                <a:lnTo>
                  <a:pt x="12470376" y="0"/>
                </a:lnTo>
                <a:close/>
              </a:path>
            </a:pathLst>
          </a:custGeom>
          <a:blipFill>
            <a:blip r:embed="rId3">
              <a:extLst>
                <a:ext uri="{96DAC541-7B7A-43D3-8B79-37D633B846F1}">
                  <asvg:svgBlip xmlns:asvg="http://schemas.microsoft.com/office/drawing/2016/SVG/main" r:embed="rId4"/>
                </a:ext>
              </a:extLst>
            </a:blip>
            <a:stretch>
              <a:fillRect b="-20896"/>
            </a:stretch>
          </a:blipFill>
        </p:spPr>
        <p:txBody>
          <a:bodyPr/>
          <a:lstStyle/>
          <a:p>
            <a:endParaRPr lang="fr-FR"/>
          </a:p>
        </p:txBody>
      </p:sp>
      <p:grpSp>
        <p:nvGrpSpPr>
          <p:cNvPr id="4" name="Group 4"/>
          <p:cNvGrpSpPr/>
          <p:nvPr/>
        </p:nvGrpSpPr>
        <p:grpSpPr>
          <a:xfrm>
            <a:off x="10522694" y="3239017"/>
            <a:ext cx="7039976" cy="4716730"/>
            <a:chOff x="0" y="0"/>
            <a:chExt cx="9386635" cy="6288973"/>
          </a:xfrm>
        </p:grpSpPr>
        <p:sp>
          <p:nvSpPr>
            <p:cNvPr id="5" name="TextBox 5"/>
            <p:cNvSpPr txBox="1"/>
            <p:nvPr/>
          </p:nvSpPr>
          <p:spPr>
            <a:xfrm>
              <a:off x="0" y="5586875"/>
              <a:ext cx="9386635" cy="672888"/>
            </a:xfrm>
            <a:prstGeom prst="rect">
              <a:avLst/>
            </a:prstGeom>
          </p:spPr>
          <p:txBody>
            <a:bodyPr lIns="0" tIns="0" rIns="0" bIns="0" rtlCol="0" anchor="t">
              <a:spAutoFit/>
            </a:bodyPr>
            <a:lstStyle/>
            <a:p>
              <a:pPr algn="ctr">
                <a:lnSpc>
                  <a:spcPts val="4160"/>
                </a:lnSpc>
              </a:pPr>
              <a:endParaRPr/>
            </a:p>
          </p:txBody>
        </p:sp>
        <p:sp>
          <p:nvSpPr>
            <p:cNvPr id="6" name="TextBox 6"/>
            <p:cNvSpPr txBox="1"/>
            <p:nvPr/>
          </p:nvSpPr>
          <p:spPr>
            <a:xfrm>
              <a:off x="0" y="-49107"/>
              <a:ext cx="9386635" cy="5347547"/>
            </a:xfrm>
            <a:prstGeom prst="rect">
              <a:avLst/>
            </a:prstGeom>
          </p:spPr>
          <p:txBody>
            <a:bodyPr lIns="0" tIns="0" rIns="0" bIns="0" rtlCol="0" anchor="t">
              <a:spAutoFit/>
            </a:bodyPr>
            <a:lstStyle/>
            <a:p>
              <a:pPr marL="0" lvl="0" indent="0" algn="ctr">
                <a:lnSpc>
                  <a:spcPts val="10659"/>
                </a:lnSpc>
                <a:spcBef>
                  <a:spcPct val="0"/>
                </a:spcBef>
              </a:pPr>
              <a:r>
                <a:rPr lang="en-US" sz="8199" spc="-163">
                  <a:solidFill>
                    <a:srgbClr val="FFFFFF"/>
                  </a:solidFill>
                  <a:latin typeface="Muli Bold"/>
                </a:rPr>
                <a:t>Quelles sont les raisons de ces chiffres ?</a:t>
              </a:r>
            </a:p>
          </p:txBody>
        </p:sp>
      </p:grpSp>
      <p:sp>
        <p:nvSpPr>
          <p:cNvPr id="7" name="Freeform 7"/>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5"/>
            <a:stretch>
              <a:fillRect/>
            </a:stretch>
          </a:blipFill>
        </p:spPr>
        <p:txBody>
          <a:bodyPr/>
          <a:lstStyle/>
          <a:p>
            <a:endParaRPr lang="fr-F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983" t="30104" r="8499" b="7865"/>
          <a:stretch>
            <a:fillRect/>
          </a:stretch>
        </p:blipFill>
        <p:spPr>
          <a:xfrm>
            <a:off x="0" y="0"/>
            <a:ext cx="18288000" cy="10287000"/>
          </a:xfrm>
          <a:prstGeom prst="rect">
            <a:avLst/>
          </a:prstGeom>
        </p:spPr>
      </p:pic>
      <p:grpSp>
        <p:nvGrpSpPr>
          <p:cNvPr id="3" name="Group 3"/>
          <p:cNvGrpSpPr/>
          <p:nvPr/>
        </p:nvGrpSpPr>
        <p:grpSpPr>
          <a:xfrm>
            <a:off x="2394853" y="3578158"/>
            <a:ext cx="13498293" cy="4147357"/>
            <a:chOff x="0" y="0"/>
            <a:chExt cx="3555106" cy="1092308"/>
          </a:xfrm>
        </p:grpSpPr>
        <p:sp>
          <p:nvSpPr>
            <p:cNvPr id="4" name="Freeform 4"/>
            <p:cNvSpPr/>
            <p:nvPr/>
          </p:nvSpPr>
          <p:spPr>
            <a:xfrm>
              <a:off x="0" y="0"/>
              <a:ext cx="3555106" cy="1092308"/>
            </a:xfrm>
            <a:custGeom>
              <a:avLst/>
              <a:gdLst/>
              <a:ahLst/>
              <a:cxnLst/>
              <a:rect l="l" t="t" r="r" b="b"/>
              <a:pathLst>
                <a:path w="3555106" h="1092308">
                  <a:moveTo>
                    <a:pt x="0" y="0"/>
                  </a:moveTo>
                  <a:lnTo>
                    <a:pt x="3555106" y="0"/>
                  </a:lnTo>
                  <a:lnTo>
                    <a:pt x="3555106" y="1092308"/>
                  </a:lnTo>
                  <a:lnTo>
                    <a:pt x="0" y="1092308"/>
                  </a:lnTo>
                  <a:close/>
                </a:path>
              </a:pathLst>
            </a:custGeom>
            <a:solidFill>
              <a:srgbClr val="E9006A"/>
            </a:solidFill>
          </p:spPr>
          <p:txBody>
            <a:bodyPr/>
            <a:lstStyle/>
            <a:p>
              <a:endParaRPr lang="fr-FR"/>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6" name="TextBox 6"/>
          <p:cNvSpPr txBox="1"/>
          <p:nvPr/>
        </p:nvSpPr>
        <p:spPr>
          <a:xfrm>
            <a:off x="2295383" y="3766322"/>
            <a:ext cx="13697233" cy="3728649"/>
          </a:xfrm>
          <a:prstGeom prst="rect">
            <a:avLst/>
          </a:prstGeom>
        </p:spPr>
        <p:txBody>
          <a:bodyPr lIns="0" tIns="0" rIns="0" bIns="0" rtlCol="0" anchor="t">
            <a:spAutoFit/>
          </a:bodyPr>
          <a:lstStyle/>
          <a:p>
            <a:pPr marL="655108" lvl="1" indent="-327554">
              <a:lnSpc>
                <a:spcPts val="4248"/>
              </a:lnSpc>
              <a:buFont typeface="Arial"/>
              <a:buChar char="•"/>
            </a:pPr>
            <a:r>
              <a:rPr lang="en-US" sz="3034" dirty="0">
                <a:solidFill>
                  <a:srgbClr val="FFFFFF"/>
                </a:solidFill>
                <a:latin typeface="Muli Bold"/>
              </a:rPr>
              <a:t>Les </a:t>
            </a:r>
            <a:r>
              <a:rPr lang="en-US" sz="3034" dirty="0" err="1">
                <a:solidFill>
                  <a:srgbClr val="FFFFFF"/>
                </a:solidFill>
                <a:latin typeface="Muli Bold"/>
              </a:rPr>
              <a:t>stéréotypes</a:t>
            </a:r>
            <a:r>
              <a:rPr lang="en-US" sz="3034" dirty="0">
                <a:solidFill>
                  <a:srgbClr val="FFFFFF"/>
                </a:solidFill>
                <a:latin typeface="Muli Bold"/>
              </a:rPr>
              <a:t> de genre qui </a:t>
            </a:r>
            <a:r>
              <a:rPr lang="en-US" sz="3034" dirty="0" err="1">
                <a:solidFill>
                  <a:srgbClr val="FFFFFF"/>
                </a:solidFill>
                <a:latin typeface="Muli Bold"/>
              </a:rPr>
              <a:t>pèsent</a:t>
            </a:r>
            <a:r>
              <a:rPr lang="en-US" sz="3034" dirty="0">
                <a:solidFill>
                  <a:srgbClr val="FFFFFF"/>
                </a:solidFill>
                <a:latin typeface="Muli Bold"/>
              </a:rPr>
              <a:t> sur la société</a:t>
            </a:r>
          </a:p>
          <a:p>
            <a:pPr marL="655108" lvl="1" indent="-327554">
              <a:lnSpc>
                <a:spcPts val="4248"/>
              </a:lnSpc>
              <a:buFont typeface="Arial"/>
              <a:buChar char="•"/>
            </a:pPr>
            <a:r>
              <a:rPr lang="en-US" sz="3034" dirty="0" err="1">
                <a:solidFill>
                  <a:srgbClr val="FFFFFF"/>
                </a:solidFill>
                <a:latin typeface="Muli Bold"/>
              </a:rPr>
              <a:t>L'invisibilité</a:t>
            </a:r>
            <a:r>
              <a:rPr lang="en-US" sz="3034" dirty="0">
                <a:solidFill>
                  <a:srgbClr val="FFFFFF"/>
                </a:solidFill>
                <a:latin typeface="Muli Bold"/>
              </a:rPr>
              <a:t> de </a:t>
            </a:r>
            <a:r>
              <a:rPr lang="en-US" sz="3034" dirty="0" err="1">
                <a:solidFill>
                  <a:srgbClr val="FFFFFF"/>
                </a:solidFill>
                <a:latin typeface="Muli Bold"/>
              </a:rPr>
              <a:t>ces</a:t>
            </a:r>
            <a:r>
              <a:rPr lang="en-US" sz="3034" dirty="0">
                <a:solidFill>
                  <a:srgbClr val="FFFFFF"/>
                </a:solidFill>
                <a:latin typeface="Muli Bold"/>
              </a:rPr>
              <a:t> métiers et </a:t>
            </a:r>
            <a:r>
              <a:rPr lang="en-US" sz="3034" dirty="0" err="1">
                <a:solidFill>
                  <a:srgbClr val="FFFFFF"/>
                </a:solidFill>
                <a:latin typeface="Muli Bold"/>
              </a:rPr>
              <a:t>secteurs</a:t>
            </a:r>
            <a:endParaRPr lang="en-US" sz="3034" dirty="0">
              <a:solidFill>
                <a:srgbClr val="FFFFFF"/>
              </a:solidFill>
              <a:latin typeface="Muli Bold"/>
            </a:endParaRPr>
          </a:p>
          <a:p>
            <a:pPr marL="655108" lvl="1" indent="-327554">
              <a:lnSpc>
                <a:spcPts val="4248"/>
              </a:lnSpc>
              <a:buFont typeface="Arial"/>
              <a:buChar char="•"/>
            </a:pPr>
            <a:r>
              <a:rPr lang="en-US" sz="3034" dirty="0">
                <a:solidFill>
                  <a:srgbClr val="FFFFFF"/>
                </a:solidFill>
                <a:latin typeface="Muli Bold"/>
              </a:rPr>
              <a:t>Les </a:t>
            </a:r>
            <a:r>
              <a:rPr lang="en-US" sz="3034" dirty="0" err="1">
                <a:solidFill>
                  <a:srgbClr val="FFFFFF"/>
                </a:solidFill>
                <a:latin typeface="Muli Bold"/>
              </a:rPr>
              <a:t>biais</a:t>
            </a:r>
            <a:r>
              <a:rPr lang="en-US" sz="3034" dirty="0">
                <a:solidFill>
                  <a:srgbClr val="FFFFFF"/>
                </a:solidFill>
                <a:latin typeface="Muli Bold"/>
              </a:rPr>
              <a:t> </a:t>
            </a:r>
            <a:r>
              <a:rPr lang="en-US" sz="3034" dirty="0" err="1">
                <a:solidFill>
                  <a:srgbClr val="FFFFFF"/>
                </a:solidFill>
                <a:latin typeface="Muli Bold"/>
              </a:rPr>
              <a:t>culturels</a:t>
            </a:r>
            <a:r>
              <a:rPr lang="en-US" sz="3034" dirty="0">
                <a:solidFill>
                  <a:srgbClr val="FFFFFF"/>
                </a:solidFill>
                <a:latin typeface="Muli Bold"/>
              </a:rPr>
              <a:t> et </a:t>
            </a:r>
            <a:r>
              <a:rPr lang="en-US" sz="3034" dirty="0" err="1">
                <a:solidFill>
                  <a:srgbClr val="FFFFFF"/>
                </a:solidFill>
                <a:latin typeface="Muli Bold"/>
              </a:rPr>
              <a:t>sociétals</a:t>
            </a:r>
            <a:endParaRPr lang="en-US" sz="3034" dirty="0">
              <a:solidFill>
                <a:srgbClr val="FFFFFF"/>
              </a:solidFill>
              <a:latin typeface="Muli Bold"/>
            </a:endParaRPr>
          </a:p>
          <a:p>
            <a:pPr marL="655108" lvl="1" indent="-327554">
              <a:lnSpc>
                <a:spcPts val="4248"/>
              </a:lnSpc>
              <a:buFont typeface="Arial"/>
              <a:buChar char="•"/>
            </a:pPr>
            <a:r>
              <a:rPr lang="en-US" sz="3034" dirty="0">
                <a:solidFill>
                  <a:srgbClr val="FFFFFF"/>
                </a:solidFill>
                <a:latin typeface="Muli Bold"/>
              </a:rPr>
              <a:t>Le manque de </a:t>
            </a:r>
            <a:r>
              <a:rPr lang="en-US" sz="3034" dirty="0" err="1">
                <a:solidFill>
                  <a:srgbClr val="FFFFFF"/>
                </a:solidFill>
                <a:latin typeface="Muli Bold"/>
              </a:rPr>
              <a:t>rôle</a:t>
            </a:r>
            <a:r>
              <a:rPr lang="en-US" sz="3034" dirty="0">
                <a:solidFill>
                  <a:srgbClr val="FFFFFF"/>
                </a:solidFill>
                <a:latin typeface="Muli Bold"/>
              </a:rPr>
              <a:t> </a:t>
            </a:r>
            <a:r>
              <a:rPr lang="en-US" sz="3034" dirty="0" err="1">
                <a:solidFill>
                  <a:srgbClr val="FFFFFF"/>
                </a:solidFill>
                <a:latin typeface="Muli Bold"/>
              </a:rPr>
              <a:t>modèle</a:t>
            </a:r>
            <a:r>
              <a:rPr lang="en-US" sz="3034" dirty="0">
                <a:solidFill>
                  <a:srgbClr val="FFFFFF"/>
                </a:solidFill>
                <a:latin typeface="Muli Bold"/>
              </a:rPr>
              <a:t> </a:t>
            </a:r>
            <a:r>
              <a:rPr lang="en-US" sz="3034" dirty="0" err="1">
                <a:solidFill>
                  <a:srgbClr val="FFFFFF"/>
                </a:solidFill>
                <a:latin typeface="Muli Bold"/>
              </a:rPr>
              <a:t>féminin</a:t>
            </a:r>
            <a:r>
              <a:rPr lang="en-US" sz="3034" dirty="0">
                <a:solidFill>
                  <a:srgbClr val="FFFFFF"/>
                </a:solidFill>
                <a:latin typeface="Muli Bold"/>
              </a:rPr>
              <a:t> </a:t>
            </a:r>
          </a:p>
          <a:p>
            <a:pPr marL="655108" lvl="1" indent="-327554">
              <a:lnSpc>
                <a:spcPts val="4248"/>
              </a:lnSpc>
              <a:buFont typeface="Arial"/>
              <a:buChar char="•"/>
            </a:pPr>
            <a:r>
              <a:rPr lang="en-US" sz="3034" dirty="0" err="1">
                <a:solidFill>
                  <a:srgbClr val="FFFFFF"/>
                </a:solidFill>
                <a:latin typeface="Muli Bold"/>
              </a:rPr>
              <a:t>L'influence</a:t>
            </a:r>
            <a:r>
              <a:rPr lang="en-US" sz="3034" dirty="0">
                <a:solidFill>
                  <a:srgbClr val="FFFFFF"/>
                </a:solidFill>
                <a:latin typeface="Muli Bold"/>
              </a:rPr>
              <a:t> des </a:t>
            </a:r>
            <a:r>
              <a:rPr lang="en-US" sz="3034" dirty="0" err="1">
                <a:solidFill>
                  <a:srgbClr val="FFFFFF"/>
                </a:solidFill>
                <a:latin typeface="Muli Bold"/>
              </a:rPr>
              <a:t>proches</a:t>
            </a:r>
            <a:r>
              <a:rPr lang="en-US" sz="3034" dirty="0">
                <a:solidFill>
                  <a:srgbClr val="FFFFFF"/>
                </a:solidFill>
                <a:latin typeface="Muli Bold"/>
              </a:rPr>
              <a:t> et de la </a:t>
            </a:r>
            <a:r>
              <a:rPr lang="en-US" sz="3034" dirty="0" err="1">
                <a:solidFill>
                  <a:srgbClr val="FFFFFF"/>
                </a:solidFill>
                <a:latin typeface="Muli Bold"/>
              </a:rPr>
              <a:t>famille</a:t>
            </a:r>
            <a:endParaRPr lang="en-US" sz="3034" dirty="0">
              <a:solidFill>
                <a:srgbClr val="FFFFFF"/>
              </a:solidFill>
              <a:latin typeface="Muli Bold"/>
            </a:endParaRPr>
          </a:p>
          <a:p>
            <a:pPr marL="655108" lvl="1" indent="-327554">
              <a:lnSpc>
                <a:spcPts val="4248"/>
              </a:lnSpc>
              <a:buFont typeface="Arial"/>
              <a:buChar char="•"/>
            </a:pPr>
            <a:r>
              <a:rPr lang="en-US" sz="3034" dirty="0">
                <a:solidFill>
                  <a:srgbClr val="FFFFFF"/>
                </a:solidFill>
                <a:latin typeface="Muli Bold"/>
              </a:rPr>
              <a:t>La </a:t>
            </a:r>
            <a:r>
              <a:rPr lang="en-US" sz="3034" dirty="0" err="1">
                <a:solidFill>
                  <a:srgbClr val="FFFFFF"/>
                </a:solidFill>
                <a:latin typeface="Muli Bold"/>
              </a:rPr>
              <a:t>peur</a:t>
            </a:r>
            <a:r>
              <a:rPr lang="en-US" sz="3034" dirty="0">
                <a:solidFill>
                  <a:srgbClr val="FFFFFF"/>
                </a:solidFill>
                <a:latin typeface="Muli Bold"/>
              </a:rPr>
              <a:t> d'être la </a:t>
            </a:r>
            <a:r>
              <a:rPr lang="en-US" sz="3034" dirty="0" err="1">
                <a:solidFill>
                  <a:srgbClr val="FFFFFF"/>
                </a:solidFill>
                <a:latin typeface="Muli Bold"/>
              </a:rPr>
              <a:t>seule</a:t>
            </a:r>
            <a:r>
              <a:rPr lang="en-US" sz="3034" dirty="0">
                <a:solidFill>
                  <a:srgbClr val="FFFFFF"/>
                </a:solidFill>
                <a:latin typeface="Muli Bold"/>
              </a:rPr>
              <a:t> fille dans la promo </a:t>
            </a:r>
            <a:r>
              <a:rPr lang="en-US" sz="3034" dirty="0" err="1">
                <a:solidFill>
                  <a:srgbClr val="FFFFFF"/>
                </a:solidFill>
                <a:latin typeface="Muli Bold"/>
              </a:rPr>
              <a:t>ou</a:t>
            </a:r>
            <a:r>
              <a:rPr lang="en-US" sz="3034" dirty="0">
                <a:solidFill>
                  <a:srgbClr val="FFFFFF"/>
                </a:solidFill>
                <a:latin typeface="Muli Bold"/>
              </a:rPr>
              <a:t> dans </a:t>
            </a:r>
            <a:r>
              <a:rPr lang="en-US" sz="3034" dirty="0" err="1">
                <a:solidFill>
                  <a:srgbClr val="FFFFFF"/>
                </a:solidFill>
                <a:latin typeface="Muli Bold"/>
              </a:rPr>
              <a:t>l'entreprise</a:t>
            </a:r>
            <a:endParaRPr lang="en-US" sz="3034" dirty="0">
              <a:solidFill>
                <a:srgbClr val="FFFFFF"/>
              </a:solidFill>
              <a:latin typeface="Muli Bold"/>
            </a:endParaRPr>
          </a:p>
          <a:p>
            <a:pPr marL="655108" lvl="1" indent="-327554" algn="l">
              <a:lnSpc>
                <a:spcPts val="4248"/>
              </a:lnSpc>
              <a:buFont typeface="Arial"/>
              <a:buChar char="•"/>
            </a:pPr>
            <a:r>
              <a:rPr lang="en-US" sz="3034" dirty="0">
                <a:solidFill>
                  <a:srgbClr val="FFFFFF"/>
                </a:solidFill>
                <a:latin typeface="Muli Bold"/>
              </a:rPr>
              <a:t>La </a:t>
            </a:r>
            <a:r>
              <a:rPr lang="en-US" sz="3034" dirty="0" err="1">
                <a:solidFill>
                  <a:srgbClr val="FFFFFF"/>
                </a:solidFill>
                <a:latin typeface="Muli Bold"/>
              </a:rPr>
              <a:t>peur</a:t>
            </a:r>
            <a:r>
              <a:rPr lang="en-US" sz="3034" dirty="0">
                <a:solidFill>
                  <a:srgbClr val="FFFFFF"/>
                </a:solidFill>
                <a:latin typeface="Muli Bold"/>
              </a:rPr>
              <a:t> de </a:t>
            </a:r>
            <a:r>
              <a:rPr lang="en-US" sz="3034" dirty="0" err="1">
                <a:solidFill>
                  <a:srgbClr val="FFFFFF"/>
                </a:solidFill>
                <a:latin typeface="Muli Bold"/>
              </a:rPr>
              <a:t>l'échec</a:t>
            </a:r>
            <a:r>
              <a:rPr lang="en-US" sz="3034" dirty="0">
                <a:solidFill>
                  <a:srgbClr val="FFFFFF"/>
                </a:solidFill>
                <a:latin typeface="Muli Bold"/>
              </a:rPr>
              <a:t> </a:t>
            </a:r>
          </a:p>
        </p:txBody>
      </p:sp>
      <p:grpSp>
        <p:nvGrpSpPr>
          <p:cNvPr id="7" name="Group 7"/>
          <p:cNvGrpSpPr/>
          <p:nvPr/>
        </p:nvGrpSpPr>
        <p:grpSpPr>
          <a:xfrm>
            <a:off x="2394853" y="1195822"/>
            <a:ext cx="12968134" cy="381083"/>
            <a:chOff x="0" y="0"/>
            <a:chExt cx="3415476" cy="100367"/>
          </a:xfrm>
        </p:grpSpPr>
        <p:sp>
          <p:nvSpPr>
            <p:cNvPr id="8" name="Freeform 8"/>
            <p:cNvSpPr/>
            <p:nvPr/>
          </p:nvSpPr>
          <p:spPr>
            <a:xfrm>
              <a:off x="0" y="0"/>
              <a:ext cx="3415476" cy="100367"/>
            </a:xfrm>
            <a:custGeom>
              <a:avLst/>
              <a:gdLst/>
              <a:ahLst/>
              <a:cxnLst/>
              <a:rect l="l" t="t" r="r" b="b"/>
              <a:pathLst>
                <a:path w="3415476" h="100367">
                  <a:moveTo>
                    <a:pt x="0" y="0"/>
                  </a:moveTo>
                  <a:lnTo>
                    <a:pt x="3415476" y="0"/>
                  </a:lnTo>
                  <a:lnTo>
                    <a:pt x="3415476" y="100367"/>
                  </a:lnTo>
                  <a:lnTo>
                    <a:pt x="0" y="100367"/>
                  </a:lnTo>
                  <a:close/>
                </a:path>
              </a:pathLst>
            </a:custGeom>
            <a:solidFill>
              <a:srgbClr val="FFFFFF"/>
            </a:solidFill>
          </p:spPr>
          <p:txBody>
            <a:bodyPr/>
            <a:lstStyle/>
            <a:p>
              <a:endParaRPr lang="fr-FR"/>
            </a:p>
          </p:txBody>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grpSp>
        <p:nvGrpSpPr>
          <p:cNvPr id="10" name="Group 10"/>
          <p:cNvGrpSpPr/>
          <p:nvPr/>
        </p:nvGrpSpPr>
        <p:grpSpPr>
          <a:xfrm>
            <a:off x="2394853" y="1796790"/>
            <a:ext cx="9826942" cy="381083"/>
            <a:chOff x="0" y="0"/>
            <a:chExt cx="2588166" cy="100367"/>
          </a:xfrm>
        </p:grpSpPr>
        <p:sp>
          <p:nvSpPr>
            <p:cNvPr id="11" name="Freeform 11"/>
            <p:cNvSpPr/>
            <p:nvPr/>
          </p:nvSpPr>
          <p:spPr>
            <a:xfrm>
              <a:off x="0" y="0"/>
              <a:ext cx="2588166" cy="100367"/>
            </a:xfrm>
            <a:custGeom>
              <a:avLst/>
              <a:gdLst/>
              <a:ahLst/>
              <a:cxnLst/>
              <a:rect l="l" t="t" r="r" b="b"/>
              <a:pathLst>
                <a:path w="2588166" h="100367">
                  <a:moveTo>
                    <a:pt x="0" y="0"/>
                  </a:moveTo>
                  <a:lnTo>
                    <a:pt x="2588166" y="0"/>
                  </a:lnTo>
                  <a:lnTo>
                    <a:pt x="2588166" y="100367"/>
                  </a:lnTo>
                  <a:lnTo>
                    <a:pt x="0" y="100367"/>
                  </a:lnTo>
                  <a:close/>
                </a:path>
              </a:pathLst>
            </a:custGeom>
            <a:solidFill>
              <a:srgbClr val="FFFFFF"/>
            </a:solidFill>
          </p:spPr>
          <p:txBody>
            <a:bodyPr/>
            <a:lstStyle/>
            <a:p>
              <a:endParaRPr lang="fr-FR"/>
            </a:p>
          </p:txBody>
        </p:sp>
        <p:sp>
          <p:nvSpPr>
            <p:cNvPr id="12" name="TextBox 12"/>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13" name="TextBox 13"/>
          <p:cNvSpPr txBox="1"/>
          <p:nvPr/>
        </p:nvSpPr>
        <p:spPr>
          <a:xfrm>
            <a:off x="2295383" y="971550"/>
            <a:ext cx="12932950" cy="1153559"/>
          </a:xfrm>
          <a:prstGeom prst="rect">
            <a:avLst/>
          </a:prstGeom>
        </p:spPr>
        <p:txBody>
          <a:bodyPr lIns="0" tIns="0" rIns="0" bIns="0" rtlCol="0" anchor="t">
            <a:spAutoFit/>
          </a:bodyPr>
          <a:lstStyle/>
          <a:p>
            <a:pPr>
              <a:lnSpc>
                <a:spcPts val="4668"/>
              </a:lnSpc>
            </a:pPr>
            <a:r>
              <a:rPr lang="en-US" sz="3334">
                <a:solidFill>
                  <a:srgbClr val="000000"/>
                </a:solidFill>
                <a:latin typeface="Muli Ultra-Bold"/>
              </a:rPr>
              <a:t>QUELS SONT LES FREINS À L'ORIENTATION DES FILLES SUR LES MÉTIERS TECHNIQUES ET D'INGÉNIERIE ?</a:t>
            </a:r>
          </a:p>
        </p:txBody>
      </p:sp>
      <p:sp>
        <p:nvSpPr>
          <p:cNvPr id="14" name="Freeform 14"/>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55127" y="-1"/>
            <a:ext cx="7732873" cy="10287001"/>
            <a:chOff x="0" y="0"/>
            <a:chExt cx="2199767" cy="3146964"/>
          </a:xfrm>
        </p:grpSpPr>
        <p:sp>
          <p:nvSpPr>
            <p:cNvPr id="3" name="Freeform 3"/>
            <p:cNvSpPr/>
            <p:nvPr/>
          </p:nvSpPr>
          <p:spPr>
            <a:xfrm>
              <a:off x="0" y="0"/>
              <a:ext cx="2199767" cy="3146964"/>
            </a:xfrm>
            <a:custGeom>
              <a:avLst/>
              <a:gdLst/>
              <a:ahLst/>
              <a:cxnLst/>
              <a:rect l="l" t="t" r="r" b="b"/>
              <a:pathLst>
                <a:path w="2199767" h="3146964">
                  <a:moveTo>
                    <a:pt x="0" y="0"/>
                  </a:moveTo>
                  <a:lnTo>
                    <a:pt x="2199767" y="0"/>
                  </a:lnTo>
                  <a:lnTo>
                    <a:pt x="2199767" y="3146964"/>
                  </a:lnTo>
                  <a:lnTo>
                    <a:pt x="0" y="3146964"/>
                  </a:lnTo>
                  <a:close/>
                </a:path>
              </a:pathLst>
            </a:custGeom>
            <a:solidFill>
              <a:srgbClr val="E9006A"/>
            </a:solidFill>
          </p:spPr>
          <p:txBody>
            <a:bodyPr/>
            <a:lstStyle/>
            <a:p>
              <a:endParaRPr lang="fr-FR"/>
            </a:p>
          </p:txBody>
        </p:sp>
        <p:sp>
          <p:nvSpPr>
            <p:cNvPr id="4" name="TextBox 4"/>
            <p:cNvSpPr txBox="1"/>
            <p:nvPr/>
          </p:nvSpPr>
          <p:spPr>
            <a:xfrm>
              <a:off x="0" y="-47625"/>
              <a:ext cx="812800" cy="860425"/>
            </a:xfrm>
            <a:prstGeom prst="rect">
              <a:avLst/>
            </a:prstGeom>
          </p:spPr>
          <p:txBody>
            <a:bodyPr lIns="50800" tIns="50800" rIns="50800" bIns="50800" rtlCol="0" anchor="ctr"/>
            <a:lstStyle/>
            <a:p>
              <a:pPr marL="0" lvl="0" indent="0" algn="l">
                <a:lnSpc>
                  <a:spcPts val="2756"/>
                </a:lnSpc>
                <a:spcBef>
                  <a:spcPct val="0"/>
                </a:spcBef>
              </a:pPr>
              <a:endParaRPr/>
            </a:p>
          </p:txBody>
        </p:sp>
      </p:grpSp>
      <p:grpSp>
        <p:nvGrpSpPr>
          <p:cNvPr id="5" name="Group 5"/>
          <p:cNvGrpSpPr/>
          <p:nvPr/>
        </p:nvGrpSpPr>
        <p:grpSpPr>
          <a:xfrm>
            <a:off x="11318646" y="647617"/>
            <a:ext cx="6370206" cy="381083"/>
            <a:chOff x="0" y="0"/>
            <a:chExt cx="1677750" cy="100367"/>
          </a:xfrm>
        </p:grpSpPr>
        <p:sp>
          <p:nvSpPr>
            <p:cNvPr id="6" name="Freeform 6"/>
            <p:cNvSpPr/>
            <p:nvPr/>
          </p:nvSpPr>
          <p:spPr>
            <a:xfrm>
              <a:off x="0" y="0"/>
              <a:ext cx="1677750" cy="100367"/>
            </a:xfrm>
            <a:custGeom>
              <a:avLst/>
              <a:gdLst/>
              <a:ahLst/>
              <a:cxnLst/>
              <a:rect l="l" t="t" r="r" b="b"/>
              <a:pathLst>
                <a:path w="1677750" h="100367">
                  <a:moveTo>
                    <a:pt x="0" y="0"/>
                  </a:moveTo>
                  <a:lnTo>
                    <a:pt x="1677750" y="0"/>
                  </a:lnTo>
                  <a:lnTo>
                    <a:pt x="1677750" y="100367"/>
                  </a:lnTo>
                  <a:lnTo>
                    <a:pt x="0" y="100367"/>
                  </a:lnTo>
                  <a:close/>
                </a:path>
              </a:pathLst>
            </a:custGeom>
            <a:solidFill>
              <a:srgbClr val="FFFFFF"/>
            </a:solidFill>
          </p:spPr>
          <p:txBody>
            <a:bodyPr/>
            <a:lstStyle/>
            <a:p>
              <a:endParaRPr lang="fr-FR"/>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grpSp>
        <p:nvGrpSpPr>
          <p:cNvPr id="8" name="Group 8"/>
          <p:cNvGrpSpPr>
            <a:grpSpLocks noChangeAspect="1"/>
          </p:cNvGrpSpPr>
          <p:nvPr/>
        </p:nvGrpSpPr>
        <p:grpSpPr>
          <a:xfrm>
            <a:off x="1028700" y="1815897"/>
            <a:ext cx="2984953" cy="2984941"/>
            <a:chOff x="0" y="0"/>
            <a:chExt cx="6350025" cy="6350000"/>
          </a:xfrm>
        </p:grpSpPr>
        <p:sp>
          <p:nvSpPr>
            <p:cNvPr id="9" name="Freeform 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44018" r="-44018" b="-25280"/>
              </a:stretch>
            </a:blipFill>
          </p:spPr>
          <p:txBody>
            <a:bodyPr/>
            <a:lstStyle/>
            <a:p>
              <a:endParaRPr lang="fr-FR"/>
            </a:p>
          </p:txBody>
        </p:sp>
      </p:grpSp>
      <p:grpSp>
        <p:nvGrpSpPr>
          <p:cNvPr id="10" name="Group 10"/>
          <p:cNvGrpSpPr>
            <a:grpSpLocks noChangeAspect="1"/>
          </p:cNvGrpSpPr>
          <p:nvPr/>
        </p:nvGrpSpPr>
        <p:grpSpPr>
          <a:xfrm>
            <a:off x="1028700" y="5655241"/>
            <a:ext cx="2984953" cy="2984941"/>
            <a:chOff x="0" y="0"/>
            <a:chExt cx="6350025" cy="6350000"/>
          </a:xfrm>
        </p:grpSpPr>
        <p:sp>
          <p:nvSpPr>
            <p:cNvPr id="11" name="Freeform 11"/>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8851" r="-41241"/>
              </a:stretch>
            </a:blipFill>
          </p:spPr>
          <p:txBody>
            <a:bodyPr/>
            <a:lstStyle/>
            <a:p>
              <a:endParaRPr lang="fr-FR"/>
            </a:p>
          </p:txBody>
        </p:sp>
      </p:grpSp>
      <p:grpSp>
        <p:nvGrpSpPr>
          <p:cNvPr id="12" name="Group 12"/>
          <p:cNvGrpSpPr>
            <a:grpSpLocks noChangeAspect="1"/>
          </p:cNvGrpSpPr>
          <p:nvPr/>
        </p:nvGrpSpPr>
        <p:grpSpPr>
          <a:xfrm>
            <a:off x="6090333" y="5655241"/>
            <a:ext cx="2984953" cy="2984941"/>
            <a:chOff x="0" y="0"/>
            <a:chExt cx="6350025" cy="6350000"/>
          </a:xfrm>
        </p:grpSpPr>
        <p:sp>
          <p:nvSpPr>
            <p:cNvPr id="13" name="Freeform 1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25046" r="-25046"/>
              </a:stretch>
            </a:blipFill>
          </p:spPr>
          <p:txBody>
            <a:bodyPr/>
            <a:lstStyle/>
            <a:p>
              <a:endParaRPr lang="fr-FR"/>
            </a:p>
          </p:txBody>
        </p:sp>
      </p:grpSp>
      <p:sp>
        <p:nvSpPr>
          <p:cNvPr id="14" name="Freeform 14"/>
          <p:cNvSpPr/>
          <p:nvPr/>
        </p:nvSpPr>
        <p:spPr>
          <a:xfrm>
            <a:off x="3504985" y="1140675"/>
            <a:ext cx="1102844" cy="1227086"/>
          </a:xfrm>
          <a:custGeom>
            <a:avLst/>
            <a:gdLst/>
            <a:ahLst/>
            <a:cxnLst/>
            <a:rect l="l" t="t" r="r" b="b"/>
            <a:pathLst>
              <a:path w="1102844" h="1227086">
                <a:moveTo>
                  <a:pt x="0" y="0"/>
                </a:moveTo>
                <a:lnTo>
                  <a:pt x="1102844" y="0"/>
                </a:lnTo>
                <a:lnTo>
                  <a:pt x="1102844" y="1227086"/>
                </a:lnTo>
                <a:lnTo>
                  <a:pt x="0" y="1227086"/>
                </a:lnTo>
                <a:lnTo>
                  <a:pt x="0" y="0"/>
                </a:lnTo>
                <a:close/>
              </a:path>
            </a:pathLst>
          </a:custGeom>
          <a:blipFill>
            <a:blip r:embed="rId5"/>
            <a:stretch>
              <a:fillRect/>
            </a:stretch>
          </a:blipFill>
        </p:spPr>
        <p:txBody>
          <a:bodyPr/>
          <a:lstStyle/>
          <a:p>
            <a:endParaRPr lang="fr-FR"/>
          </a:p>
        </p:txBody>
      </p:sp>
      <p:sp>
        <p:nvSpPr>
          <p:cNvPr id="15" name="Freeform 15"/>
          <p:cNvSpPr/>
          <p:nvPr/>
        </p:nvSpPr>
        <p:spPr>
          <a:xfrm>
            <a:off x="3462231" y="5010198"/>
            <a:ext cx="1102844" cy="1227086"/>
          </a:xfrm>
          <a:custGeom>
            <a:avLst/>
            <a:gdLst/>
            <a:ahLst/>
            <a:cxnLst/>
            <a:rect l="l" t="t" r="r" b="b"/>
            <a:pathLst>
              <a:path w="1102844" h="1227086">
                <a:moveTo>
                  <a:pt x="0" y="0"/>
                </a:moveTo>
                <a:lnTo>
                  <a:pt x="1102844" y="0"/>
                </a:lnTo>
                <a:lnTo>
                  <a:pt x="1102844" y="1227086"/>
                </a:lnTo>
                <a:lnTo>
                  <a:pt x="0" y="1227086"/>
                </a:lnTo>
                <a:lnTo>
                  <a:pt x="0" y="0"/>
                </a:lnTo>
                <a:close/>
              </a:path>
            </a:pathLst>
          </a:custGeom>
          <a:blipFill>
            <a:blip r:embed="rId5"/>
            <a:stretch>
              <a:fillRect/>
            </a:stretch>
          </a:blipFill>
        </p:spPr>
        <p:txBody>
          <a:bodyPr/>
          <a:lstStyle/>
          <a:p>
            <a:endParaRPr lang="fr-FR"/>
          </a:p>
        </p:txBody>
      </p:sp>
      <p:sp>
        <p:nvSpPr>
          <p:cNvPr id="16" name="Freeform 16"/>
          <p:cNvSpPr/>
          <p:nvPr/>
        </p:nvSpPr>
        <p:spPr>
          <a:xfrm rot="388051">
            <a:off x="8462010" y="4902547"/>
            <a:ext cx="1226552" cy="1382031"/>
          </a:xfrm>
          <a:custGeom>
            <a:avLst/>
            <a:gdLst/>
            <a:ahLst/>
            <a:cxnLst/>
            <a:rect l="l" t="t" r="r" b="b"/>
            <a:pathLst>
              <a:path w="1226552" h="1382031">
                <a:moveTo>
                  <a:pt x="0" y="0"/>
                </a:moveTo>
                <a:lnTo>
                  <a:pt x="1226552" y="0"/>
                </a:lnTo>
                <a:lnTo>
                  <a:pt x="1226552" y="1382031"/>
                </a:lnTo>
                <a:lnTo>
                  <a:pt x="0" y="13820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grpSp>
        <p:nvGrpSpPr>
          <p:cNvPr id="17" name="Group 17"/>
          <p:cNvGrpSpPr/>
          <p:nvPr/>
        </p:nvGrpSpPr>
        <p:grpSpPr>
          <a:xfrm>
            <a:off x="11318646" y="1226912"/>
            <a:ext cx="5479870" cy="381083"/>
            <a:chOff x="0" y="0"/>
            <a:chExt cx="1443258" cy="100367"/>
          </a:xfrm>
        </p:grpSpPr>
        <p:sp>
          <p:nvSpPr>
            <p:cNvPr id="18" name="Freeform 18"/>
            <p:cNvSpPr/>
            <p:nvPr/>
          </p:nvSpPr>
          <p:spPr>
            <a:xfrm>
              <a:off x="0" y="0"/>
              <a:ext cx="1443258" cy="100367"/>
            </a:xfrm>
            <a:custGeom>
              <a:avLst/>
              <a:gdLst/>
              <a:ahLst/>
              <a:cxnLst/>
              <a:rect l="l" t="t" r="r" b="b"/>
              <a:pathLst>
                <a:path w="1443258" h="100367">
                  <a:moveTo>
                    <a:pt x="0" y="0"/>
                  </a:moveTo>
                  <a:lnTo>
                    <a:pt x="1443258" y="0"/>
                  </a:lnTo>
                  <a:lnTo>
                    <a:pt x="1443258" y="100367"/>
                  </a:lnTo>
                  <a:lnTo>
                    <a:pt x="0" y="100367"/>
                  </a:lnTo>
                  <a:close/>
                </a:path>
              </a:pathLst>
            </a:custGeom>
            <a:solidFill>
              <a:srgbClr val="FFFFFF"/>
            </a:solidFill>
          </p:spPr>
          <p:txBody>
            <a:bodyPr/>
            <a:lstStyle/>
            <a:p>
              <a:endParaRPr lang="fr-FR"/>
            </a:p>
          </p:txBody>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20" name="TextBox 20"/>
          <p:cNvSpPr txBox="1"/>
          <p:nvPr/>
        </p:nvSpPr>
        <p:spPr>
          <a:xfrm>
            <a:off x="11356378" y="382731"/>
            <a:ext cx="6446335" cy="1225264"/>
          </a:xfrm>
          <a:prstGeom prst="rect">
            <a:avLst/>
          </a:prstGeom>
        </p:spPr>
        <p:txBody>
          <a:bodyPr lIns="0" tIns="0" rIns="0" bIns="0" rtlCol="0" anchor="t">
            <a:spAutoFit/>
          </a:bodyPr>
          <a:lstStyle/>
          <a:p>
            <a:pPr>
              <a:lnSpc>
                <a:spcPts val="4958"/>
              </a:lnSpc>
              <a:spcBef>
                <a:spcPct val="0"/>
              </a:spcBef>
            </a:pPr>
            <a:r>
              <a:rPr lang="en-US" sz="3542" dirty="0">
                <a:solidFill>
                  <a:srgbClr val="000000"/>
                </a:solidFill>
                <a:latin typeface="Muli Ultra-Bold"/>
              </a:rPr>
              <a:t>UN STÉRÉOTYPE DE GENRE, QU'EST CE QUE C'EST ?</a:t>
            </a:r>
          </a:p>
        </p:txBody>
      </p:sp>
      <p:sp>
        <p:nvSpPr>
          <p:cNvPr id="21" name="TextBox 21"/>
          <p:cNvSpPr txBox="1"/>
          <p:nvPr/>
        </p:nvSpPr>
        <p:spPr>
          <a:xfrm>
            <a:off x="11069074" y="2448734"/>
            <a:ext cx="6562196" cy="7075385"/>
          </a:xfrm>
          <a:prstGeom prst="rect">
            <a:avLst/>
          </a:prstGeom>
        </p:spPr>
        <p:txBody>
          <a:bodyPr lIns="0" tIns="0" rIns="0" bIns="0" rtlCol="0" anchor="t">
            <a:spAutoFit/>
          </a:bodyPr>
          <a:lstStyle/>
          <a:p>
            <a:pPr marL="655108" lvl="1" indent="-327554">
              <a:lnSpc>
                <a:spcPts val="4248"/>
              </a:lnSpc>
              <a:buFont typeface="Arial"/>
              <a:buChar char="•"/>
            </a:pPr>
            <a:r>
              <a:rPr lang="en-US" sz="3034" dirty="0">
                <a:solidFill>
                  <a:srgbClr val="FFFFFF"/>
                </a:solidFill>
                <a:latin typeface="Muli Bold"/>
              </a:rPr>
              <a:t>Les </a:t>
            </a:r>
            <a:r>
              <a:rPr lang="en-US" sz="3034" dirty="0" err="1">
                <a:solidFill>
                  <a:srgbClr val="FFFFFF"/>
                </a:solidFill>
                <a:latin typeface="Muli Bold"/>
              </a:rPr>
              <a:t>stéréotypes</a:t>
            </a:r>
            <a:r>
              <a:rPr lang="en-US" sz="3034" dirty="0">
                <a:solidFill>
                  <a:srgbClr val="FFFFFF"/>
                </a:solidFill>
                <a:latin typeface="Muli Bold"/>
              </a:rPr>
              <a:t> de genre </a:t>
            </a:r>
            <a:r>
              <a:rPr lang="en-US" sz="3034" dirty="0" err="1">
                <a:solidFill>
                  <a:srgbClr val="FFFFFF"/>
                </a:solidFill>
                <a:latin typeface="Muli Bold"/>
              </a:rPr>
              <a:t>sont</a:t>
            </a:r>
            <a:r>
              <a:rPr lang="en-US" sz="3034" dirty="0">
                <a:solidFill>
                  <a:srgbClr val="FFFFFF"/>
                </a:solidFill>
                <a:latin typeface="Muli Bold"/>
              </a:rPr>
              <a:t> des </a:t>
            </a:r>
            <a:r>
              <a:rPr lang="en-US" sz="3034" dirty="0" err="1">
                <a:solidFill>
                  <a:srgbClr val="FFFFFF"/>
                </a:solidFill>
                <a:latin typeface="Muli Bold"/>
              </a:rPr>
              <a:t>caractéristiques</a:t>
            </a:r>
            <a:r>
              <a:rPr lang="en-US" sz="3034" dirty="0">
                <a:solidFill>
                  <a:srgbClr val="FFFFFF"/>
                </a:solidFill>
                <a:latin typeface="Muli Bold"/>
              </a:rPr>
              <a:t> </a:t>
            </a:r>
            <a:r>
              <a:rPr lang="en-US" sz="3034" dirty="0" err="1">
                <a:solidFill>
                  <a:srgbClr val="FFFFFF"/>
                </a:solidFill>
                <a:latin typeface="Muli Bold"/>
              </a:rPr>
              <a:t>arbitraires</a:t>
            </a:r>
            <a:r>
              <a:rPr lang="en-US" sz="3034" dirty="0">
                <a:solidFill>
                  <a:srgbClr val="FFFFFF"/>
                </a:solidFill>
                <a:latin typeface="Muli Bold"/>
              </a:rPr>
              <a:t> (</a:t>
            </a:r>
            <a:r>
              <a:rPr lang="en-US" sz="3034" dirty="0" err="1">
                <a:solidFill>
                  <a:srgbClr val="FFFFFF"/>
                </a:solidFill>
                <a:latin typeface="Muli Bold"/>
              </a:rPr>
              <a:t>fondées</a:t>
            </a:r>
            <a:r>
              <a:rPr lang="en-US" sz="3034" dirty="0">
                <a:solidFill>
                  <a:srgbClr val="FFFFFF"/>
                </a:solidFill>
                <a:latin typeface="Muli Bold"/>
              </a:rPr>
              <a:t> sur des </a:t>
            </a:r>
            <a:r>
              <a:rPr lang="en-US" sz="3034" dirty="0" err="1">
                <a:solidFill>
                  <a:srgbClr val="FFFFFF"/>
                </a:solidFill>
                <a:latin typeface="Muli Bold"/>
              </a:rPr>
              <a:t>idées</a:t>
            </a:r>
            <a:r>
              <a:rPr lang="en-US" sz="3034" dirty="0">
                <a:solidFill>
                  <a:srgbClr val="FFFFFF"/>
                </a:solidFill>
                <a:latin typeface="Muli Bold"/>
              </a:rPr>
              <a:t> </a:t>
            </a:r>
            <a:r>
              <a:rPr lang="en-US" sz="3034" dirty="0" err="1">
                <a:solidFill>
                  <a:srgbClr val="FFFFFF"/>
                </a:solidFill>
                <a:latin typeface="Muli Bold"/>
              </a:rPr>
              <a:t>préconçues</a:t>
            </a:r>
            <a:r>
              <a:rPr lang="en-US" sz="3034" dirty="0">
                <a:solidFill>
                  <a:srgbClr val="FFFFFF"/>
                </a:solidFill>
                <a:latin typeface="Muli Bold"/>
              </a:rPr>
              <a:t>) que </a:t>
            </a:r>
            <a:r>
              <a:rPr lang="en-US" sz="3034" dirty="0" err="1">
                <a:solidFill>
                  <a:srgbClr val="FFFFFF"/>
                </a:solidFill>
                <a:latin typeface="Muli Bold"/>
              </a:rPr>
              <a:t>l'on</a:t>
            </a:r>
            <a:r>
              <a:rPr lang="en-US" sz="3034" dirty="0">
                <a:solidFill>
                  <a:srgbClr val="FFFFFF"/>
                </a:solidFill>
                <a:latin typeface="Muli Bold"/>
              </a:rPr>
              <a:t> </a:t>
            </a:r>
            <a:r>
              <a:rPr lang="en-US" sz="3034" dirty="0" err="1">
                <a:solidFill>
                  <a:srgbClr val="FFFFFF"/>
                </a:solidFill>
                <a:latin typeface="Muli Bold"/>
              </a:rPr>
              <a:t>attribue</a:t>
            </a:r>
            <a:r>
              <a:rPr lang="en-US" sz="3034" dirty="0">
                <a:solidFill>
                  <a:srgbClr val="FFFFFF"/>
                </a:solidFill>
                <a:latin typeface="Muli Bold"/>
              </a:rPr>
              <a:t> à un </a:t>
            </a:r>
            <a:r>
              <a:rPr lang="en-US" sz="3034" dirty="0" err="1">
                <a:solidFill>
                  <a:srgbClr val="FFFFFF"/>
                </a:solidFill>
                <a:latin typeface="Muli Bold"/>
              </a:rPr>
              <a:t>groupe</a:t>
            </a:r>
            <a:r>
              <a:rPr lang="en-US" sz="3034" dirty="0">
                <a:solidFill>
                  <a:srgbClr val="FFFFFF"/>
                </a:solidFill>
                <a:latin typeface="Muli Bold"/>
              </a:rPr>
              <a:t> de </a:t>
            </a:r>
            <a:r>
              <a:rPr lang="en-US" sz="3034" dirty="0" err="1">
                <a:solidFill>
                  <a:srgbClr val="FFFFFF"/>
                </a:solidFill>
                <a:latin typeface="Muli Bold"/>
              </a:rPr>
              <a:t>personnes</a:t>
            </a:r>
            <a:r>
              <a:rPr lang="en-US" sz="3034" dirty="0">
                <a:solidFill>
                  <a:srgbClr val="FFFFFF"/>
                </a:solidFill>
                <a:latin typeface="Muli Bold"/>
              </a:rPr>
              <a:t> en </a:t>
            </a:r>
            <a:r>
              <a:rPr lang="en-US" sz="3034" dirty="0" err="1">
                <a:solidFill>
                  <a:srgbClr val="FFFFFF"/>
                </a:solidFill>
                <a:latin typeface="Muli Bold"/>
              </a:rPr>
              <a:t>fonction</a:t>
            </a:r>
            <a:r>
              <a:rPr lang="en-US" sz="3034" dirty="0">
                <a:solidFill>
                  <a:srgbClr val="FFFFFF"/>
                </a:solidFill>
                <a:latin typeface="Muli Bold"/>
              </a:rPr>
              <a:t> de </a:t>
            </a:r>
            <a:r>
              <a:rPr lang="en-US" sz="3034" dirty="0" err="1">
                <a:solidFill>
                  <a:srgbClr val="FFFFFF"/>
                </a:solidFill>
                <a:latin typeface="Muli Bold"/>
              </a:rPr>
              <a:t>leur</a:t>
            </a:r>
            <a:r>
              <a:rPr lang="en-US" sz="3034" dirty="0">
                <a:solidFill>
                  <a:srgbClr val="FFFFFF"/>
                </a:solidFill>
                <a:latin typeface="Muli Bold"/>
              </a:rPr>
              <a:t> </a:t>
            </a:r>
            <a:r>
              <a:rPr lang="en-US" sz="3034" dirty="0" err="1">
                <a:solidFill>
                  <a:srgbClr val="FFFFFF"/>
                </a:solidFill>
                <a:latin typeface="Muli Bold"/>
              </a:rPr>
              <a:t>sexe</a:t>
            </a:r>
            <a:r>
              <a:rPr lang="en-US" sz="3034" dirty="0">
                <a:solidFill>
                  <a:srgbClr val="FFFFFF"/>
                </a:solidFill>
                <a:latin typeface="Muli Bold"/>
              </a:rPr>
              <a:t>. </a:t>
            </a:r>
          </a:p>
          <a:p>
            <a:pPr>
              <a:lnSpc>
                <a:spcPts val="4528"/>
              </a:lnSpc>
            </a:pPr>
            <a:endParaRPr lang="en-US" sz="3034" dirty="0">
              <a:solidFill>
                <a:srgbClr val="FFFFFF"/>
              </a:solidFill>
              <a:latin typeface="Muli Bold"/>
            </a:endParaRPr>
          </a:p>
          <a:p>
            <a:pPr>
              <a:lnSpc>
                <a:spcPts val="5228"/>
              </a:lnSpc>
            </a:pPr>
            <a:endParaRPr lang="en-US" sz="3034" dirty="0">
              <a:solidFill>
                <a:srgbClr val="FFFFFF"/>
              </a:solidFill>
              <a:latin typeface="Muli Bold"/>
            </a:endParaRPr>
          </a:p>
          <a:p>
            <a:pPr marL="655108" lvl="1" indent="-327554">
              <a:lnSpc>
                <a:spcPts val="4248"/>
              </a:lnSpc>
              <a:buFont typeface="Arial"/>
              <a:buChar char="•"/>
            </a:pPr>
            <a:r>
              <a:rPr lang="en-US" sz="3034" dirty="0" err="1">
                <a:solidFill>
                  <a:srgbClr val="FFFFFF"/>
                </a:solidFill>
                <a:latin typeface="Muli Bold"/>
              </a:rPr>
              <a:t>Ces</a:t>
            </a:r>
            <a:r>
              <a:rPr lang="en-US" sz="3034" dirty="0">
                <a:solidFill>
                  <a:srgbClr val="FFFFFF"/>
                </a:solidFill>
                <a:latin typeface="Muli Bold"/>
              </a:rPr>
              <a:t> </a:t>
            </a:r>
            <a:r>
              <a:rPr lang="en-US" sz="3034" dirty="0" err="1">
                <a:solidFill>
                  <a:srgbClr val="FFFFFF"/>
                </a:solidFill>
                <a:latin typeface="Muli Bold"/>
              </a:rPr>
              <a:t>stéréotypes</a:t>
            </a:r>
            <a:r>
              <a:rPr lang="en-US" sz="3034" dirty="0">
                <a:solidFill>
                  <a:srgbClr val="FFFFFF"/>
                </a:solidFill>
                <a:latin typeface="Muli Bold"/>
              </a:rPr>
              <a:t> </a:t>
            </a:r>
            <a:r>
              <a:rPr lang="en-US" sz="3034" dirty="0" err="1">
                <a:solidFill>
                  <a:srgbClr val="FFFFFF"/>
                </a:solidFill>
                <a:latin typeface="Muli Bold"/>
              </a:rPr>
              <a:t>ont</a:t>
            </a:r>
            <a:r>
              <a:rPr lang="en-US" sz="3034" dirty="0">
                <a:solidFill>
                  <a:srgbClr val="FFFFFF"/>
                </a:solidFill>
                <a:latin typeface="Muli Bold"/>
              </a:rPr>
              <a:t> un impact sur les </a:t>
            </a:r>
            <a:r>
              <a:rPr lang="en-US" sz="3034" dirty="0" err="1">
                <a:solidFill>
                  <a:srgbClr val="FFFFFF"/>
                </a:solidFill>
                <a:latin typeface="Muli Bold"/>
              </a:rPr>
              <a:t>rôles</a:t>
            </a:r>
            <a:r>
              <a:rPr lang="en-US" sz="3034" dirty="0">
                <a:solidFill>
                  <a:srgbClr val="FFFFFF"/>
                </a:solidFill>
                <a:latin typeface="Muli Bold"/>
              </a:rPr>
              <a:t> </a:t>
            </a:r>
            <a:r>
              <a:rPr lang="en-US" sz="3034" dirty="0" err="1">
                <a:solidFill>
                  <a:srgbClr val="FFFFFF"/>
                </a:solidFill>
                <a:latin typeface="Muli Bold"/>
              </a:rPr>
              <a:t>attribué</a:t>
            </a:r>
            <a:r>
              <a:rPr lang="en-US" sz="3034" dirty="0">
                <a:solidFill>
                  <a:srgbClr val="FFFFFF"/>
                </a:solidFill>
                <a:latin typeface="Muli Bold"/>
              </a:rPr>
              <a:t> </a:t>
            </a:r>
            <a:r>
              <a:rPr lang="en-US" sz="3034" dirty="0" err="1">
                <a:solidFill>
                  <a:srgbClr val="FFFFFF"/>
                </a:solidFill>
                <a:latin typeface="Muli Bold"/>
              </a:rPr>
              <a:t>saux</a:t>
            </a:r>
            <a:r>
              <a:rPr lang="en-US" sz="3034" dirty="0">
                <a:solidFill>
                  <a:srgbClr val="FFFFFF"/>
                </a:solidFill>
                <a:latin typeface="Muli Bold"/>
              </a:rPr>
              <a:t> hommes et aux femmes dans la société.</a:t>
            </a:r>
          </a:p>
          <a:p>
            <a:pPr algn="l">
              <a:lnSpc>
                <a:spcPts val="4248"/>
              </a:lnSpc>
            </a:pPr>
            <a:endParaRPr lang="en-US" sz="3034" dirty="0">
              <a:solidFill>
                <a:srgbClr val="FFFFFF"/>
              </a:solidFill>
              <a:latin typeface="Muli Bold"/>
            </a:endParaRPr>
          </a:p>
        </p:txBody>
      </p:sp>
      <p:grpSp>
        <p:nvGrpSpPr>
          <p:cNvPr id="22" name="Group 22"/>
          <p:cNvGrpSpPr>
            <a:grpSpLocks noChangeAspect="1"/>
          </p:cNvGrpSpPr>
          <p:nvPr/>
        </p:nvGrpSpPr>
        <p:grpSpPr>
          <a:xfrm>
            <a:off x="6090333" y="1815897"/>
            <a:ext cx="2984953" cy="2984941"/>
            <a:chOff x="0" y="0"/>
            <a:chExt cx="6350025" cy="6350000"/>
          </a:xfrm>
        </p:grpSpPr>
        <p:sp>
          <p:nvSpPr>
            <p:cNvPr id="23" name="Freeform 2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8"/>
              <a:stretch>
                <a:fillRect l="-34304" r="-16637"/>
              </a:stretch>
            </a:blipFill>
          </p:spPr>
          <p:txBody>
            <a:bodyPr/>
            <a:lstStyle/>
            <a:p>
              <a:endParaRPr lang="fr-FR"/>
            </a:p>
          </p:txBody>
        </p:sp>
      </p:grpSp>
      <p:sp>
        <p:nvSpPr>
          <p:cNvPr id="24" name="Freeform 24"/>
          <p:cNvSpPr/>
          <p:nvPr/>
        </p:nvSpPr>
        <p:spPr>
          <a:xfrm rot="388051">
            <a:off x="8462010" y="1093382"/>
            <a:ext cx="1226552" cy="1382031"/>
          </a:xfrm>
          <a:custGeom>
            <a:avLst/>
            <a:gdLst/>
            <a:ahLst/>
            <a:cxnLst/>
            <a:rect l="l" t="t" r="r" b="b"/>
            <a:pathLst>
              <a:path w="1226552" h="1382031">
                <a:moveTo>
                  <a:pt x="0" y="0"/>
                </a:moveTo>
                <a:lnTo>
                  <a:pt x="1226552" y="0"/>
                </a:lnTo>
                <a:lnTo>
                  <a:pt x="1226552" y="1382030"/>
                </a:lnTo>
                <a:lnTo>
                  <a:pt x="0" y="1382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25" name="Freeform 25"/>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9"/>
            <a:stretch>
              <a:fillRect/>
            </a:stretch>
          </a:blipFill>
        </p:spPr>
        <p:txBody>
          <a:bodyPr/>
          <a:lstStyle/>
          <a:p>
            <a:endParaRPr lang="fr-F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38573" y="1611851"/>
            <a:ext cx="7040921" cy="3440810"/>
          </a:xfrm>
          <a:custGeom>
            <a:avLst/>
            <a:gdLst/>
            <a:ahLst/>
            <a:cxnLst/>
            <a:rect l="l" t="t" r="r" b="b"/>
            <a:pathLst>
              <a:path w="7040921" h="3440810">
                <a:moveTo>
                  <a:pt x="0" y="0"/>
                </a:moveTo>
                <a:lnTo>
                  <a:pt x="7040921" y="0"/>
                </a:lnTo>
                <a:lnTo>
                  <a:pt x="7040921" y="3440809"/>
                </a:lnTo>
                <a:lnTo>
                  <a:pt x="0" y="3440809"/>
                </a:lnTo>
                <a:lnTo>
                  <a:pt x="0" y="0"/>
                </a:lnTo>
                <a:close/>
              </a:path>
            </a:pathLst>
          </a:custGeom>
          <a:blipFill>
            <a:blip r:embed="rId2"/>
            <a:stretch>
              <a:fillRect l="-6078" t="-22209"/>
            </a:stretch>
          </a:blipFill>
        </p:spPr>
        <p:txBody>
          <a:bodyPr/>
          <a:lstStyle/>
          <a:p>
            <a:endParaRPr lang="fr-FR"/>
          </a:p>
        </p:txBody>
      </p:sp>
      <p:sp>
        <p:nvSpPr>
          <p:cNvPr id="3" name="Freeform 3"/>
          <p:cNvSpPr/>
          <p:nvPr/>
        </p:nvSpPr>
        <p:spPr>
          <a:xfrm>
            <a:off x="8208108" y="5823805"/>
            <a:ext cx="9051192" cy="3787845"/>
          </a:xfrm>
          <a:custGeom>
            <a:avLst/>
            <a:gdLst/>
            <a:ahLst/>
            <a:cxnLst/>
            <a:rect l="l" t="t" r="r" b="b"/>
            <a:pathLst>
              <a:path w="9051192" h="3787845">
                <a:moveTo>
                  <a:pt x="0" y="0"/>
                </a:moveTo>
                <a:lnTo>
                  <a:pt x="9051192" y="0"/>
                </a:lnTo>
                <a:lnTo>
                  <a:pt x="9051192" y="3787845"/>
                </a:lnTo>
                <a:lnTo>
                  <a:pt x="0" y="3787845"/>
                </a:lnTo>
                <a:lnTo>
                  <a:pt x="0" y="0"/>
                </a:lnTo>
                <a:close/>
              </a:path>
            </a:pathLst>
          </a:custGeom>
          <a:blipFill>
            <a:blip r:embed="rId3"/>
            <a:stretch>
              <a:fillRect l="-8236" t="-18909" r="-5033"/>
            </a:stretch>
          </a:blipFill>
        </p:spPr>
        <p:txBody>
          <a:bodyPr/>
          <a:lstStyle/>
          <a:p>
            <a:endParaRPr lang="fr-FR"/>
          </a:p>
        </p:txBody>
      </p:sp>
      <p:sp>
        <p:nvSpPr>
          <p:cNvPr id="4" name="Freeform 4"/>
          <p:cNvSpPr/>
          <p:nvPr/>
        </p:nvSpPr>
        <p:spPr>
          <a:xfrm>
            <a:off x="11211133" y="9611650"/>
            <a:ext cx="6048167" cy="581291"/>
          </a:xfrm>
          <a:custGeom>
            <a:avLst/>
            <a:gdLst/>
            <a:ahLst/>
            <a:cxnLst/>
            <a:rect l="l" t="t" r="r" b="b"/>
            <a:pathLst>
              <a:path w="6048167" h="581291">
                <a:moveTo>
                  <a:pt x="0" y="0"/>
                </a:moveTo>
                <a:lnTo>
                  <a:pt x="6048167" y="0"/>
                </a:lnTo>
                <a:lnTo>
                  <a:pt x="6048167" y="581291"/>
                </a:lnTo>
                <a:lnTo>
                  <a:pt x="0" y="581291"/>
                </a:lnTo>
                <a:lnTo>
                  <a:pt x="0" y="0"/>
                </a:lnTo>
                <a:close/>
              </a:path>
            </a:pathLst>
          </a:custGeom>
          <a:blipFill>
            <a:blip r:embed="rId4"/>
            <a:stretch>
              <a:fillRect t="-838378" b="-17305"/>
            </a:stretch>
          </a:blipFill>
        </p:spPr>
        <p:txBody>
          <a:bodyPr/>
          <a:lstStyle/>
          <a:p>
            <a:endParaRPr lang="fr-FR"/>
          </a:p>
        </p:txBody>
      </p:sp>
      <p:sp>
        <p:nvSpPr>
          <p:cNvPr id="5" name="TextBox 5"/>
          <p:cNvSpPr txBox="1"/>
          <p:nvPr/>
        </p:nvSpPr>
        <p:spPr>
          <a:xfrm>
            <a:off x="8610419" y="615282"/>
            <a:ext cx="5201429" cy="769687"/>
          </a:xfrm>
          <a:prstGeom prst="rect">
            <a:avLst/>
          </a:prstGeom>
        </p:spPr>
        <p:txBody>
          <a:bodyPr lIns="0" tIns="0" rIns="0" bIns="0" rtlCol="0" anchor="t">
            <a:spAutoFit/>
          </a:bodyPr>
          <a:lstStyle/>
          <a:p>
            <a:pPr marL="0" lvl="0" indent="0">
              <a:lnSpc>
                <a:spcPts val="3122"/>
              </a:lnSpc>
              <a:spcBef>
                <a:spcPct val="0"/>
              </a:spcBef>
            </a:pPr>
            <a:r>
              <a:rPr lang="en-US" sz="2153" u="none" strike="noStrike" spc="366">
                <a:solidFill>
                  <a:srgbClr val="D00063"/>
                </a:solidFill>
                <a:latin typeface="Muli Ultra-Bold"/>
              </a:rPr>
              <a:t>La clé de décryptage des stéréotypes :</a:t>
            </a:r>
          </a:p>
        </p:txBody>
      </p:sp>
      <p:sp>
        <p:nvSpPr>
          <p:cNvPr id="6" name="TextBox 6"/>
          <p:cNvSpPr txBox="1"/>
          <p:nvPr/>
        </p:nvSpPr>
        <p:spPr>
          <a:xfrm>
            <a:off x="8610419" y="5266134"/>
            <a:ext cx="6614297" cy="381903"/>
          </a:xfrm>
          <a:prstGeom prst="rect">
            <a:avLst/>
          </a:prstGeom>
        </p:spPr>
        <p:txBody>
          <a:bodyPr lIns="0" tIns="0" rIns="0" bIns="0" rtlCol="0" anchor="t">
            <a:spAutoFit/>
          </a:bodyPr>
          <a:lstStyle/>
          <a:p>
            <a:pPr marL="0" lvl="0" indent="0" algn="l">
              <a:lnSpc>
                <a:spcPts val="3122"/>
              </a:lnSpc>
              <a:spcBef>
                <a:spcPct val="0"/>
              </a:spcBef>
            </a:pPr>
            <a:r>
              <a:rPr lang="en-US" sz="2153" u="none" strike="noStrike" spc="366">
                <a:solidFill>
                  <a:srgbClr val="D00063"/>
                </a:solidFill>
                <a:latin typeface="Muli Ultra-Bold"/>
              </a:rPr>
              <a:t>Exemple avec les mathématiques :</a:t>
            </a:r>
          </a:p>
        </p:txBody>
      </p:sp>
      <p:grpSp>
        <p:nvGrpSpPr>
          <p:cNvPr id="7" name="Group 7"/>
          <p:cNvGrpSpPr/>
          <p:nvPr/>
        </p:nvGrpSpPr>
        <p:grpSpPr>
          <a:xfrm>
            <a:off x="0" y="0"/>
            <a:ext cx="7957647" cy="10324197"/>
            <a:chOff x="0" y="0"/>
            <a:chExt cx="2309710" cy="3146964"/>
          </a:xfrm>
        </p:grpSpPr>
        <p:sp>
          <p:nvSpPr>
            <p:cNvPr id="8" name="Freeform 8"/>
            <p:cNvSpPr/>
            <p:nvPr/>
          </p:nvSpPr>
          <p:spPr>
            <a:xfrm>
              <a:off x="0" y="0"/>
              <a:ext cx="2309710" cy="3146964"/>
            </a:xfrm>
            <a:custGeom>
              <a:avLst/>
              <a:gdLst/>
              <a:ahLst/>
              <a:cxnLst/>
              <a:rect l="l" t="t" r="r" b="b"/>
              <a:pathLst>
                <a:path w="2309710" h="3146964">
                  <a:moveTo>
                    <a:pt x="0" y="0"/>
                  </a:moveTo>
                  <a:lnTo>
                    <a:pt x="2309710" y="0"/>
                  </a:lnTo>
                  <a:lnTo>
                    <a:pt x="2309710" y="3146964"/>
                  </a:lnTo>
                  <a:lnTo>
                    <a:pt x="0" y="3146964"/>
                  </a:lnTo>
                  <a:close/>
                </a:path>
              </a:pathLst>
            </a:custGeom>
            <a:solidFill>
              <a:srgbClr val="E9006A"/>
            </a:solidFill>
          </p:spPr>
          <p:txBody>
            <a:bodyPr/>
            <a:lstStyle/>
            <a:p>
              <a:endParaRPr lang="fr-FR"/>
            </a:p>
          </p:txBody>
        </p:sp>
        <p:sp>
          <p:nvSpPr>
            <p:cNvPr id="9" name="TextBox 9"/>
            <p:cNvSpPr txBox="1"/>
            <p:nvPr/>
          </p:nvSpPr>
          <p:spPr>
            <a:xfrm>
              <a:off x="0" y="-47625"/>
              <a:ext cx="812800" cy="860425"/>
            </a:xfrm>
            <a:prstGeom prst="rect">
              <a:avLst/>
            </a:prstGeom>
          </p:spPr>
          <p:txBody>
            <a:bodyPr lIns="50800" tIns="50800" rIns="50800" bIns="50800" rtlCol="0" anchor="ctr"/>
            <a:lstStyle/>
            <a:p>
              <a:pPr marL="0" lvl="0" indent="0" algn="l">
                <a:lnSpc>
                  <a:spcPts val="2756"/>
                </a:lnSpc>
                <a:spcBef>
                  <a:spcPct val="0"/>
                </a:spcBef>
              </a:pPr>
              <a:endParaRPr/>
            </a:p>
          </p:txBody>
        </p:sp>
      </p:grpSp>
      <p:sp>
        <p:nvSpPr>
          <p:cNvPr id="10" name="TextBox 10"/>
          <p:cNvSpPr txBox="1"/>
          <p:nvPr/>
        </p:nvSpPr>
        <p:spPr>
          <a:xfrm>
            <a:off x="778005" y="2590701"/>
            <a:ext cx="3867267" cy="1425959"/>
          </a:xfrm>
          <a:prstGeom prst="rect">
            <a:avLst/>
          </a:prstGeom>
        </p:spPr>
        <p:txBody>
          <a:bodyPr lIns="0" tIns="0" rIns="0" bIns="0" rtlCol="0" anchor="t">
            <a:spAutoFit/>
          </a:bodyPr>
          <a:lstStyle/>
          <a:p>
            <a:pPr marL="594506" lvl="1" indent="-297253" algn="l">
              <a:lnSpc>
                <a:spcPts val="3855"/>
              </a:lnSpc>
              <a:buFont typeface="Arial"/>
              <a:buChar char="•"/>
            </a:pPr>
            <a:r>
              <a:rPr lang="en-US" sz="2753" u="none" strike="noStrike">
                <a:solidFill>
                  <a:srgbClr val="FFFFFF"/>
                </a:solidFill>
                <a:latin typeface="Muli Bold"/>
              </a:rPr>
              <a:t>STÉRÉOTYPES </a:t>
            </a:r>
          </a:p>
          <a:p>
            <a:pPr marL="594506" lvl="1" indent="-297253" algn="l">
              <a:lnSpc>
                <a:spcPts val="3855"/>
              </a:lnSpc>
              <a:buFont typeface="Arial"/>
              <a:buChar char="•"/>
            </a:pPr>
            <a:r>
              <a:rPr lang="en-US" sz="2753" u="none" strike="noStrike">
                <a:solidFill>
                  <a:srgbClr val="FFFFFF"/>
                </a:solidFill>
                <a:latin typeface="Muli Bold"/>
              </a:rPr>
              <a:t>DISCRIMINATIONS </a:t>
            </a:r>
          </a:p>
          <a:p>
            <a:pPr marL="594506" lvl="1" indent="-297253" algn="l">
              <a:lnSpc>
                <a:spcPts val="3855"/>
              </a:lnSpc>
              <a:buFont typeface="Arial"/>
              <a:buChar char="•"/>
            </a:pPr>
            <a:r>
              <a:rPr lang="en-US" sz="2753" u="none" strike="noStrike">
                <a:solidFill>
                  <a:srgbClr val="FFFFFF"/>
                </a:solidFill>
                <a:latin typeface="Muli Bold"/>
              </a:rPr>
              <a:t>INÉGALITÉS</a:t>
            </a:r>
          </a:p>
        </p:txBody>
      </p:sp>
      <p:sp>
        <p:nvSpPr>
          <p:cNvPr id="11" name="TextBox 11"/>
          <p:cNvSpPr txBox="1"/>
          <p:nvPr/>
        </p:nvSpPr>
        <p:spPr>
          <a:xfrm>
            <a:off x="816746" y="4995510"/>
            <a:ext cx="6657486" cy="1929731"/>
          </a:xfrm>
          <a:prstGeom prst="rect">
            <a:avLst/>
          </a:prstGeom>
        </p:spPr>
        <p:txBody>
          <a:bodyPr lIns="0" tIns="0" rIns="0" bIns="0" rtlCol="0" anchor="t">
            <a:spAutoFit/>
          </a:bodyPr>
          <a:lstStyle/>
          <a:p>
            <a:pPr marL="0" lvl="0" indent="0" algn="l">
              <a:lnSpc>
                <a:spcPts val="3886"/>
              </a:lnSpc>
              <a:spcBef>
                <a:spcPct val="0"/>
              </a:spcBef>
            </a:pPr>
            <a:r>
              <a:rPr lang="en-US" sz="2776">
                <a:solidFill>
                  <a:srgbClr val="FFFFFF"/>
                </a:solidFill>
                <a:latin typeface="Muli Bold"/>
              </a:rPr>
              <a:t>Ce</a:t>
            </a:r>
            <a:r>
              <a:rPr lang="en-US" sz="2776" u="none" strike="noStrike">
                <a:solidFill>
                  <a:srgbClr val="FFFFFF"/>
                </a:solidFill>
                <a:latin typeface="Muli Bold"/>
              </a:rPr>
              <a:t>s mouvements de balancier constituent des verrous puissants qui bloquent la progression de l’égalité entre les femmes et les hommes.</a:t>
            </a:r>
          </a:p>
        </p:txBody>
      </p:sp>
      <p:sp>
        <p:nvSpPr>
          <p:cNvPr id="12" name="Freeform 12"/>
          <p:cNvSpPr/>
          <p:nvPr/>
        </p:nvSpPr>
        <p:spPr>
          <a:xfrm>
            <a:off x="778005" y="970339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5"/>
            <a:stretch>
              <a:fillRect/>
            </a:stretch>
          </a:blipFill>
        </p:spPr>
        <p:txBody>
          <a:bodyPr/>
          <a:lstStyle/>
          <a:p>
            <a:endParaRPr lang="fr-FR"/>
          </a:p>
        </p:txBody>
      </p:sp>
      <p:grpSp>
        <p:nvGrpSpPr>
          <p:cNvPr id="13" name="Group 13"/>
          <p:cNvGrpSpPr/>
          <p:nvPr/>
        </p:nvGrpSpPr>
        <p:grpSpPr>
          <a:xfrm>
            <a:off x="778005" y="738398"/>
            <a:ext cx="6540580" cy="391275"/>
            <a:chOff x="0" y="0"/>
            <a:chExt cx="1677750" cy="100367"/>
          </a:xfrm>
        </p:grpSpPr>
        <p:sp>
          <p:nvSpPr>
            <p:cNvPr id="14" name="Freeform 14"/>
            <p:cNvSpPr/>
            <p:nvPr/>
          </p:nvSpPr>
          <p:spPr>
            <a:xfrm>
              <a:off x="0" y="0"/>
              <a:ext cx="1677750" cy="100367"/>
            </a:xfrm>
            <a:custGeom>
              <a:avLst/>
              <a:gdLst/>
              <a:ahLst/>
              <a:cxnLst/>
              <a:rect l="l" t="t" r="r" b="b"/>
              <a:pathLst>
                <a:path w="1677750" h="100367">
                  <a:moveTo>
                    <a:pt x="0" y="0"/>
                  </a:moveTo>
                  <a:lnTo>
                    <a:pt x="1677750" y="0"/>
                  </a:lnTo>
                  <a:lnTo>
                    <a:pt x="1677750" y="100367"/>
                  </a:lnTo>
                  <a:lnTo>
                    <a:pt x="0" y="100367"/>
                  </a:lnTo>
                  <a:close/>
                </a:path>
              </a:pathLst>
            </a:custGeom>
            <a:solidFill>
              <a:srgbClr val="FFFFFF"/>
            </a:solidFill>
          </p:spPr>
          <p:txBody>
            <a:bodyPr/>
            <a:lstStyle/>
            <a:p>
              <a:endParaRPr lang="fr-FR"/>
            </a:p>
          </p:txBody>
        </p:sp>
        <p:sp>
          <p:nvSpPr>
            <p:cNvPr id="15" name="TextBox 15"/>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grpSp>
        <p:nvGrpSpPr>
          <p:cNvPr id="16" name="Group 16"/>
          <p:cNvGrpSpPr/>
          <p:nvPr/>
        </p:nvGrpSpPr>
        <p:grpSpPr>
          <a:xfrm>
            <a:off x="778005" y="1333186"/>
            <a:ext cx="5626432" cy="391275"/>
            <a:chOff x="0" y="0"/>
            <a:chExt cx="1443258" cy="100367"/>
          </a:xfrm>
        </p:grpSpPr>
        <p:sp>
          <p:nvSpPr>
            <p:cNvPr id="17" name="Freeform 17"/>
            <p:cNvSpPr/>
            <p:nvPr/>
          </p:nvSpPr>
          <p:spPr>
            <a:xfrm>
              <a:off x="0" y="0"/>
              <a:ext cx="1443258" cy="100367"/>
            </a:xfrm>
            <a:custGeom>
              <a:avLst/>
              <a:gdLst/>
              <a:ahLst/>
              <a:cxnLst/>
              <a:rect l="l" t="t" r="r" b="b"/>
              <a:pathLst>
                <a:path w="1443258" h="100367">
                  <a:moveTo>
                    <a:pt x="0" y="0"/>
                  </a:moveTo>
                  <a:lnTo>
                    <a:pt x="1443258" y="0"/>
                  </a:lnTo>
                  <a:lnTo>
                    <a:pt x="1443258" y="100367"/>
                  </a:lnTo>
                  <a:lnTo>
                    <a:pt x="0" y="100367"/>
                  </a:lnTo>
                  <a:close/>
                </a:path>
              </a:pathLst>
            </a:custGeom>
            <a:solidFill>
              <a:srgbClr val="FFFFFF"/>
            </a:solidFill>
          </p:spPr>
          <p:txBody>
            <a:bodyPr/>
            <a:lstStyle/>
            <a:p>
              <a:endParaRPr lang="fr-FR"/>
            </a:p>
          </p:txBody>
        </p:sp>
        <p:sp>
          <p:nvSpPr>
            <p:cNvPr id="18" name="TextBox 18"/>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19" name="TextBox 19"/>
          <p:cNvSpPr txBox="1"/>
          <p:nvPr/>
        </p:nvSpPr>
        <p:spPr>
          <a:xfrm>
            <a:off x="816746" y="477735"/>
            <a:ext cx="6618746" cy="1246726"/>
          </a:xfrm>
          <a:prstGeom prst="rect">
            <a:avLst/>
          </a:prstGeom>
        </p:spPr>
        <p:txBody>
          <a:bodyPr lIns="0" tIns="0" rIns="0" bIns="0" rtlCol="0" anchor="t">
            <a:spAutoFit/>
          </a:bodyPr>
          <a:lstStyle/>
          <a:p>
            <a:pPr>
              <a:lnSpc>
                <a:spcPts val="5091"/>
              </a:lnSpc>
              <a:spcBef>
                <a:spcPct val="0"/>
              </a:spcBef>
            </a:pPr>
            <a:r>
              <a:rPr lang="en-US" sz="3636">
                <a:solidFill>
                  <a:srgbClr val="000000"/>
                </a:solidFill>
                <a:latin typeface="Muli Ultra-Bold"/>
              </a:rPr>
              <a:t>COMMENT FONCTIONNENT LES STÉRÉOTYPES?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DD4DB"/>
        </a:solidFill>
        <a:effectLst/>
      </p:bgPr>
    </p:bg>
    <p:spTree>
      <p:nvGrpSpPr>
        <p:cNvPr id="1" name=""/>
        <p:cNvGrpSpPr/>
        <p:nvPr/>
      </p:nvGrpSpPr>
      <p:grpSpPr>
        <a:xfrm>
          <a:off x="0" y="0"/>
          <a:ext cx="0" cy="0"/>
          <a:chOff x="0" y="0"/>
          <a:chExt cx="0" cy="0"/>
        </a:xfrm>
      </p:grpSpPr>
      <p:sp>
        <p:nvSpPr>
          <p:cNvPr id="2" name="TextBox 2"/>
          <p:cNvSpPr txBox="1"/>
          <p:nvPr/>
        </p:nvSpPr>
        <p:spPr>
          <a:xfrm>
            <a:off x="1028700" y="866775"/>
            <a:ext cx="13820241" cy="1450966"/>
          </a:xfrm>
          <a:prstGeom prst="rect">
            <a:avLst/>
          </a:prstGeom>
        </p:spPr>
        <p:txBody>
          <a:bodyPr lIns="0" tIns="0" rIns="0" bIns="0" rtlCol="0" anchor="t">
            <a:spAutoFit/>
          </a:bodyPr>
          <a:lstStyle/>
          <a:p>
            <a:pPr marL="0" lvl="0" indent="0" algn="l">
              <a:lnSpc>
                <a:spcPts val="11900"/>
              </a:lnSpc>
              <a:spcBef>
                <a:spcPct val="0"/>
              </a:spcBef>
            </a:pPr>
            <a:r>
              <a:rPr lang="en-US" sz="8500" u="sng" strike="noStrike">
                <a:solidFill>
                  <a:srgbClr val="000000"/>
                </a:solidFill>
                <a:latin typeface="Oswald Bold"/>
              </a:rPr>
              <a:t>AGENDA - EXEMPLE</a:t>
            </a:r>
          </a:p>
        </p:txBody>
      </p:sp>
      <p:sp>
        <p:nvSpPr>
          <p:cNvPr id="3" name="TextBox 3"/>
          <p:cNvSpPr txBox="1"/>
          <p:nvPr/>
        </p:nvSpPr>
        <p:spPr>
          <a:xfrm>
            <a:off x="772013" y="3132051"/>
            <a:ext cx="16666964" cy="5882640"/>
          </a:xfrm>
          <a:prstGeom prst="rect">
            <a:avLst/>
          </a:prstGeom>
        </p:spPr>
        <p:txBody>
          <a:bodyPr lIns="0" tIns="0" rIns="0" bIns="0" rtlCol="0" anchor="t">
            <a:spAutoFit/>
          </a:bodyPr>
          <a:lstStyle/>
          <a:p>
            <a:pPr marL="906780" lvl="1" indent="-453390" algn="l">
              <a:lnSpc>
                <a:spcPts val="6720"/>
              </a:lnSpc>
              <a:buFont typeface="Arial"/>
              <a:buChar char="•"/>
            </a:pPr>
            <a:r>
              <a:rPr lang="en-US" sz="4200" u="none" strike="noStrike">
                <a:solidFill>
                  <a:srgbClr val="000000"/>
                </a:solidFill>
                <a:latin typeface="Open Sans"/>
              </a:rPr>
              <a:t>14h00    Accueil par ………</a:t>
            </a:r>
          </a:p>
          <a:p>
            <a:pPr marL="1813560" lvl="2" indent="-604520" algn="l">
              <a:lnSpc>
                <a:spcPts val="6720"/>
              </a:lnSpc>
              <a:buFont typeface="Arial"/>
              <a:buChar char="⚬"/>
            </a:pPr>
            <a:r>
              <a:rPr lang="en-US" sz="4200" u="none" strike="noStrike">
                <a:solidFill>
                  <a:srgbClr val="000000"/>
                </a:solidFill>
                <a:latin typeface="Open Sans"/>
              </a:rPr>
              <a:t>Présentation de l’association </a:t>
            </a:r>
          </a:p>
          <a:p>
            <a:pPr marL="1813560" lvl="2" indent="-604520" algn="l">
              <a:lnSpc>
                <a:spcPts val="6720"/>
              </a:lnSpc>
              <a:buFont typeface="Arial"/>
              <a:buChar char="⚬"/>
            </a:pPr>
            <a:r>
              <a:rPr lang="en-US" sz="4200" u="none" strike="noStrike">
                <a:solidFill>
                  <a:srgbClr val="000000"/>
                </a:solidFill>
                <a:latin typeface="Open Sans"/>
              </a:rPr>
              <a:t>Présentation de l'événement</a:t>
            </a:r>
          </a:p>
          <a:p>
            <a:pPr marL="1813560" lvl="2" indent="-604520" algn="l">
              <a:lnSpc>
                <a:spcPts val="6720"/>
              </a:lnSpc>
              <a:buFont typeface="Arial"/>
              <a:buChar char="⚬"/>
            </a:pPr>
            <a:r>
              <a:rPr lang="en-US" sz="4200" u="none" strike="noStrike">
                <a:solidFill>
                  <a:srgbClr val="000000"/>
                </a:solidFill>
                <a:latin typeface="Open Sans"/>
              </a:rPr>
              <a:t>Présentation des intervenant.e.s</a:t>
            </a:r>
          </a:p>
          <a:p>
            <a:pPr marL="906780" lvl="1" indent="-453390" algn="l">
              <a:lnSpc>
                <a:spcPts val="6720"/>
              </a:lnSpc>
              <a:buFont typeface="Arial"/>
              <a:buChar char="•"/>
            </a:pPr>
            <a:r>
              <a:rPr lang="en-US" sz="4200" u="none" strike="noStrike">
                <a:solidFill>
                  <a:srgbClr val="000000"/>
                </a:solidFill>
                <a:latin typeface="Open Sans"/>
              </a:rPr>
              <a:t>14h15-16h15  Tables rondes par groupes</a:t>
            </a:r>
          </a:p>
          <a:p>
            <a:pPr marL="906780" lvl="1" indent="-453390" algn="l">
              <a:lnSpc>
                <a:spcPts val="6720"/>
              </a:lnSpc>
              <a:buFont typeface="Arial"/>
              <a:buChar char="•"/>
            </a:pPr>
            <a:r>
              <a:rPr lang="en-US" sz="4200" u="none" strike="noStrike">
                <a:solidFill>
                  <a:srgbClr val="000000"/>
                </a:solidFill>
                <a:latin typeface="Open Sans"/>
              </a:rPr>
              <a:t>16h15-16h30  Debriefing, Remerciements et photos de groupes</a:t>
            </a:r>
          </a:p>
          <a:p>
            <a:pPr marL="906780" lvl="1" indent="-453390" algn="l">
              <a:lnSpc>
                <a:spcPts val="6720"/>
              </a:lnSpc>
              <a:buFont typeface="Arial"/>
              <a:buChar char="•"/>
            </a:pPr>
            <a:r>
              <a:rPr lang="en-US" sz="4200" u="none" strike="noStrike">
                <a:solidFill>
                  <a:srgbClr val="000000"/>
                </a:solidFill>
                <a:latin typeface="Open Sans"/>
              </a:rPr>
              <a:t>16h30-17h00  Collation et échanges</a:t>
            </a:r>
          </a:p>
        </p:txBody>
      </p:sp>
      <p:sp>
        <p:nvSpPr>
          <p:cNvPr id="4" name="Freeform 4"/>
          <p:cNvSpPr/>
          <p:nvPr/>
        </p:nvSpPr>
        <p:spPr>
          <a:xfrm>
            <a:off x="14848941" y="8963324"/>
            <a:ext cx="2590036" cy="589953"/>
          </a:xfrm>
          <a:custGeom>
            <a:avLst/>
            <a:gdLst/>
            <a:ahLst/>
            <a:cxnLst/>
            <a:rect l="l" t="t" r="r" b="b"/>
            <a:pathLst>
              <a:path w="2590036" h="589953">
                <a:moveTo>
                  <a:pt x="0" y="0"/>
                </a:moveTo>
                <a:lnTo>
                  <a:pt x="2590036" y="0"/>
                </a:lnTo>
                <a:lnTo>
                  <a:pt x="2590036" y="589952"/>
                </a:lnTo>
                <a:lnTo>
                  <a:pt x="0" y="589952"/>
                </a:lnTo>
                <a:lnTo>
                  <a:pt x="0" y="0"/>
                </a:lnTo>
                <a:close/>
              </a:path>
            </a:pathLst>
          </a:custGeom>
          <a:blipFill>
            <a:blip r:embed="rId2"/>
            <a:stretch>
              <a:fillRect/>
            </a:stretch>
          </a:blipFill>
        </p:spPr>
        <p:txBody>
          <a:bodyPr/>
          <a:lstStyle/>
          <a:p>
            <a:endParaRPr lang="fr-F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38635"/>
            <a:ext cx="9897295" cy="10764270"/>
            <a:chOff x="0" y="0"/>
            <a:chExt cx="7624035" cy="8291879"/>
          </a:xfrm>
        </p:grpSpPr>
        <p:sp>
          <p:nvSpPr>
            <p:cNvPr id="3" name="Freeform 3"/>
            <p:cNvSpPr/>
            <p:nvPr/>
          </p:nvSpPr>
          <p:spPr>
            <a:xfrm>
              <a:off x="72390" y="72390"/>
              <a:ext cx="7479255" cy="8147099"/>
            </a:xfrm>
            <a:custGeom>
              <a:avLst/>
              <a:gdLst/>
              <a:ahLst/>
              <a:cxnLst/>
              <a:rect l="l" t="t" r="r" b="b"/>
              <a:pathLst>
                <a:path w="7479255" h="8147099">
                  <a:moveTo>
                    <a:pt x="0" y="0"/>
                  </a:moveTo>
                  <a:lnTo>
                    <a:pt x="7479255" y="0"/>
                  </a:lnTo>
                  <a:lnTo>
                    <a:pt x="7479255" y="8147099"/>
                  </a:lnTo>
                  <a:lnTo>
                    <a:pt x="0" y="8147099"/>
                  </a:lnTo>
                  <a:lnTo>
                    <a:pt x="0" y="0"/>
                  </a:lnTo>
                  <a:close/>
                </a:path>
              </a:pathLst>
            </a:custGeom>
            <a:solidFill>
              <a:srgbClr val="E9006A">
                <a:alpha val="97647"/>
              </a:srgbClr>
            </a:solidFill>
          </p:spPr>
          <p:txBody>
            <a:bodyPr/>
            <a:lstStyle/>
            <a:p>
              <a:endParaRPr lang="fr-FR"/>
            </a:p>
          </p:txBody>
        </p:sp>
        <p:sp>
          <p:nvSpPr>
            <p:cNvPr id="4" name="Freeform 4"/>
            <p:cNvSpPr/>
            <p:nvPr/>
          </p:nvSpPr>
          <p:spPr>
            <a:xfrm>
              <a:off x="0" y="0"/>
              <a:ext cx="7624035" cy="8291879"/>
            </a:xfrm>
            <a:custGeom>
              <a:avLst/>
              <a:gdLst/>
              <a:ahLst/>
              <a:cxnLst/>
              <a:rect l="l" t="t" r="r" b="b"/>
              <a:pathLst>
                <a:path w="7624035" h="8291879">
                  <a:moveTo>
                    <a:pt x="7479255" y="8147099"/>
                  </a:moveTo>
                  <a:lnTo>
                    <a:pt x="7624035" y="8147099"/>
                  </a:lnTo>
                  <a:lnTo>
                    <a:pt x="7624035" y="8291879"/>
                  </a:lnTo>
                  <a:lnTo>
                    <a:pt x="7479255" y="8291879"/>
                  </a:lnTo>
                  <a:lnTo>
                    <a:pt x="7479255" y="8147099"/>
                  </a:lnTo>
                  <a:close/>
                  <a:moveTo>
                    <a:pt x="0" y="144780"/>
                  </a:moveTo>
                  <a:lnTo>
                    <a:pt x="144780" y="144780"/>
                  </a:lnTo>
                  <a:lnTo>
                    <a:pt x="144780" y="8147099"/>
                  </a:lnTo>
                  <a:lnTo>
                    <a:pt x="0" y="8147099"/>
                  </a:lnTo>
                  <a:lnTo>
                    <a:pt x="0" y="144780"/>
                  </a:lnTo>
                  <a:close/>
                  <a:moveTo>
                    <a:pt x="0" y="8147099"/>
                  </a:moveTo>
                  <a:lnTo>
                    <a:pt x="144780" y="8147099"/>
                  </a:lnTo>
                  <a:lnTo>
                    <a:pt x="144780" y="8291879"/>
                  </a:lnTo>
                  <a:lnTo>
                    <a:pt x="0" y="8291879"/>
                  </a:lnTo>
                  <a:lnTo>
                    <a:pt x="0" y="8147099"/>
                  </a:lnTo>
                  <a:close/>
                  <a:moveTo>
                    <a:pt x="7479255" y="144780"/>
                  </a:moveTo>
                  <a:lnTo>
                    <a:pt x="7624035" y="144780"/>
                  </a:lnTo>
                  <a:lnTo>
                    <a:pt x="7624035" y="8147099"/>
                  </a:lnTo>
                  <a:lnTo>
                    <a:pt x="7479255" y="8147099"/>
                  </a:lnTo>
                  <a:lnTo>
                    <a:pt x="7479255" y="144780"/>
                  </a:lnTo>
                  <a:close/>
                  <a:moveTo>
                    <a:pt x="144780" y="8147099"/>
                  </a:moveTo>
                  <a:lnTo>
                    <a:pt x="7479256" y="8147099"/>
                  </a:lnTo>
                  <a:lnTo>
                    <a:pt x="7479256" y="8291879"/>
                  </a:lnTo>
                  <a:lnTo>
                    <a:pt x="144780" y="8291879"/>
                  </a:lnTo>
                  <a:lnTo>
                    <a:pt x="144780" y="8147099"/>
                  </a:lnTo>
                  <a:close/>
                  <a:moveTo>
                    <a:pt x="7479255" y="0"/>
                  </a:moveTo>
                  <a:lnTo>
                    <a:pt x="7624035" y="0"/>
                  </a:lnTo>
                  <a:lnTo>
                    <a:pt x="7624035" y="144780"/>
                  </a:lnTo>
                  <a:lnTo>
                    <a:pt x="7479255" y="144780"/>
                  </a:lnTo>
                  <a:lnTo>
                    <a:pt x="7479255" y="0"/>
                  </a:lnTo>
                  <a:close/>
                  <a:moveTo>
                    <a:pt x="0" y="0"/>
                  </a:moveTo>
                  <a:lnTo>
                    <a:pt x="144780" y="0"/>
                  </a:lnTo>
                  <a:lnTo>
                    <a:pt x="144780" y="144780"/>
                  </a:lnTo>
                  <a:lnTo>
                    <a:pt x="0" y="144780"/>
                  </a:lnTo>
                  <a:lnTo>
                    <a:pt x="0" y="0"/>
                  </a:lnTo>
                  <a:close/>
                  <a:moveTo>
                    <a:pt x="144780" y="0"/>
                  </a:moveTo>
                  <a:lnTo>
                    <a:pt x="7479256" y="0"/>
                  </a:lnTo>
                  <a:lnTo>
                    <a:pt x="7479256" y="144780"/>
                  </a:lnTo>
                  <a:lnTo>
                    <a:pt x="144780" y="144780"/>
                  </a:lnTo>
                  <a:lnTo>
                    <a:pt x="144780" y="0"/>
                  </a:lnTo>
                  <a:close/>
                </a:path>
              </a:pathLst>
            </a:custGeom>
            <a:solidFill>
              <a:srgbClr val="E9006A">
                <a:alpha val="97647"/>
              </a:srgbClr>
            </a:solidFill>
          </p:spPr>
          <p:txBody>
            <a:bodyPr/>
            <a:lstStyle/>
            <a:p>
              <a:endParaRPr lang="fr-FR"/>
            </a:p>
          </p:txBody>
        </p:sp>
      </p:grpSp>
      <p:sp>
        <p:nvSpPr>
          <p:cNvPr id="5" name="Freeform 5"/>
          <p:cNvSpPr/>
          <p:nvPr/>
        </p:nvSpPr>
        <p:spPr>
          <a:xfrm>
            <a:off x="9897295" y="0"/>
            <a:ext cx="8668344" cy="10287000"/>
          </a:xfrm>
          <a:custGeom>
            <a:avLst/>
            <a:gdLst/>
            <a:ahLst/>
            <a:cxnLst/>
            <a:rect l="l" t="t" r="r" b="b"/>
            <a:pathLst>
              <a:path w="8668344" h="10287000">
                <a:moveTo>
                  <a:pt x="0" y="0"/>
                </a:moveTo>
                <a:lnTo>
                  <a:pt x="8668344" y="0"/>
                </a:lnTo>
                <a:lnTo>
                  <a:pt x="8668344" y="10287000"/>
                </a:lnTo>
                <a:lnTo>
                  <a:pt x="0" y="10287000"/>
                </a:lnTo>
                <a:lnTo>
                  <a:pt x="0" y="0"/>
                </a:lnTo>
                <a:close/>
              </a:path>
            </a:pathLst>
          </a:custGeom>
          <a:blipFill>
            <a:blip r:embed="rId2"/>
            <a:stretch>
              <a:fillRect l="-52683" r="-25325"/>
            </a:stretch>
          </a:blipFill>
        </p:spPr>
        <p:txBody>
          <a:bodyPr/>
          <a:lstStyle/>
          <a:p>
            <a:endParaRPr lang="fr-FR"/>
          </a:p>
        </p:txBody>
      </p:sp>
      <p:sp>
        <p:nvSpPr>
          <p:cNvPr id="6" name="Freeform 6"/>
          <p:cNvSpPr/>
          <p:nvPr/>
        </p:nvSpPr>
        <p:spPr>
          <a:xfrm>
            <a:off x="16257738"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3"/>
            <a:stretch>
              <a:fillRect/>
            </a:stretch>
          </a:blipFill>
        </p:spPr>
        <p:txBody>
          <a:bodyPr/>
          <a:lstStyle/>
          <a:p>
            <a:endParaRPr lang="fr-FR"/>
          </a:p>
        </p:txBody>
      </p:sp>
      <p:grpSp>
        <p:nvGrpSpPr>
          <p:cNvPr id="7" name="Group 7"/>
          <p:cNvGrpSpPr/>
          <p:nvPr/>
        </p:nvGrpSpPr>
        <p:grpSpPr>
          <a:xfrm>
            <a:off x="668508" y="637425"/>
            <a:ext cx="2962007" cy="391275"/>
            <a:chOff x="0" y="0"/>
            <a:chExt cx="759796" cy="100367"/>
          </a:xfrm>
        </p:grpSpPr>
        <p:sp>
          <p:nvSpPr>
            <p:cNvPr id="8" name="Freeform 8"/>
            <p:cNvSpPr/>
            <p:nvPr/>
          </p:nvSpPr>
          <p:spPr>
            <a:xfrm>
              <a:off x="0" y="0"/>
              <a:ext cx="759796" cy="100367"/>
            </a:xfrm>
            <a:custGeom>
              <a:avLst/>
              <a:gdLst/>
              <a:ahLst/>
              <a:cxnLst/>
              <a:rect l="l" t="t" r="r" b="b"/>
              <a:pathLst>
                <a:path w="759796" h="100367">
                  <a:moveTo>
                    <a:pt x="0" y="0"/>
                  </a:moveTo>
                  <a:lnTo>
                    <a:pt x="759796" y="0"/>
                  </a:lnTo>
                  <a:lnTo>
                    <a:pt x="759796" y="100367"/>
                  </a:lnTo>
                  <a:lnTo>
                    <a:pt x="0" y="100367"/>
                  </a:lnTo>
                  <a:close/>
                </a:path>
              </a:pathLst>
            </a:custGeom>
            <a:solidFill>
              <a:srgbClr val="FFFFFF"/>
            </a:solidFill>
          </p:spPr>
          <p:txBody>
            <a:bodyPr/>
            <a:lstStyle/>
            <a:p>
              <a:endParaRPr lang="fr-FR"/>
            </a:p>
          </p:txBody>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10" name="Freeform 10"/>
          <p:cNvSpPr/>
          <p:nvPr/>
        </p:nvSpPr>
        <p:spPr>
          <a:xfrm>
            <a:off x="303477" y="1430484"/>
            <a:ext cx="259609" cy="388123"/>
          </a:xfrm>
          <a:custGeom>
            <a:avLst/>
            <a:gdLst/>
            <a:ahLst/>
            <a:cxnLst/>
            <a:rect l="l" t="t" r="r" b="b"/>
            <a:pathLst>
              <a:path w="259609" h="388123">
                <a:moveTo>
                  <a:pt x="0" y="0"/>
                </a:moveTo>
                <a:lnTo>
                  <a:pt x="259609" y="0"/>
                </a:lnTo>
                <a:lnTo>
                  <a:pt x="259609" y="388123"/>
                </a:lnTo>
                <a:lnTo>
                  <a:pt x="0" y="3881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1" name="Freeform 11"/>
          <p:cNvSpPr/>
          <p:nvPr/>
        </p:nvSpPr>
        <p:spPr>
          <a:xfrm>
            <a:off x="303477" y="3014313"/>
            <a:ext cx="259609" cy="388123"/>
          </a:xfrm>
          <a:custGeom>
            <a:avLst/>
            <a:gdLst/>
            <a:ahLst/>
            <a:cxnLst/>
            <a:rect l="l" t="t" r="r" b="b"/>
            <a:pathLst>
              <a:path w="259609" h="388123">
                <a:moveTo>
                  <a:pt x="0" y="0"/>
                </a:moveTo>
                <a:lnTo>
                  <a:pt x="259609" y="0"/>
                </a:lnTo>
                <a:lnTo>
                  <a:pt x="259609" y="388123"/>
                </a:lnTo>
                <a:lnTo>
                  <a:pt x="0" y="3881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2" name="Freeform 12"/>
          <p:cNvSpPr/>
          <p:nvPr/>
        </p:nvSpPr>
        <p:spPr>
          <a:xfrm>
            <a:off x="303477" y="4271779"/>
            <a:ext cx="259609" cy="388123"/>
          </a:xfrm>
          <a:custGeom>
            <a:avLst/>
            <a:gdLst/>
            <a:ahLst/>
            <a:cxnLst/>
            <a:rect l="l" t="t" r="r" b="b"/>
            <a:pathLst>
              <a:path w="259609" h="388123">
                <a:moveTo>
                  <a:pt x="0" y="0"/>
                </a:moveTo>
                <a:lnTo>
                  <a:pt x="259609" y="0"/>
                </a:lnTo>
                <a:lnTo>
                  <a:pt x="259609" y="388123"/>
                </a:lnTo>
                <a:lnTo>
                  <a:pt x="0" y="3881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graphicFrame>
        <p:nvGraphicFramePr>
          <p:cNvPr id="13" name="Table 13"/>
          <p:cNvGraphicFramePr>
            <a:graphicFrameLocks noGrp="1"/>
          </p:cNvGraphicFramePr>
          <p:nvPr/>
        </p:nvGraphicFramePr>
        <p:xfrm>
          <a:off x="668508" y="6743205"/>
          <a:ext cx="7315200" cy="1638300"/>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819150">
                <a:tc>
                  <a:txBody>
                    <a:bodyPr/>
                    <a:lstStyle/>
                    <a:p>
                      <a:pPr algn="ctr">
                        <a:lnSpc>
                          <a:spcPts val="2659"/>
                        </a:lnSpc>
                        <a:defRPr/>
                      </a:pPr>
                      <a:r>
                        <a:rPr lang="en-US" sz="1899" dirty="0" err="1">
                          <a:solidFill>
                            <a:srgbClr val="000000"/>
                          </a:solidFill>
                          <a:latin typeface="Muli Semi-Bold"/>
                        </a:rPr>
                        <a:t>Salaire</a:t>
                      </a:r>
                      <a:r>
                        <a:rPr lang="en-US" sz="1899" dirty="0">
                          <a:solidFill>
                            <a:srgbClr val="000000"/>
                          </a:solidFill>
                          <a:latin typeface="Muli Semi-Bold"/>
                        </a:rPr>
                        <a:t> </a:t>
                      </a:r>
                      <a:r>
                        <a:rPr lang="en-US" sz="1899" dirty="0" err="1">
                          <a:solidFill>
                            <a:srgbClr val="000000"/>
                          </a:solidFill>
                          <a:latin typeface="Muli Semi-Bold"/>
                        </a:rPr>
                        <a:t>moyen</a:t>
                      </a:r>
                      <a:r>
                        <a:rPr lang="en-US" sz="1899" dirty="0">
                          <a:solidFill>
                            <a:srgbClr val="000000"/>
                          </a:solidFill>
                          <a:latin typeface="Muli Semi-Bold"/>
                        </a:rPr>
                        <a:t> </a:t>
                      </a:r>
                      <a:r>
                        <a:rPr lang="en-US" sz="1899" dirty="0" err="1">
                          <a:solidFill>
                            <a:srgbClr val="000000"/>
                          </a:solidFill>
                          <a:latin typeface="Muli Semi-Bold"/>
                        </a:rPr>
                        <a:t>d'une</a:t>
                      </a:r>
                      <a:r>
                        <a:rPr lang="en-US" sz="1899" dirty="0">
                          <a:solidFill>
                            <a:srgbClr val="000000"/>
                          </a:solidFill>
                          <a:latin typeface="Muli Semi-Bold"/>
                        </a:rPr>
                        <a:t> femme</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6E6E6"/>
                    </a:solidFill>
                  </a:tcPr>
                </a:tc>
                <a:tc>
                  <a:txBody>
                    <a:bodyPr/>
                    <a:lstStyle/>
                    <a:p>
                      <a:pPr algn="ctr">
                        <a:lnSpc>
                          <a:spcPts val="2659"/>
                        </a:lnSpc>
                        <a:defRPr/>
                      </a:pPr>
                      <a:r>
                        <a:rPr lang="en-US" sz="1899" dirty="0" err="1">
                          <a:solidFill>
                            <a:srgbClr val="000000"/>
                          </a:solidFill>
                          <a:latin typeface="Muli Semi-Bold"/>
                        </a:rPr>
                        <a:t>Salaire</a:t>
                      </a:r>
                      <a:r>
                        <a:rPr lang="en-US" sz="1899" dirty="0">
                          <a:solidFill>
                            <a:srgbClr val="000000"/>
                          </a:solidFill>
                          <a:latin typeface="Muli Semi-Bold"/>
                        </a:rPr>
                        <a:t> </a:t>
                      </a:r>
                      <a:r>
                        <a:rPr lang="en-US" sz="1899" dirty="0" err="1">
                          <a:solidFill>
                            <a:srgbClr val="000000"/>
                          </a:solidFill>
                          <a:latin typeface="Muli Semi-Bold"/>
                        </a:rPr>
                        <a:t>moyen</a:t>
                      </a:r>
                      <a:r>
                        <a:rPr lang="en-US" sz="1899" dirty="0">
                          <a:solidFill>
                            <a:srgbClr val="000000"/>
                          </a:solidFill>
                          <a:latin typeface="Muli Semi-Bold"/>
                        </a:rPr>
                        <a:t> d'un homme</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6E6E6"/>
                    </a:solidFill>
                  </a:tcPr>
                </a:tc>
                <a:extLst>
                  <a:ext uri="{0D108BD9-81ED-4DB2-BD59-A6C34878D82A}">
                    <a16:rowId xmlns:a16="http://schemas.microsoft.com/office/drawing/2014/main" val="10000"/>
                  </a:ext>
                </a:extLst>
              </a:tr>
              <a:tr h="819150">
                <a:tc>
                  <a:txBody>
                    <a:bodyPr/>
                    <a:lstStyle/>
                    <a:p>
                      <a:pPr algn="ctr">
                        <a:lnSpc>
                          <a:spcPts val="2659"/>
                        </a:lnSpc>
                        <a:defRPr/>
                      </a:pPr>
                      <a:r>
                        <a:rPr lang="en-US" sz="1899">
                          <a:solidFill>
                            <a:srgbClr val="FFFFFF"/>
                          </a:solidFill>
                          <a:latin typeface="Muli Semi-Bold"/>
                        </a:rPr>
                        <a:t>1 943€</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659"/>
                        </a:lnSpc>
                        <a:defRPr/>
                      </a:pPr>
                      <a:r>
                        <a:rPr lang="en-US" sz="1899" dirty="0">
                          <a:solidFill>
                            <a:srgbClr val="FFFFFF"/>
                          </a:solidFill>
                          <a:latin typeface="Muli Semi-Bold"/>
                        </a:rPr>
                        <a:t>2 339€</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 name="TextBox 14"/>
          <p:cNvSpPr txBox="1"/>
          <p:nvPr/>
        </p:nvSpPr>
        <p:spPr>
          <a:xfrm>
            <a:off x="686260" y="1430484"/>
            <a:ext cx="9211035" cy="2306157"/>
          </a:xfrm>
          <a:prstGeom prst="rect">
            <a:avLst/>
          </a:prstGeom>
        </p:spPr>
        <p:txBody>
          <a:bodyPr lIns="0" tIns="0" rIns="0" bIns="0" rtlCol="0" anchor="t">
            <a:spAutoFit/>
          </a:bodyPr>
          <a:lstStyle/>
          <a:p>
            <a:pPr>
              <a:lnSpc>
                <a:spcPts val="2994"/>
              </a:lnSpc>
            </a:pPr>
            <a:r>
              <a:rPr lang="en-US" sz="2065" spc="351">
                <a:solidFill>
                  <a:srgbClr val="FFFFFF"/>
                </a:solidFill>
                <a:latin typeface="Muli Bold"/>
              </a:rPr>
              <a:t>Les filles s’orientent plus facilement vers les secteurs médical et paramédical, la communication,</a:t>
            </a:r>
          </a:p>
          <a:p>
            <a:pPr>
              <a:lnSpc>
                <a:spcPts val="2994"/>
              </a:lnSpc>
            </a:pPr>
            <a:r>
              <a:rPr lang="en-US" sz="2065" spc="351">
                <a:solidFill>
                  <a:srgbClr val="FFFFFF"/>
                </a:solidFill>
                <a:latin typeface="Muli Bold"/>
              </a:rPr>
              <a:t>l'éducation..</a:t>
            </a:r>
          </a:p>
          <a:p>
            <a:pPr>
              <a:lnSpc>
                <a:spcPts val="3719"/>
              </a:lnSpc>
            </a:pPr>
            <a:endParaRPr lang="en-US" sz="2065" spc="351">
              <a:solidFill>
                <a:srgbClr val="FFFFFF"/>
              </a:solidFill>
              <a:latin typeface="Muli Bold"/>
            </a:endParaRPr>
          </a:p>
          <a:p>
            <a:pPr marL="0" lvl="0" indent="0">
              <a:lnSpc>
                <a:spcPts val="2994"/>
              </a:lnSpc>
              <a:spcBef>
                <a:spcPct val="0"/>
              </a:spcBef>
            </a:pPr>
            <a:r>
              <a:rPr lang="en-US" sz="2065" spc="351">
                <a:solidFill>
                  <a:srgbClr val="FFFFFF"/>
                </a:solidFill>
                <a:latin typeface="Muli Bold"/>
              </a:rPr>
              <a:t>Les garçons s’intéressent à l’informatique, à la robotique, à l’aéronautique, à l’automobile…</a:t>
            </a:r>
          </a:p>
        </p:txBody>
      </p:sp>
      <p:sp>
        <p:nvSpPr>
          <p:cNvPr id="15" name="TextBox 15"/>
          <p:cNvSpPr txBox="1"/>
          <p:nvPr/>
        </p:nvSpPr>
        <p:spPr>
          <a:xfrm>
            <a:off x="686260" y="4287823"/>
            <a:ext cx="8722852" cy="1934527"/>
          </a:xfrm>
          <a:prstGeom prst="rect">
            <a:avLst/>
          </a:prstGeom>
        </p:spPr>
        <p:txBody>
          <a:bodyPr lIns="0" tIns="0" rIns="0" bIns="0" rtlCol="0" anchor="t">
            <a:spAutoFit/>
          </a:bodyPr>
          <a:lstStyle/>
          <a:p>
            <a:pPr>
              <a:lnSpc>
                <a:spcPts val="3001"/>
              </a:lnSpc>
            </a:pPr>
            <a:r>
              <a:rPr lang="en-US" sz="2070" spc="283">
                <a:solidFill>
                  <a:srgbClr val="FFFFFF"/>
                </a:solidFill>
                <a:latin typeface="Muli Bold"/>
              </a:rPr>
              <a:t>Il existe 87 familles de métier :</a:t>
            </a:r>
          </a:p>
          <a:p>
            <a:pPr>
              <a:lnSpc>
                <a:spcPts val="1696"/>
              </a:lnSpc>
            </a:pPr>
            <a:endParaRPr lang="en-US" sz="2070" spc="283">
              <a:solidFill>
                <a:srgbClr val="FFFFFF"/>
              </a:solidFill>
              <a:latin typeface="Muli Bold"/>
            </a:endParaRPr>
          </a:p>
          <a:p>
            <a:pPr>
              <a:lnSpc>
                <a:spcPts val="3001"/>
              </a:lnSpc>
            </a:pPr>
            <a:r>
              <a:rPr lang="en-US" sz="2070" spc="283">
                <a:solidFill>
                  <a:srgbClr val="FFFFFF"/>
                </a:solidFill>
                <a:latin typeface="Muli Bold"/>
              </a:rPr>
              <a:t>• Les femmes sont majoritaires dans 12 familles, qui sont souvent les moins rémunérés</a:t>
            </a:r>
          </a:p>
          <a:p>
            <a:pPr>
              <a:lnSpc>
                <a:spcPts val="1696"/>
              </a:lnSpc>
            </a:pPr>
            <a:endParaRPr lang="en-US" sz="2070" spc="283">
              <a:solidFill>
                <a:srgbClr val="FFFFFF"/>
              </a:solidFill>
              <a:latin typeface="Muli Bold"/>
            </a:endParaRPr>
          </a:p>
          <a:p>
            <a:pPr marL="0" lvl="0" indent="0">
              <a:lnSpc>
                <a:spcPts val="3001"/>
              </a:lnSpc>
              <a:spcBef>
                <a:spcPct val="0"/>
              </a:spcBef>
            </a:pPr>
            <a:r>
              <a:rPr lang="en-US" sz="2070" spc="283">
                <a:solidFill>
                  <a:srgbClr val="FFFFFF"/>
                </a:solidFill>
                <a:latin typeface="Muli Bold"/>
              </a:rPr>
              <a:t>• Les hommes sont majoritaires dans 20 familles</a:t>
            </a:r>
          </a:p>
        </p:txBody>
      </p:sp>
      <p:sp>
        <p:nvSpPr>
          <p:cNvPr id="16" name="TextBox 16"/>
          <p:cNvSpPr txBox="1"/>
          <p:nvPr/>
        </p:nvSpPr>
        <p:spPr>
          <a:xfrm>
            <a:off x="686260" y="8814606"/>
            <a:ext cx="8942852" cy="753428"/>
          </a:xfrm>
          <a:prstGeom prst="rect">
            <a:avLst/>
          </a:prstGeom>
        </p:spPr>
        <p:txBody>
          <a:bodyPr lIns="0" tIns="0" rIns="0" bIns="0" rtlCol="0" anchor="t">
            <a:spAutoFit/>
          </a:bodyPr>
          <a:lstStyle/>
          <a:p>
            <a:pPr marL="0" lvl="0" indent="0" algn="l">
              <a:lnSpc>
                <a:spcPts val="3001"/>
              </a:lnSpc>
              <a:spcBef>
                <a:spcPct val="0"/>
              </a:spcBef>
            </a:pPr>
            <a:r>
              <a:rPr lang="en-US" sz="2070" u="none" strike="noStrike" spc="283">
                <a:solidFill>
                  <a:srgbClr val="FFFFFF"/>
                </a:solidFill>
                <a:latin typeface="Muli Bold"/>
              </a:rPr>
              <a:t>À la fin d’une carrière de 43 ans, cet écart salarial représente 204 336€</a:t>
            </a:r>
          </a:p>
        </p:txBody>
      </p:sp>
      <p:sp>
        <p:nvSpPr>
          <p:cNvPr id="17" name="TextBox 17"/>
          <p:cNvSpPr txBox="1"/>
          <p:nvPr/>
        </p:nvSpPr>
        <p:spPr>
          <a:xfrm>
            <a:off x="707249" y="386287"/>
            <a:ext cx="2923266" cy="605751"/>
          </a:xfrm>
          <a:prstGeom prst="rect">
            <a:avLst/>
          </a:prstGeom>
        </p:spPr>
        <p:txBody>
          <a:bodyPr lIns="0" tIns="0" rIns="0" bIns="0" rtlCol="0" anchor="t">
            <a:spAutoFit/>
          </a:bodyPr>
          <a:lstStyle/>
          <a:p>
            <a:pPr>
              <a:lnSpc>
                <a:spcPts val="5091"/>
              </a:lnSpc>
              <a:spcBef>
                <a:spcPct val="0"/>
              </a:spcBef>
            </a:pPr>
            <a:r>
              <a:rPr lang="en-US" sz="3636">
                <a:solidFill>
                  <a:srgbClr val="000000"/>
                </a:solidFill>
                <a:latin typeface="Muli Ultra-Bold"/>
              </a:rPr>
              <a:t>RÉSULTATS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38" b="7838"/>
          <a:stretch>
            <a:fillRect/>
          </a:stretch>
        </p:blipFill>
        <p:spPr>
          <a:xfrm>
            <a:off x="0" y="0"/>
            <a:ext cx="18288000" cy="10287000"/>
          </a:xfrm>
          <a:prstGeom prst="rect">
            <a:avLst/>
          </a:prstGeom>
        </p:spPr>
      </p:pic>
      <p:sp>
        <p:nvSpPr>
          <p:cNvPr id="3" name="Freeform 3"/>
          <p:cNvSpPr/>
          <p:nvPr/>
        </p:nvSpPr>
        <p:spPr>
          <a:xfrm flipH="1">
            <a:off x="5884072" y="-27892"/>
            <a:ext cx="12470376" cy="10314892"/>
          </a:xfrm>
          <a:custGeom>
            <a:avLst/>
            <a:gdLst/>
            <a:ahLst/>
            <a:cxnLst/>
            <a:rect l="l" t="t" r="r" b="b"/>
            <a:pathLst>
              <a:path w="12470376" h="10314892">
                <a:moveTo>
                  <a:pt x="12470376" y="0"/>
                </a:moveTo>
                <a:lnTo>
                  <a:pt x="0" y="0"/>
                </a:lnTo>
                <a:lnTo>
                  <a:pt x="0" y="10314892"/>
                </a:lnTo>
                <a:lnTo>
                  <a:pt x="12470376" y="10314892"/>
                </a:lnTo>
                <a:lnTo>
                  <a:pt x="12470376" y="0"/>
                </a:lnTo>
                <a:close/>
              </a:path>
            </a:pathLst>
          </a:custGeom>
          <a:blipFill>
            <a:blip r:embed="rId3">
              <a:extLst>
                <a:ext uri="{96DAC541-7B7A-43D3-8B79-37D633B846F1}">
                  <asvg:svgBlip xmlns:asvg="http://schemas.microsoft.com/office/drawing/2016/SVG/main" r:embed="rId4"/>
                </a:ext>
              </a:extLst>
            </a:blip>
            <a:stretch>
              <a:fillRect b="-20896"/>
            </a:stretch>
          </a:blipFill>
        </p:spPr>
        <p:txBody>
          <a:bodyPr/>
          <a:lstStyle/>
          <a:p>
            <a:endParaRPr lang="fr-FR"/>
          </a:p>
        </p:txBody>
      </p:sp>
      <p:grpSp>
        <p:nvGrpSpPr>
          <p:cNvPr id="4" name="Group 4"/>
          <p:cNvGrpSpPr/>
          <p:nvPr/>
        </p:nvGrpSpPr>
        <p:grpSpPr>
          <a:xfrm>
            <a:off x="10522694" y="3239017"/>
            <a:ext cx="7039976" cy="4716730"/>
            <a:chOff x="0" y="0"/>
            <a:chExt cx="9386635" cy="6288973"/>
          </a:xfrm>
        </p:grpSpPr>
        <p:sp>
          <p:nvSpPr>
            <p:cNvPr id="5" name="TextBox 5"/>
            <p:cNvSpPr txBox="1"/>
            <p:nvPr/>
          </p:nvSpPr>
          <p:spPr>
            <a:xfrm>
              <a:off x="0" y="5586875"/>
              <a:ext cx="9386635" cy="672888"/>
            </a:xfrm>
            <a:prstGeom prst="rect">
              <a:avLst/>
            </a:prstGeom>
          </p:spPr>
          <p:txBody>
            <a:bodyPr lIns="0" tIns="0" rIns="0" bIns="0" rtlCol="0" anchor="t">
              <a:spAutoFit/>
            </a:bodyPr>
            <a:lstStyle/>
            <a:p>
              <a:pPr algn="ctr">
                <a:lnSpc>
                  <a:spcPts val="4160"/>
                </a:lnSpc>
              </a:pPr>
              <a:endParaRPr/>
            </a:p>
          </p:txBody>
        </p:sp>
        <p:sp>
          <p:nvSpPr>
            <p:cNvPr id="6" name="TextBox 6"/>
            <p:cNvSpPr txBox="1"/>
            <p:nvPr/>
          </p:nvSpPr>
          <p:spPr>
            <a:xfrm>
              <a:off x="0" y="-49107"/>
              <a:ext cx="9386635" cy="5347547"/>
            </a:xfrm>
            <a:prstGeom prst="rect">
              <a:avLst/>
            </a:prstGeom>
          </p:spPr>
          <p:txBody>
            <a:bodyPr lIns="0" tIns="0" rIns="0" bIns="0" rtlCol="0" anchor="t">
              <a:spAutoFit/>
            </a:bodyPr>
            <a:lstStyle/>
            <a:p>
              <a:pPr marL="0" lvl="0" indent="0" algn="ctr">
                <a:lnSpc>
                  <a:spcPts val="10659"/>
                </a:lnSpc>
                <a:spcBef>
                  <a:spcPct val="0"/>
                </a:spcBef>
              </a:pPr>
              <a:r>
                <a:rPr lang="en-US" sz="8199" spc="-163">
                  <a:solidFill>
                    <a:srgbClr val="FFFFFF"/>
                  </a:solidFill>
                  <a:latin typeface="Muli Bold"/>
                </a:rPr>
                <a:t>Comment changer la donne ?</a:t>
              </a:r>
            </a:p>
          </p:txBody>
        </p:sp>
      </p:grpSp>
      <p:sp>
        <p:nvSpPr>
          <p:cNvPr id="7" name="Freeform 7"/>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5"/>
            <a:stretch>
              <a:fillRect/>
            </a:stretch>
          </a:blipFill>
        </p:spPr>
        <p:txBody>
          <a:bodyPr/>
          <a:lstStyle/>
          <a:p>
            <a:endParaRPr lang="fr-F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90948"/>
            <a:ext cx="18674625" cy="6314573"/>
            <a:chOff x="0" y="0"/>
            <a:chExt cx="5002319" cy="1691467"/>
          </a:xfrm>
        </p:grpSpPr>
        <p:sp>
          <p:nvSpPr>
            <p:cNvPr id="3" name="Freeform 3"/>
            <p:cNvSpPr/>
            <p:nvPr/>
          </p:nvSpPr>
          <p:spPr>
            <a:xfrm>
              <a:off x="0" y="0"/>
              <a:ext cx="5002319" cy="1691467"/>
            </a:xfrm>
            <a:custGeom>
              <a:avLst/>
              <a:gdLst/>
              <a:ahLst/>
              <a:cxnLst/>
              <a:rect l="l" t="t" r="r" b="b"/>
              <a:pathLst>
                <a:path w="5002319" h="1691467">
                  <a:moveTo>
                    <a:pt x="0" y="0"/>
                  </a:moveTo>
                  <a:lnTo>
                    <a:pt x="5002319" y="0"/>
                  </a:lnTo>
                  <a:lnTo>
                    <a:pt x="5002319" y="1691467"/>
                  </a:lnTo>
                  <a:lnTo>
                    <a:pt x="0" y="1691467"/>
                  </a:lnTo>
                  <a:close/>
                </a:path>
              </a:pathLst>
            </a:custGeom>
            <a:solidFill>
              <a:srgbClr val="E9006A"/>
            </a:solidFill>
          </p:spPr>
          <p:txBody>
            <a:bodyPr/>
            <a:lstStyle/>
            <a:p>
              <a:endParaRPr lang="fr-FR"/>
            </a:p>
          </p:txBody>
        </p:sp>
      </p:grpSp>
      <p:grpSp>
        <p:nvGrpSpPr>
          <p:cNvPr id="4" name="Group 4"/>
          <p:cNvGrpSpPr/>
          <p:nvPr/>
        </p:nvGrpSpPr>
        <p:grpSpPr>
          <a:xfrm>
            <a:off x="668508" y="1347305"/>
            <a:ext cx="1874641" cy="443017"/>
            <a:chOff x="0" y="0"/>
            <a:chExt cx="424708" cy="100367"/>
          </a:xfrm>
        </p:grpSpPr>
        <p:sp>
          <p:nvSpPr>
            <p:cNvPr id="5" name="Freeform 5"/>
            <p:cNvSpPr/>
            <p:nvPr/>
          </p:nvSpPr>
          <p:spPr>
            <a:xfrm>
              <a:off x="0" y="0"/>
              <a:ext cx="424708" cy="100367"/>
            </a:xfrm>
            <a:custGeom>
              <a:avLst/>
              <a:gdLst/>
              <a:ahLst/>
              <a:cxnLst/>
              <a:rect l="l" t="t" r="r" b="b"/>
              <a:pathLst>
                <a:path w="424708" h="100367">
                  <a:moveTo>
                    <a:pt x="0" y="0"/>
                  </a:moveTo>
                  <a:lnTo>
                    <a:pt x="424708" y="0"/>
                  </a:lnTo>
                  <a:lnTo>
                    <a:pt x="424708" y="100367"/>
                  </a:lnTo>
                  <a:lnTo>
                    <a:pt x="0" y="100367"/>
                  </a:lnTo>
                  <a:close/>
                </a:path>
              </a:pathLst>
            </a:custGeom>
            <a:solidFill>
              <a:srgbClr val="FFFFFF"/>
            </a:solidFill>
          </p:spPr>
          <p:txBody>
            <a:bodyPr/>
            <a:lstStyle/>
            <a:p>
              <a:endParaRPr lang="fr-FR"/>
            </a:p>
          </p:txBody>
        </p:sp>
        <p:sp>
          <p:nvSpPr>
            <p:cNvPr id="6" name="TextBox 6"/>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grpSp>
        <p:nvGrpSpPr>
          <p:cNvPr id="7" name="Group 7"/>
          <p:cNvGrpSpPr>
            <a:grpSpLocks noChangeAspect="1"/>
          </p:cNvGrpSpPr>
          <p:nvPr/>
        </p:nvGrpSpPr>
        <p:grpSpPr>
          <a:xfrm>
            <a:off x="2324200" y="2098535"/>
            <a:ext cx="3385990" cy="3385976"/>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4952" r="-24952"/>
              </a:stretch>
            </a:blipFill>
          </p:spPr>
          <p:txBody>
            <a:bodyPr/>
            <a:lstStyle/>
            <a:p>
              <a:endParaRPr lang="fr-FR"/>
            </a:p>
          </p:txBody>
        </p:sp>
      </p:grpSp>
      <p:grpSp>
        <p:nvGrpSpPr>
          <p:cNvPr id="9" name="Group 9"/>
          <p:cNvGrpSpPr>
            <a:grpSpLocks noChangeAspect="1"/>
          </p:cNvGrpSpPr>
          <p:nvPr/>
        </p:nvGrpSpPr>
        <p:grpSpPr>
          <a:xfrm>
            <a:off x="7697437" y="2098535"/>
            <a:ext cx="3279751" cy="3279737"/>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8226" t="-37546" r="-21493" b="-48747"/>
              </a:stretch>
            </a:blipFill>
          </p:spPr>
          <p:txBody>
            <a:bodyPr/>
            <a:lstStyle/>
            <a:p>
              <a:endParaRPr lang="fr-FR"/>
            </a:p>
          </p:txBody>
        </p:sp>
      </p:grpSp>
      <p:grpSp>
        <p:nvGrpSpPr>
          <p:cNvPr id="11" name="Group 11"/>
          <p:cNvGrpSpPr>
            <a:grpSpLocks noChangeAspect="1"/>
          </p:cNvGrpSpPr>
          <p:nvPr/>
        </p:nvGrpSpPr>
        <p:grpSpPr>
          <a:xfrm>
            <a:off x="13278127" y="2325059"/>
            <a:ext cx="3159465" cy="3159453"/>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2271" r="-12271"/>
              </a:stretch>
            </a:blipFill>
          </p:spPr>
          <p:txBody>
            <a:bodyPr/>
            <a:lstStyle/>
            <a:p>
              <a:endParaRPr lang="fr-FR"/>
            </a:p>
          </p:txBody>
        </p:sp>
      </p:grpSp>
      <p:sp>
        <p:nvSpPr>
          <p:cNvPr id="13" name="TextBox 13"/>
          <p:cNvSpPr txBox="1"/>
          <p:nvPr/>
        </p:nvSpPr>
        <p:spPr>
          <a:xfrm>
            <a:off x="1528651" y="5654498"/>
            <a:ext cx="4977088" cy="971024"/>
          </a:xfrm>
          <a:prstGeom prst="rect">
            <a:avLst/>
          </a:prstGeom>
        </p:spPr>
        <p:txBody>
          <a:bodyPr lIns="0" tIns="0" rIns="0" bIns="0" rtlCol="0" anchor="t">
            <a:spAutoFit/>
          </a:bodyPr>
          <a:lstStyle/>
          <a:p>
            <a:pPr algn="ctr">
              <a:lnSpc>
                <a:spcPts val="4044"/>
              </a:lnSpc>
            </a:pPr>
            <a:r>
              <a:rPr lang="en-US" sz="2888">
                <a:solidFill>
                  <a:srgbClr val="E9006A"/>
                </a:solidFill>
                <a:latin typeface="Muli Ultra-Bold"/>
              </a:rPr>
              <a:t>Casser les stéréotypes de genre induits </a:t>
            </a:r>
          </a:p>
        </p:txBody>
      </p:sp>
      <p:sp>
        <p:nvSpPr>
          <p:cNvPr id="14" name="TextBox 14"/>
          <p:cNvSpPr txBox="1"/>
          <p:nvPr/>
        </p:nvSpPr>
        <p:spPr>
          <a:xfrm>
            <a:off x="7134004" y="5654498"/>
            <a:ext cx="4592913" cy="971024"/>
          </a:xfrm>
          <a:prstGeom prst="rect">
            <a:avLst/>
          </a:prstGeom>
        </p:spPr>
        <p:txBody>
          <a:bodyPr lIns="0" tIns="0" rIns="0" bIns="0" rtlCol="0" anchor="t">
            <a:spAutoFit/>
          </a:bodyPr>
          <a:lstStyle/>
          <a:p>
            <a:pPr algn="ctr">
              <a:lnSpc>
                <a:spcPts val="4044"/>
              </a:lnSpc>
            </a:pPr>
            <a:r>
              <a:rPr lang="en-US" sz="2888">
                <a:solidFill>
                  <a:srgbClr val="E9006A"/>
                </a:solidFill>
                <a:latin typeface="Muli Ultra-Bold"/>
              </a:rPr>
              <a:t>Permettre l’identification et la projection </a:t>
            </a:r>
          </a:p>
        </p:txBody>
      </p:sp>
      <p:sp>
        <p:nvSpPr>
          <p:cNvPr id="15" name="TextBox 15"/>
          <p:cNvSpPr txBox="1"/>
          <p:nvPr/>
        </p:nvSpPr>
        <p:spPr>
          <a:xfrm>
            <a:off x="12746115" y="5654498"/>
            <a:ext cx="4513185" cy="970594"/>
          </a:xfrm>
          <a:prstGeom prst="rect">
            <a:avLst/>
          </a:prstGeom>
        </p:spPr>
        <p:txBody>
          <a:bodyPr lIns="0" tIns="0" rIns="0" bIns="0" rtlCol="0" anchor="t">
            <a:spAutoFit/>
          </a:bodyPr>
          <a:lstStyle/>
          <a:p>
            <a:pPr algn="ctr">
              <a:lnSpc>
                <a:spcPts val="4044"/>
              </a:lnSpc>
            </a:pPr>
            <a:r>
              <a:rPr lang="en-US" sz="2888">
                <a:solidFill>
                  <a:srgbClr val="E9006A"/>
                </a:solidFill>
                <a:latin typeface="Muli Ultra-Bold"/>
              </a:rPr>
              <a:t>Apporter une aide véritable sur l’orientation</a:t>
            </a:r>
          </a:p>
        </p:txBody>
      </p:sp>
      <p:sp>
        <p:nvSpPr>
          <p:cNvPr id="16" name="TextBox 16"/>
          <p:cNvSpPr txBox="1"/>
          <p:nvPr/>
        </p:nvSpPr>
        <p:spPr>
          <a:xfrm>
            <a:off x="6823585" y="6896117"/>
            <a:ext cx="5312049" cy="1174220"/>
          </a:xfrm>
          <a:prstGeom prst="rect">
            <a:avLst/>
          </a:prstGeom>
        </p:spPr>
        <p:txBody>
          <a:bodyPr lIns="0" tIns="0" rIns="0" bIns="0" rtlCol="0" anchor="t">
            <a:spAutoFit/>
          </a:bodyPr>
          <a:lstStyle/>
          <a:p>
            <a:pPr algn="ctr">
              <a:lnSpc>
                <a:spcPts val="3139"/>
              </a:lnSpc>
              <a:spcBef>
                <a:spcPct val="0"/>
              </a:spcBef>
            </a:pPr>
            <a:r>
              <a:rPr lang="en-US" sz="2165" spc="368">
                <a:solidFill>
                  <a:srgbClr val="E9006A"/>
                </a:solidFill>
                <a:latin typeface="Muli"/>
              </a:rPr>
              <a:t>de ces jeunes dans ces femmes ingénieures et techniciennes.</a:t>
            </a:r>
          </a:p>
        </p:txBody>
      </p:sp>
      <p:sp>
        <p:nvSpPr>
          <p:cNvPr id="17" name="TextBox 17"/>
          <p:cNvSpPr txBox="1"/>
          <p:nvPr/>
        </p:nvSpPr>
        <p:spPr>
          <a:xfrm>
            <a:off x="12830856" y="6896117"/>
            <a:ext cx="4343703" cy="1569491"/>
          </a:xfrm>
          <a:prstGeom prst="rect">
            <a:avLst/>
          </a:prstGeom>
        </p:spPr>
        <p:txBody>
          <a:bodyPr lIns="0" tIns="0" rIns="0" bIns="0" rtlCol="0" anchor="t">
            <a:spAutoFit/>
          </a:bodyPr>
          <a:lstStyle/>
          <a:p>
            <a:pPr algn="ctr">
              <a:lnSpc>
                <a:spcPts val="3139"/>
              </a:lnSpc>
              <a:spcBef>
                <a:spcPct val="0"/>
              </a:spcBef>
            </a:pPr>
            <a:r>
              <a:rPr lang="en-US" sz="2165" spc="368">
                <a:solidFill>
                  <a:srgbClr val="E9006A"/>
                </a:solidFill>
                <a:latin typeface="Muli"/>
              </a:rPr>
              <a:t>et la définition du projet professionnel, grâce aux nombreux événements que nous organisons.</a:t>
            </a:r>
          </a:p>
        </p:txBody>
      </p:sp>
      <p:sp>
        <p:nvSpPr>
          <p:cNvPr id="18" name="TextBox 18"/>
          <p:cNvSpPr txBox="1"/>
          <p:nvPr/>
        </p:nvSpPr>
        <p:spPr>
          <a:xfrm>
            <a:off x="1528651" y="6896117"/>
            <a:ext cx="4744561" cy="2360034"/>
          </a:xfrm>
          <a:prstGeom prst="rect">
            <a:avLst/>
          </a:prstGeom>
        </p:spPr>
        <p:txBody>
          <a:bodyPr lIns="0" tIns="0" rIns="0" bIns="0" rtlCol="0" anchor="t">
            <a:spAutoFit/>
          </a:bodyPr>
          <a:lstStyle/>
          <a:p>
            <a:pPr algn="ctr">
              <a:lnSpc>
                <a:spcPts val="3139"/>
              </a:lnSpc>
              <a:spcBef>
                <a:spcPct val="0"/>
              </a:spcBef>
            </a:pPr>
            <a:r>
              <a:rPr lang="en-US" sz="2165" spc="368">
                <a:solidFill>
                  <a:srgbClr val="E9006A"/>
                </a:solidFill>
                <a:latin typeface="Muli"/>
              </a:rPr>
              <a:t>et inconscients sur ces métiers en informant les jeunes filles par le biais de témoignages de rôle models : les marraines Elles bougent.</a:t>
            </a:r>
          </a:p>
        </p:txBody>
      </p:sp>
      <p:sp>
        <p:nvSpPr>
          <p:cNvPr id="19" name="TextBox 19"/>
          <p:cNvSpPr txBox="1"/>
          <p:nvPr/>
        </p:nvSpPr>
        <p:spPr>
          <a:xfrm>
            <a:off x="1858447" y="4564316"/>
            <a:ext cx="465752" cy="795021"/>
          </a:xfrm>
          <a:prstGeom prst="rect">
            <a:avLst/>
          </a:prstGeom>
        </p:spPr>
        <p:txBody>
          <a:bodyPr lIns="0" tIns="0" rIns="0" bIns="0" rtlCol="0" anchor="t">
            <a:spAutoFit/>
          </a:bodyPr>
          <a:lstStyle/>
          <a:p>
            <a:pPr>
              <a:lnSpc>
                <a:spcPts val="6579"/>
              </a:lnSpc>
              <a:spcBef>
                <a:spcPct val="0"/>
              </a:spcBef>
            </a:pPr>
            <a:r>
              <a:rPr lang="en-US" sz="4699" spc="140">
                <a:solidFill>
                  <a:srgbClr val="7EBE25"/>
                </a:solidFill>
                <a:latin typeface="Muli Ultra-Bold"/>
              </a:rPr>
              <a:t>1</a:t>
            </a:r>
          </a:p>
        </p:txBody>
      </p:sp>
      <p:sp>
        <p:nvSpPr>
          <p:cNvPr id="20" name="TextBox 20"/>
          <p:cNvSpPr txBox="1"/>
          <p:nvPr/>
        </p:nvSpPr>
        <p:spPr>
          <a:xfrm>
            <a:off x="7134004" y="4564316"/>
            <a:ext cx="465752" cy="795021"/>
          </a:xfrm>
          <a:prstGeom prst="rect">
            <a:avLst/>
          </a:prstGeom>
        </p:spPr>
        <p:txBody>
          <a:bodyPr lIns="0" tIns="0" rIns="0" bIns="0" rtlCol="0" anchor="t">
            <a:spAutoFit/>
          </a:bodyPr>
          <a:lstStyle/>
          <a:p>
            <a:pPr>
              <a:lnSpc>
                <a:spcPts val="6579"/>
              </a:lnSpc>
              <a:spcBef>
                <a:spcPct val="0"/>
              </a:spcBef>
            </a:pPr>
            <a:r>
              <a:rPr lang="en-US" sz="4699" spc="140">
                <a:solidFill>
                  <a:srgbClr val="7EBE25"/>
                </a:solidFill>
                <a:latin typeface="Muli Ultra-Bold"/>
              </a:rPr>
              <a:t>2</a:t>
            </a:r>
          </a:p>
        </p:txBody>
      </p:sp>
      <p:sp>
        <p:nvSpPr>
          <p:cNvPr id="21" name="TextBox 21"/>
          <p:cNvSpPr txBox="1"/>
          <p:nvPr/>
        </p:nvSpPr>
        <p:spPr>
          <a:xfrm>
            <a:off x="12686008" y="4583251"/>
            <a:ext cx="465752" cy="795021"/>
          </a:xfrm>
          <a:prstGeom prst="rect">
            <a:avLst/>
          </a:prstGeom>
        </p:spPr>
        <p:txBody>
          <a:bodyPr lIns="0" tIns="0" rIns="0" bIns="0" rtlCol="0" anchor="t">
            <a:spAutoFit/>
          </a:bodyPr>
          <a:lstStyle/>
          <a:p>
            <a:pPr>
              <a:lnSpc>
                <a:spcPts val="6579"/>
              </a:lnSpc>
              <a:spcBef>
                <a:spcPct val="0"/>
              </a:spcBef>
            </a:pPr>
            <a:r>
              <a:rPr lang="en-US" sz="4699" spc="140">
                <a:solidFill>
                  <a:srgbClr val="7EBE25"/>
                </a:solidFill>
                <a:latin typeface="Muli Ultra-Bold"/>
              </a:rPr>
              <a:t>3</a:t>
            </a:r>
          </a:p>
        </p:txBody>
      </p:sp>
      <p:sp>
        <p:nvSpPr>
          <p:cNvPr id="22" name="Freeform 22"/>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5"/>
            <a:stretch>
              <a:fillRect/>
            </a:stretch>
          </a:blipFill>
        </p:spPr>
        <p:txBody>
          <a:bodyPr/>
          <a:lstStyle/>
          <a:p>
            <a:endParaRPr lang="fr-FR"/>
          </a:p>
        </p:txBody>
      </p:sp>
      <p:grpSp>
        <p:nvGrpSpPr>
          <p:cNvPr id="23" name="Group 23"/>
          <p:cNvGrpSpPr/>
          <p:nvPr/>
        </p:nvGrpSpPr>
        <p:grpSpPr>
          <a:xfrm>
            <a:off x="668508" y="663078"/>
            <a:ext cx="4495858" cy="443017"/>
            <a:chOff x="0" y="0"/>
            <a:chExt cx="1018556" cy="100367"/>
          </a:xfrm>
        </p:grpSpPr>
        <p:sp>
          <p:nvSpPr>
            <p:cNvPr id="24" name="Freeform 24"/>
            <p:cNvSpPr/>
            <p:nvPr/>
          </p:nvSpPr>
          <p:spPr>
            <a:xfrm>
              <a:off x="0" y="0"/>
              <a:ext cx="1018556" cy="100367"/>
            </a:xfrm>
            <a:custGeom>
              <a:avLst/>
              <a:gdLst/>
              <a:ahLst/>
              <a:cxnLst/>
              <a:rect l="l" t="t" r="r" b="b"/>
              <a:pathLst>
                <a:path w="1018556" h="100367">
                  <a:moveTo>
                    <a:pt x="0" y="0"/>
                  </a:moveTo>
                  <a:lnTo>
                    <a:pt x="1018556" y="0"/>
                  </a:lnTo>
                  <a:lnTo>
                    <a:pt x="1018556" y="100367"/>
                  </a:lnTo>
                  <a:lnTo>
                    <a:pt x="0" y="100367"/>
                  </a:lnTo>
                  <a:close/>
                </a:path>
              </a:pathLst>
            </a:custGeom>
            <a:solidFill>
              <a:srgbClr val="FFFFFF"/>
            </a:solidFill>
          </p:spPr>
          <p:txBody>
            <a:bodyPr/>
            <a:lstStyle/>
            <a:p>
              <a:endParaRPr lang="fr-FR"/>
            </a:p>
          </p:txBody>
        </p:sp>
        <p:sp>
          <p:nvSpPr>
            <p:cNvPr id="25" name="TextBox 25"/>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26" name="TextBox 26"/>
          <p:cNvSpPr txBox="1"/>
          <p:nvPr/>
        </p:nvSpPr>
        <p:spPr>
          <a:xfrm>
            <a:off x="712372" y="367237"/>
            <a:ext cx="5560840" cy="1423085"/>
          </a:xfrm>
          <a:prstGeom prst="rect">
            <a:avLst/>
          </a:prstGeom>
        </p:spPr>
        <p:txBody>
          <a:bodyPr lIns="0" tIns="0" rIns="0" bIns="0" rtlCol="0" anchor="t">
            <a:spAutoFit/>
          </a:bodyPr>
          <a:lstStyle/>
          <a:p>
            <a:pPr>
              <a:lnSpc>
                <a:spcPts val="5764"/>
              </a:lnSpc>
              <a:spcBef>
                <a:spcPct val="0"/>
              </a:spcBef>
            </a:pPr>
            <a:r>
              <a:rPr lang="en-US" sz="4117">
                <a:solidFill>
                  <a:srgbClr val="000000"/>
                </a:solidFill>
                <a:latin typeface="Muli Ultra-Bold"/>
              </a:rPr>
              <a:t>ELLES BOUGENT POUR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858" t="28850" r="17673" b="16798"/>
          <a:stretch>
            <a:fillRect/>
          </a:stretch>
        </p:blipFill>
        <p:spPr>
          <a:xfrm>
            <a:off x="0" y="0"/>
            <a:ext cx="18288000" cy="10287000"/>
          </a:xfrm>
          <a:prstGeom prst="rect">
            <a:avLst/>
          </a:prstGeom>
        </p:spPr>
      </p:pic>
      <p:grpSp>
        <p:nvGrpSpPr>
          <p:cNvPr id="3" name="Group 3"/>
          <p:cNvGrpSpPr/>
          <p:nvPr/>
        </p:nvGrpSpPr>
        <p:grpSpPr>
          <a:xfrm>
            <a:off x="3764910" y="3226349"/>
            <a:ext cx="2576384" cy="2576384"/>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fr-FR"/>
            </a:p>
          </p:txBody>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6615664" y="3246025"/>
            <a:ext cx="2587568" cy="2587568"/>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fr-FR"/>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sp>
        <p:nvSpPr>
          <p:cNvPr id="9" name="TextBox 9"/>
          <p:cNvSpPr txBox="1"/>
          <p:nvPr/>
        </p:nvSpPr>
        <p:spPr>
          <a:xfrm>
            <a:off x="6615664" y="3619929"/>
            <a:ext cx="2406532" cy="565878"/>
          </a:xfrm>
          <a:prstGeom prst="rect">
            <a:avLst/>
          </a:prstGeom>
        </p:spPr>
        <p:txBody>
          <a:bodyPr lIns="0" tIns="0" rIns="0" bIns="0" rtlCol="0" anchor="t">
            <a:spAutoFit/>
          </a:bodyPr>
          <a:lstStyle/>
          <a:p>
            <a:pPr algn="ctr">
              <a:lnSpc>
                <a:spcPts val="4638"/>
              </a:lnSpc>
            </a:pPr>
            <a:r>
              <a:rPr lang="en-US" sz="3313">
                <a:solidFill>
                  <a:srgbClr val="56D523"/>
                </a:solidFill>
                <a:latin typeface="Glacial Indifference Bold"/>
              </a:rPr>
              <a:t>2</a:t>
            </a:r>
          </a:p>
        </p:txBody>
      </p:sp>
      <p:sp>
        <p:nvSpPr>
          <p:cNvPr id="10" name="TextBox 10"/>
          <p:cNvSpPr txBox="1"/>
          <p:nvPr/>
        </p:nvSpPr>
        <p:spPr>
          <a:xfrm>
            <a:off x="6796700" y="4197917"/>
            <a:ext cx="2261433" cy="875975"/>
          </a:xfrm>
          <a:prstGeom prst="rect">
            <a:avLst/>
          </a:prstGeom>
        </p:spPr>
        <p:txBody>
          <a:bodyPr lIns="0" tIns="0" rIns="0" bIns="0" rtlCol="0" anchor="t">
            <a:spAutoFit/>
          </a:bodyPr>
          <a:lstStyle/>
          <a:p>
            <a:pPr algn="ctr">
              <a:lnSpc>
                <a:spcPts val="3511"/>
              </a:lnSpc>
            </a:pPr>
            <a:r>
              <a:rPr lang="en-US" sz="2508">
                <a:solidFill>
                  <a:srgbClr val="56D523"/>
                </a:solidFill>
                <a:latin typeface="Glacial Indifference"/>
              </a:rPr>
              <a:t>délégations</a:t>
            </a:r>
          </a:p>
          <a:p>
            <a:pPr algn="ctr">
              <a:lnSpc>
                <a:spcPts val="3511"/>
              </a:lnSpc>
            </a:pPr>
            <a:r>
              <a:rPr lang="en-US" sz="2508">
                <a:solidFill>
                  <a:srgbClr val="56D523"/>
                </a:solidFill>
                <a:latin typeface="Glacial Indifference"/>
              </a:rPr>
              <a:t>internationales</a:t>
            </a:r>
          </a:p>
        </p:txBody>
      </p:sp>
      <p:sp>
        <p:nvSpPr>
          <p:cNvPr id="11" name="TextBox 11"/>
          <p:cNvSpPr txBox="1"/>
          <p:nvPr/>
        </p:nvSpPr>
        <p:spPr>
          <a:xfrm>
            <a:off x="3855037" y="3691347"/>
            <a:ext cx="2396130" cy="563721"/>
          </a:xfrm>
          <a:prstGeom prst="rect">
            <a:avLst/>
          </a:prstGeom>
        </p:spPr>
        <p:txBody>
          <a:bodyPr lIns="0" tIns="0" rIns="0" bIns="0" rtlCol="0" anchor="t">
            <a:spAutoFit/>
          </a:bodyPr>
          <a:lstStyle/>
          <a:p>
            <a:pPr algn="ctr">
              <a:lnSpc>
                <a:spcPts val="4618"/>
              </a:lnSpc>
            </a:pPr>
            <a:r>
              <a:rPr lang="en-US" sz="3299">
                <a:solidFill>
                  <a:srgbClr val="E9006A"/>
                </a:solidFill>
                <a:latin typeface="Glacial Indifference Bold"/>
              </a:rPr>
              <a:t>24</a:t>
            </a:r>
          </a:p>
        </p:txBody>
      </p:sp>
      <p:sp>
        <p:nvSpPr>
          <p:cNvPr id="12" name="TextBox 12"/>
          <p:cNvSpPr txBox="1"/>
          <p:nvPr/>
        </p:nvSpPr>
        <p:spPr>
          <a:xfrm>
            <a:off x="3891587" y="4207442"/>
            <a:ext cx="2251659" cy="862911"/>
          </a:xfrm>
          <a:prstGeom prst="rect">
            <a:avLst/>
          </a:prstGeom>
        </p:spPr>
        <p:txBody>
          <a:bodyPr lIns="0" tIns="0" rIns="0" bIns="0" rtlCol="0" anchor="t">
            <a:spAutoFit/>
          </a:bodyPr>
          <a:lstStyle/>
          <a:p>
            <a:pPr algn="ctr">
              <a:lnSpc>
                <a:spcPts val="3496"/>
              </a:lnSpc>
            </a:pPr>
            <a:r>
              <a:rPr lang="en-US" sz="2497">
                <a:solidFill>
                  <a:srgbClr val="E9006A"/>
                </a:solidFill>
                <a:latin typeface="Glacial Indifference"/>
              </a:rPr>
              <a:t>délégations</a:t>
            </a:r>
          </a:p>
          <a:p>
            <a:pPr algn="ctr">
              <a:lnSpc>
                <a:spcPts val="3496"/>
              </a:lnSpc>
            </a:pPr>
            <a:r>
              <a:rPr lang="en-US" sz="2497">
                <a:solidFill>
                  <a:srgbClr val="E9006A"/>
                </a:solidFill>
                <a:latin typeface="Glacial Indifference"/>
              </a:rPr>
              <a:t>régionales</a:t>
            </a:r>
          </a:p>
        </p:txBody>
      </p:sp>
      <p:grpSp>
        <p:nvGrpSpPr>
          <p:cNvPr id="13" name="Group 13"/>
          <p:cNvGrpSpPr/>
          <p:nvPr/>
        </p:nvGrpSpPr>
        <p:grpSpPr>
          <a:xfrm>
            <a:off x="9678028" y="3226349"/>
            <a:ext cx="2576384" cy="2576384"/>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fr-FR"/>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sp>
        <p:nvSpPr>
          <p:cNvPr id="16" name="TextBox 16"/>
          <p:cNvSpPr txBox="1"/>
          <p:nvPr/>
        </p:nvSpPr>
        <p:spPr>
          <a:xfrm>
            <a:off x="9727267" y="3619929"/>
            <a:ext cx="2406532" cy="566242"/>
          </a:xfrm>
          <a:prstGeom prst="rect">
            <a:avLst/>
          </a:prstGeom>
        </p:spPr>
        <p:txBody>
          <a:bodyPr lIns="0" tIns="0" rIns="0" bIns="0" rtlCol="0" anchor="t">
            <a:spAutoFit/>
          </a:bodyPr>
          <a:lstStyle/>
          <a:p>
            <a:pPr marL="0" lvl="0" indent="0" algn="ctr">
              <a:lnSpc>
                <a:spcPts val="4618"/>
              </a:lnSpc>
              <a:spcBef>
                <a:spcPct val="0"/>
              </a:spcBef>
            </a:pPr>
            <a:r>
              <a:rPr lang="en-US" sz="3299" u="none" strike="noStrike">
                <a:solidFill>
                  <a:srgbClr val="E9006A"/>
                </a:solidFill>
                <a:latin typeface="Glacial Indifference Bold"/>
              </a:rPr>
              <a:t>6</a:t>
            </a:r>
          </a:p>
        </p:txBody>
      </p:sp>
      <p:sp>
        <p:nvSpPr>
          <p:cNvPr id="17" name="TextBox 17"/>
          <p:cNvSpPr txBox="1"/>
          <p:nvPr/>
        </p:nvSpPr>
        <p:spPr>
          <a:xfrm>
            <a:off x="9884111" y="4210981"/>
            <a:ext cx="2251659" cy="862911"/>
          </a:xfrm>
          <a:prstGeom prst="rect">
            <a:avLst/>
          </a:prstGeom>
        </p:spPr>
        <p:txBody>
          <a:bodyPr lIns="0" tIns="0" rIns="0" bIns="0" rtlCol="0" anchor="t">
            <a:spAutoFit/>
          </a:bodyPr>
          <a:lstStyle/>
          <a:p>
            <a:pPr marL="0" lvl="0" indent="0" algn="ctr">
              <a:lnSpc>
                <a:spcPts val="3496"/>
              </a:lnSpc>
              <a:spcBef>
                <a:spcPct val="0"/>
              </a:spcBef>
            </a:pPr>
            <a:r>
              <a:rPr lang="en-US" sz="2497" u="none" strike="noStrike">
                <a:solidFill>
                  <a:srgbClr val="E9006A"/>
                </a:solidFill>
                <a:latin typeface="Glacial Indifference"/>
              </a:rPr>
              <a:t>parrainages de ministères</a:t>
            </a:r>
          </a:p>
        </p:txBody>
      </p:sp>
      <p:grpSp>
        <p:nvGrpSpPr>
          <p:cNvPr id="18" name="Group 18"/>
          <p:cNvGrpSpPr/>
          <p:nvPr/>
        </p:nvGrpSpPr>
        <p:grpSpPr>
          <a:xfrm>
            <a:off x="12525723" y="3246025"/>
            <a:ext cx="2587568" cy="2587568"/>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fr-FR"/>
            </a:p>
          </p:txBody>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sp>
        <p:nvSpPr>
          <p:cNvPr id="21" name="TextBox 21"/>
          <p:cNvSpPr txBox="1"/>
          <p:nvPr/>
        </p:nvSpPr>
        <p:spPr>
          <a:xfrm>
            <a:off x="12706759" y="4231539"/>
            <a:ext cx="2261433" cy="434710"/>
          </a:xfrm>
          <a:prstGeom prst="rect">
            <a:avLst/>
          </a:prstGeom>
        </p:spPr>
        <p:txBody>
          <a:bodyPr lIns="0" tIns="0" rIns="0" bIns="0" rtlCol="0" anchor="t">
            <a:spAutoFit/>
          </a:bodyPr>
          <a:lstStyle/>
          <a:p>
            <a:pPr algn="ctr">
              <a:lnSpc>
                <a:spcPts val="3511"/>
              </a:lnSpc>
            </a:pPr>
            <a:r>
              <a:rPr lang="en-US" sz="2508">
                <a:solidFill>
                  <a:srgbClr val="56D523"/>
                </a:solidFill>
                <a:latin typeface="Glacial Indifference"/>
              </a:rPr>
              <a:t>marraines</a:t>
            </a:r>
          </a:p>
        </p:txBody>
      </p:sp>
      <p:sp>
        <p:nvSpPr>
          <p:cNvPr id="22" name="TextBox 22"/>
          <p:cNvSpPr txBox="1"/>
          <p:nvPr/>
        </p:nvSpPr>
        <p:spPr>
          <a:xfrm>
            <a:off x="12706759" y="3691347"/>
            <a:ext cx="2396130" cy="563721"/>
          </a:xfrm>
          <a:prstGeom prst="rect">
            <a:avLst/>
          </a:prstGeom>
        </p:spPr>
        <p:txBody>
          <a:bodyPr lIns="0" tIns="0" rIns="0" bIns="0" rtlCol="0" anchor="t">
            <a:spAutoFit/>
          </a:bodyPr>
          <a:lstStyle/>
          <a:p>
            <a:pPr algn="ctr">
              <a:lnSpc>
                <a:spcPts val="4618"/>
              </a:lnSpc>
            </a:pPr>
            <a:r>
              <a:rPr lang="en-US" sz="3299">
                <a:solidFill>
                  <a:srgbClr val="56D523"/>
                </a:solidFill>
                <a:latin typeface="Glacial Indifference Bold"/>
              </a:rPr>
              <a:t>7 790</a:t>
            </a:r>
          </a:p>
        </p:txBody>
      </p:sp>
      <p:grpSp>
        <p:nvGrpSpPr>
          <p:cNvPr id="23" name="Group 23"/>
          <p:cNvGrpSpPr/>
          <p:nvPr/>
        </p:nvGrpSpPr>
        <p:grpSpPr>
          <a:xfrm>
            <a:off x="5242546" y="6191903"/>
            <a:ext cx="2576384" cy="2576384"/>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fr-FR"/>
            </a:p>
          </p:txBody>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sp>
        <p:nvSpPr>
          <p:cNvPr id="26" name="TextBox 26"/>
          <p:cNvSpPr txBox="1"/>
          <p:nvPr/>
        </p:nvSpPr>
        <p:spPr>
          <a:xfrm>
            <a:off x="5327472" y="6672365"/>
            <a:ext cx="2406532" cy="565878"/>
          </a:xfrm>
          <a:prstGeom prst="rect">
            <a:avLst/>
          </a:prstGeom>
        </p:spPr>
        <p:txBody>
          <a:bodyPr lIns="0" tIns="0" rIns="0" bIns="0" rtlCol="0" anchor="t">
            <a:spAutoFit/>
          </a:bodyPr>
          <a:lstStyle/>
          <a:p>
            <a:pPr algn="ctr">
              <a:lnSpc>
                <a:spcPts val="4638"/>
              </a:lnSpc>
            </a:pPr>
            <a:r>
              <a:rPr lang="en-US" sz="3313">
                <a:solidFill>
                  <a:srgbClr val="E9006A"/>
                </a:solidFill>
                <a:latin typeface="Glacial Indifference Bold"/>
              </a:rPr>
              <a:t>1 500</a:t>
            </a:r>
          </a:p>
        </p:txBody>
      </p:sp>
      <p:sp>
        <p:nvSpPr>
          <p:cNvPr id="27" name="TextBox 27"/>
          <p:cNvSpPr txBox="1"/>
          <p:nvPr/>
        </p:nvSpPr>
        <p:spPr>
          <a:xfrm>
            <a:off x="5369222" y="7426877"/>
            <a:ext cx="2251659" cy="423553"/>
          </a:xfrm>
          <a:prstGeom prst="rect">
            <a:avLst/>
          </a:prstGeom>
        </p:spPr>
        <p:txBody>
          <a:bodyPr lIns="0" tIns="0" rIns="0" bIns="0" rtlCol="0" anchor="t">
            <a:spAutoFit/>
          </a:bodyPr>
          <a:lstStyle/>
          <a:p>
            <a:pPr algn="ctr">
              <a:lnSpc>
                <a:spcPts val="3496"/>
              </a:lnSpc>
            </a:pPr>
            <a:r>
              <a:rPr lang="en-US" sz="2497">
                <a:solidFill>
                  <a:srgbClr val="E9006A"/>
                </a:solidFill>
                <a:latin typeface="Glacial Indifference"/>
              </a:rPr>
              <a:t>relais</a:t>
            </a:r>
          </a:p>
        </p:txBody>
      </p:sp>
      <p:grpSp>
        <p:nvGrpSpPr>
          <p:cNvPr id="28" name="Group 28"/>
          <p:cNvGrpSpPr/>
          <p:nvPr/>
        </p:nvGrpSpPr>
        <p:grpSpPr>
          <a:xfrm>
            <a:off x="8193615" y="6191903"/>
            <a:ext cx="2587568" cy="2587568"/>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fr-FR"/>
            </a:p>
          </p:txBody>
        </p:sp>
        <p:sp>
          <p:nvSpPr>
            <p:cNvPr id="30" name="TextBox 30"/>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sp>
        <p:nvSpPr>
          <p:cNvPr id="31" name="TextBox 31"/>
          <p:cNvSpPr txBox="1"/>
          <p:nvPr/>
        </p:nvSpPr>
        <p:spPr>
          <a:xfrm>
            <a:off x="8374651" y="7366658"/>
            <a:ext cx="2261433" cy="434710"/>
          </a:xfrm>
          <a:prstGeom prst="rect">
            <a:avLst/>
          </a:prstGeom>
        </p:spPr>
        <p:txBody>
          <a:bodyPr lIns="0" tIns="0" rIns="0" bIns="0" rtlCol="0" anchor="t">
            <a:spAutoFit/>
          </a:bodyPr>
          <a:lstStyle/>
          <a:p>
            <a:pPr algn="ctr">
              <a:lnSpc>
                <a:spcPts val="3511"/>
              </a:lnSpc>
            </a:pPr>
            <a:r>
              <a:rPr lang="en-US" sz="2508">
                <a:solidFill>
                  <a:srgbClr val="56D523"/>
                </a:solidFill>
                <a:latin typeface="Glacial Indifference"/>
              </a:rPr>
              <a:t>partenaires</a:t>
            </a:r>
          </a:p>
        </p:txBody>
      </p:sp>
      <p:sp>
        <p:nvSpPr>
          <p:cNvPr id="32" name="TextBox 32"/>
          <p:cNvSpPr txBox="1"/>
          <p:nvPr/>
        </p:nvSpPr>
        <p:spPr>
          <a:xfrm>
            <a:off x="8289334" y="6672365"/>
            <a:ext cx="2396130" cy="563721"/>
          </a:xfrm>
          <a:prstGeom prst="rect">
            <a:avLst/>
          </a:prstGeom>
        </p:spPr>
        <p:txBody>
          <a:bodyPr lIns="0" tIns="0" rIns="0" bIns="0" rtlCol="0" anchor="t">
            <a:spAutoFit/>
          </a:bodyPr>
          <a:lstStyle/>
          <a:p>
            <a:pPr algn="ctr">
              <a:lnSpc>
                <a:spcPts val="4618"/>
              </a:lnSpc>
            </a:pPr>
            <a:r>
              <a:rPr lang="en-US" sz="3299">
                <a:solidFill>
                  <a:srgbClr val="56D523"/>
                </a:solidFill>
                <a:latin typeface="Glacial Indifference Bold"/>
              </a:rPr>
              <a:t>285 </a:t>
            </a:r>
          </a:p>
        </p:txBody>
      </p:sp>
      <p:grpSp>
        <p:nvGrpSpPr>
          <p:cNvPr id="33" name="Group 33"/>
          <p:cNvGrpSpPr/>
          <p:nvPr/>
        </p:nvGrpSpPr>
        <p:grpSpPr>
          <a:xfrm>
            <a:off x="11275358" y="6124285"/>
            <a:ext cx="2576384" cy="2576384"/>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D"/>
            </a:solidFill>
          </p:spPr>
          <p:txBody>
            <a:bodyPr/>
            <a:lstStyle/>
            <a:p>
              <a:endParaRPr lang="fr-FR"/>
            </a:p>
          </p:txBody>
        </p:sp>
        <p:sp>
          <p:nvSpPr>
            <p:cNvPr id="35" name="TextBox 35"/>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sp>
        <p:nvSpPr>
          <p:cNvPr id="36" name="TextBox 36"/>
          <p:cNvSpPr txBox="1"/>
          <p:nvPr/>
        </p:nvSpPr>
        <p:spPr>
          <a:xfrm>
            <a:off x="11324598" y="6672365"/>
            <a:ext cx="2406532" cy="565878"/>
          </a:xfrm>
          <a:prstGeom prst="rect">
            <a:avLst/>
          </a:prstGeom>
        </p:spPr>
        <p:txBody>
          <a:bodyPr lIns="0" tIns="0" rIns="0" bIns="0" rtlCol="0" anchor="t">
            <a:spAutoFit/>
          </a:bodyPr>
          <a:lstStyle/>
          <a:p>
            <a:pPr algn="ctr">
              <a:lnSpc>
                <a:spcPts val="4638"/>
              </a:lnSpc>
            </a:pPr>
            <a:r>
              <a:rPr lang="en-US" sz="3313">
                <a:solidFill>
                  <a:srgbClr val="E9006A"/>
                </a:solidFill>
                <a:latin typeface="Glacial Indifference Bold"/>
              </a:rPr>
              <a:t>1 279</a:t>
            </a:r>
          </a:p>
        </p:txBody>
      </p:sp>
      <p:sp>
        <p:nvSpPr>
          <p:cNvPr id="37" name="TextBox 37"/>
          <p:cNvSpPr txBox="1"/>
          <p:nvPr/>
        </p:nvSpPr>
        <p:spPr>
          <a:xfrm>
            <a:off x="11402034" y="7359259"/>
            <a:ext cx="2251659" cy="862911"/>
          </a:xfrm>
          <a:prstGeom prst="rect">
            <a:avLst/>
          </a:prstGeom>
        </p:spPr>
        <p:txBody>
          <a:bodyPr lIns="0" tIns="0" rIns="0" bIns="0" rtlCol="0" anchor="t">
            <a:spAutoFit/>
          </a:bodyPr>
          <a:lstStyle/>
          <a:p>
            <a:pPr algn="ctr">
              <a:lnSpc>
                <a:spcPts val="3496"/>
              </a:lnSpc>
            </a:pPr>
            <a:r>
              <a:rPr lang="en-US" sz="2497">
                <a:solidFill>
                  <a:srgbClr val="E9006A"/>
                </a:solidFill>
                <a:latin typeface="Glacial Indifference"/>
              </a:rPr>
              <a:t>collèges et lycées</a:t>
            </a:r>
          </a:p>
        </p:txBody>
      </p:sp>
      <p:sp>
        <p:nvSpPr>
          <p:cNvPr id="38" name="Freeform 38"/>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3"/>
            <a:stretch>
              <a:fillRect/>
            </a:stretch>
          </a:blipFill>
        </p:spPr>
        <p:txBody>
          <a:bodyPr/>
          <a:lstStyle/>
          <a:p>
            <a:endParaRPr lang="fr-FR"/>
          </a:p>
        </p:txBody>
      </p:sp>
      <p:grpSp>
        <p:nvGrpSpPr>
          <p:cNvPr id="39" name="Group 39"/>
          <p:cNvGrpSpPr/>
          <p:nvPr/>
        </p:nvGrpSpPr>
        <p:grpSpPr>
          <a:xfrm>
            <a:off x="668508" y="1347305"/>
            <a:ext cx="6682001" cy="443017"/>
            <a:chOff x="0" y="0"/>
            <a:chExt cx="1513837" cy="100367"/>
          </a:xfrm>
        </p:grpSpPr>
        <p:sp>
          <p:nvSpPr>
            <p:cNvPr id="40" name="Freeform 40"/>
            <p:cNvSpPr/>
            <p:nvPr/>
          </p:nvSpPr>
          <p:spPr>
            <a:xfrm>
              <a:off x="0" y="0"/>
              <a:ext cx="1513837" cy="100367"/>
            </a:xfrm>
            <a:custGeom>
              <a:avLst/>
              <a:gdLst/>
              <a:ahLst/>
              <a:cxnLst/>
              <a:rect l="l" t="t" r="r" b="b"/>
              <a:pathLst>
                <a:path w="1513837" h="100367">
                  <a:moveTo>
                    <a:pt x="0" y="0"/>
                  </a:moveTo>
                  <a:lnTo>
                    <a:pt x="1513837" y="0"/>
                  </a:lnTo>
                  <a:lnTo>
                    <a:pt x="1513837" y="100367"/>
                  </a:lnTo>
                  <a:lnTo>
                    <a:pt x="0" y="100367"/>
                  </a:lnTo>
                  <a:close/>
                </a:path>
              </a:pathLst>
            </a:custGeom>
            <a:solidFill>
              <a:srgbClr val="FFFFFF"/>
            </a:solidFill>
          </p:spPr>
          <p:txBody>
            <a:bodyPr/>
            <a:lstStyle/>
            <a:p>
              <a:endParaRPr lang="fr-FR"/>
            </a:p>
          </p:txBody>
        </p:sp>
        <p:sp>
          <p:nvSpPr>
            <p:cNvPr id="41" name="TextBox 41"/>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grpSp>
        <p:nvGrpSpPr>
          <p:cNvPr id="42" name="Group 42"/>
          <p:cNvGrpSpPr/>
          <p:nvPr/>
        </p:nvGrpSpPr>
        <p:grpSpPr>
          <a:xfrm>
            <a:off x="668508" y="663078"/>
            <a:ext cx="4495858" cy="443017"/>
            <a:chOff x="0" y="0"/>
            <a:chExt cx="1018556" cy="100367"/>
          </a:xfrm>
        </p:grpSpPr>
        <p:sp>
          <p:nvSpPr>
            <p:cNvPr id="43" name="Freeform 43"/>
            <p:cNvSpPr/>
            <p:nvPr/>
          </p:nvSpPr>
          <p:spPr>
            <a:xfrm>
              <a:off x="0" y="0"/>
              <a:ext cx="1018556" cy="100367"/>
            </a:xfrm>
            <a:custGeom>
              <a:avLst/>
              <a:gdLst/>
              <a:ahLst/>
              <a:cxnLst/>
              <a:rect l="l" t="t" r="r" b="b"/>
              <a:pathLst>
                <a:path w="1018556" h="100367">
                  <a:moveTo>
                    <a:pt x="0" y="0"/>
                  </a:moveTo>
                  <a:lnTo>
                    <a:pt x="1018556" y="0"/>
                  </a:lnTo>
                  <a:lnTo>
                    <a:pt x="1018556" y="100367"/>
                  </a:lnTo>
                  <a:lnTo>
                    <a:pt x="0" y="100367"/>
                  </a:lnTo>
                  <a:close/>
                </a:path>
              </a:pathLst>
            </a:custGeom>
            <a:solidFill>
              <a:srgbClr val="FFFFFF"/>
            </a:solidFill>
          </p:spPr>
          <p:txBody>
            <a:bodyPr/>
            <a:lstStyle/>
            <a:p>
              <a:endParaRPr lang="fr-FR"/>
            </a:p>
          </p:txBody>
        </p:sp>
        <p:sp>
          <p:nvSpPr>
            <p:cNvPr id="44" name="TextBox 44"/>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45" name="TextBox 45"/>
          <p:cNvSpPr txBox="1"/>
          <p:nvPr/>
        </p:nvSpPr>
        <p:spPr>
          <a:xfrm>
            <a:off x="712372" y="367237"/>
            <a:ext cx="7215045" cy="1423085"/>
          </a:xfrm>
          <a:prstGeom prst="rect">
            <a:avLst/>
          </a:prstGeom>
        </p:spPr>
        <p:txBody>
          <a:bodyPr lIns="0" tIns="0" rIns="0" bIns="0" rtlCol="0" anchor="t">
            <a:spAutoFit/>
          </a:bodyPr>
          <a:lstStyle/>
          <a:p>
            <a:pPr>
              <a:lnSpc>
                <a:spcPts val="5764"/>
              </a:lnSpc>
            </a:pPr>
            <a:r>
              <a:rPr lang="en-US" sz="4117">
                <a:solidFill>
                  <a:srgbClr val="000000"/>
                </a:solidFill>
                <a:latin typeface="Muli Ultra-Bold"/>
              </a:rPr>
              <a:t>ELLES BOUGENT </a:t>
            </a:r>
          </a:p>
          <a:p>
            <a:pPr>
              <a:lnSpc>
                <a:spcPts val="5764"/>
              </a:lnSpc>
              <a:spcBef>
                <a:spcPct val="0"/>
              </a:spcBef>
            </a:pPr>
            <a:r>
              <a:rPr lang="en-US" sz="4117">
                <a:solidFill>
                  <a:srgbClr val="000000"/>
                </a:solidFill>
                <a:latin typeface="Muli Ultra-Bold"/>
              </a:rPr>
              <a:t>EN QUELQUES CHIFFRES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01" b="7801"/>
          <a:stretch>
            <a:fillRect/>
          </a:stretch>
        </p:blipFill>
        <p:spPr>
          <a:xfrm>
            <a:off x="0" y="0"/>
            <a:ext cx="18288000" cy="10287000"/>
          </a:xfrm>
          <a:prstGeom prst="rect">
            <a:avLst/>
          </a:prstGeom>
        </p:spPr>
      </p:pic>
      <p:sp>
        <p:nvSpPr>
          <p:cNvPr id="3" name="Freeform 3"/>
          <p:cNvSpPr/>
          <p:nvPr/>
        </p:nvSpPr>
        <p:spPr>
          <a:xfrm flipH="1">
            <a:off x="5884072" y="-27892"/>
            <a:ext cx="12470376" cy="10314892"/>
          </a:xfrm>
          <a:custGeom>
            <a:avLst/>
            <a:gdLst/>
            <a:ahLst/>
            <a:cxnLst/>
            <a:rect l="l" t="t" r="r" b="b"/>
            <a:pathLst>
              <a:path w="12470376" h="10314892">
                <a:moveTo>
                  <a:pt x="12470376" y="0"/>
                </a:moveTo>
                <a:lnTo>
                  <a:pt x="0" y="0"/>
                </a:lnTo>
                <a:lnTo>
                  <a:pt x="0" y="10314892"/>
                </a:lnTo>
                <a:lnTo>
                  <a:pt x="12470376" y="10314892"/>
                </a:lnTo>
                <a:lnTo>
                  <a:pt x="12470376" y="0"/>
                </a:lnTo>
                <a:close/>
              </a:path>
            </a:pathLst>
          </a:custGeom>
          <a:blipFill>
            <a:blip r:embed="rId3">
              <a:extLst>
                <a:ext uri="{96DAC541-7B7A-43D3-8B79-37D633B846F1}">
                  <asvg:svgBlip xmlns:asvg="http://schemas.microsoft.com/office/drawing/2016/SVG/main" r:embed="rId4"/>
                </a:ext>
              </a:extLst>
            </a:blip>
            <a:stretch>
              <a:fillRect b="-20896"/>
            </a:stretch>
          </a:blipFill>
        </p:spPr>
        <p:txBody>
          <a:bodyPr/>
          <a:lstStyle/>
          <a:p>
            <a:endParaRPr lang="fr-FR"/>
          </a:p>
        </p:txBody>
      </p:sp>
      <p:grpSp>
        <p:nvGrpSpPr>
          <p:cNvPr id="4" name="Group 4"/>
          <p:cNvGrpSpPr/>
          <p:nvPr/>
        </p:nvGrpSpPr>
        <p:grpSpPr>
          <a:xfrm>
            <a:off x="11827390" y="3915292"/>
            <a:ext cx="5735281" cy="3364180"/>
            <a:chOff x="0" y="0"/>
            <a:chExt cx="7647042" cy="4485573"/>
          </a:xfrm>
        </p:grpSpPr>
        <p:sp>
          <p:nvSpPr>
            <p:cNvPr id="5" name="TextBox 5"/>
            <p:cNvSpPr txBox="1"/>
            <p:nvPr/>
          </p:nvSpPr>
          <p:spPr>
            <a:xfrm>
              <a:off x="0" y="3783475"/>
              <a:ext cx="7647042" cy="672888"/>
            </a:xfrm>
            <a:prstGeom prst="rect">
              <a:avLst/>
            </a:prstGeom>
          </p:spPr>
          <p:txBody>
            <a:bodyPr lIns="0" tIns="0" rIns="0" bIns="0" rtlCol="0" anchor="t">
              <a:spAutoFit/>
            </a:bodyPr>
            <a:lstStyle/>
            <a:p>
              <a:pPr algn="ctr">
                <a:lnSpc>
                  <a:spcPts val="4160"/>
                </a:lnSpc>
              </a:pPr>
              <a:endParaRPr/>
            </a:p>
          </p:txBody>
        </p:sp>
        <p:sp>
          <p:nvSpPr>
            <p:cNvPr id="6" name="TextBox 6"/>
            <p:cNvSpPr txBox="1"/>
            <p:nvPr/>
          </p:nvSpPr>
          <p:spPr>
            <a:xfrm>
              <a:off x="0" y="-49107"/>
              <a:ext cx="7647042" cy="3544147"/>
            </a:xfrm>
            <a:prstGeom prst="rect">
              <a:avLst/>
            </a:prstGeom>
          </p:spPr>
          <p:txBody>
            <a:bodyPr lIns="0" tIns="0" rIns="0" bIns="0" rtlCol="0" anchor="t">
              <a:spAutoFit/>
            </a:bodyPr>
            <a:lstStyle/>
            <a:p>
              <a:pPr algn="ctr">
                <a:lnSpc>
                  <a:spcPts val="10659"/>
                </a:lnSpc>
              </a:pPr>
              <a:r>
                <a:rPr lang="en-US" sz="8199" spc="-163">
                  <a:solidFill>
                    <a:srgbClr val="FFFFFF"/>
                  </a:solidFill>
                  <a:latin typeface="Muli Bold"/>
                </a:rPr>
                <a:t>Le rôle des </a:t>
              </a:r>
            </a:p>
            <a:p>
              <a:pPr marL="0" lvl="0" indent="0" algn="ctr">
                <a:lnSpc>
                  <a:spcPts val="10659"/>
                </a:lnSpc>
                <a:spcBef>
                  <a:spcPct val="0"/>
                </a:spcBef>
              </a:pPr>
              <a:r>
                <a:rPr lang="en-US" sz="8199" spc="-163">
                  <a:solidFill>
                    <a:srgbClr val="FFFFFF"/>
                  </a:solidFill>
                  <a:latin typeface="Muli Bold"/>
                </a:rPr>
                <a:t>marraines</a:t>
              </a:r>
            </a:p>
          </p:txBody>
        </p:sp>
      </p:grpSp>
      <p:sp>
        <p:nvSpPr>
          <p:cNvPr id="7" name="Freeform 7"/>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5"/>
            <a:stretch>
              <a:fillRect/>
            </a:stretch>
          </a:blipFill>
        </p:spPr>
        <p:txBody>
          <a:bodyPr/>
          <a:lstStyle/>
          <a:p>
            <a:endParaRPr lang="fr-F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842" t="25045" r="14026" b="3107"/>
          <a:stretch>
            <a:fillRect/>
          </a:stretch>
        </p:blipFill>
        <p:spPr>
          <a:xfrm>
            <a:off x="0" y="0"/>
            <a:ext cx="18288000" cy="10287000"/>
          </a:xfrm>
          <a:prstGeom prst="rect">
            <a:avLst/>
          </a:prstGeom>
        </p:spPr>
      </p:pic>
      <p:grpSp>
        <p:nvGrpSpPr>
          <p:cNvPr id="3" name="Group 3"/>
          <p:cNvGrpSpPr/>
          <p:nvPr/>
        </p:nvGrpSpPr>
        <p:grpSpPr>
          <a:xfrm>
            <a:off x="4289216" y="3870016"/>
            <a:ext cx="9920961" cy="5129969"/>
            <a:chOff x="0" y="0"/>
            <a:chExt cx="15908612" cy="8226086"/>
          </a:xfrm>
        </p:grpSpPr>
        <p:sp>
          <p:nvSpPr>
            <p:cNvPr id="4" name="Freeform 4"/>
            <p:cNvSpPr/>
            <p:nvPr/>
          </p:nvSpPr>
          <p:spPr>
            <a:xfrm>
              <a:off x="72390" y="72390"/>
              <a:ext cx="15763831" cy="8081306"/>
            </a:xfrm>
            <a:custGeom>
              <a:avLst/>
              <a:gdLst/>
              <a:ahLst/>
              <a:cxnLst/>
              <a:rect l="l" t="t" r="r" b="b"/>
              <a:pathLst>
                <a:path w="15763831" h="8081306">
                  <a:moveTo>
                    <a:pt x="0" y="0"/>
                  </a:moveTo>
                  <a:lnTo>
                    <a:pt x="15763831" y="0"/>
                  </a:lnTo>
                  <a:lnTo>
                    <a:pt x="15763831" y="8081306"/>
                  </a:lnTo>
                  <a:lnTo>
                    <a:pt x="0" y="8081306"/>
                  </a:lnTo>
                  <a:lnTo>
                    <a:pt x="0" y="0"/>
                  </a:lnTo>
                  <a:close/>
                </a:path>
              </a:pathLst>
            </a:custGeom>
            <a:solidFill>
              <a:srgbClr val="E9006A"/>
            </a:solidFill>
          </p:spPr>
          <p:txBody>
            <a:bodyPr/>
            <a:lstStyle/>
            <a:p>
              <a:endParaRPr lang="fr-FR"/>
            </a:p>
          </p:txBody>
        </p:sp>
        <p:sp>
          <p:nvSpPr>
            <p:cNvPr id="5" name="Freeform 5"/>
            <p:cNvSpPr/>
            <p:nvPr/>
          </p:nvSpPr>
          <p:spPr>
            <a:xfrm>
              <a:off x="0" y="0"/>
              <a:ext cx="15908612" cy="8226086"/>
            </a:xfrm>
            <a:custGeom>
              <a:avLst/>
              <a:gdLst/>
              <a:ahLst/>
              <a:cxnLst/>
              <a:rect l="l" t="t" r="r" b="b"/>
              <a:pathLst>
                <a:path w="15908612" h="8226086">
                  <a:moveTo>
                    <a:pt x="15763832" y="8081306"/>
                  </a:moveTo>
                  <a:lnTo>
                    <a:pt x="15908612" y="8081306"/>
                  </a:lnTo>
                  <a:lnTo>
                    <a:pt x="15908612" y="8226086"/>
                  </a:lnTo>
                  <a:lnTo>
                    <a:pt x="15763832" y="8226086"/>
                  </a:lnTo>
                  <a:lnTo>
                    <a:pt x="15763832" y="8081306"/>
                  </a:lnTo>
                  <a:close/>
                  <a:moveTo>
                    <a:pt x="0" y="144780"/>
                  </a:moveTo>
                  <a:lnTo>
                    <a:pt x="144780" y="144780"/>
                  </a:lnTo>
                  <a:lnTo>
                    <a:pt x="144780" y="8081306"/>
                  </a:lnTo>
                  <a:lnTo>
                    <a:pt x="0" y="8081306"/>
                  </a:lnTo>
                  <a:lnTo>
                    <a:pt x="0" y="144780"/>
                  </a:lnTo>
                  <a:close/>
                  <a:moveTo>
                    <a:pt x="0" y="8081306"/>
                  </a:moveTo>
                  <a:lnTo>
                    <a:pt x="144780" y="8081306"/>
                  </a:lnTo>
                  <a:lnTo>
                    <a:pt x="144780" y="8226086"/>
                  </a:lnTo>
                  <a:lnTo>
                    <a:pt x="0" y="8226086"/>
                  </a:lnTo>
                  <a:lnTo>
                    <a:pt x="0" y="8081306"/>
                  </a:lnTo>
                  <a:close/>
                  <a:moveTo>
                    <a:pt x="15763832" y="144780"/>
                  </a:moveTo>
                  <a:lnTo>
                    <a:pt x="15908612" y="144780"/>
                  </a:lnTo>
                  <a:lnTo>
                    <a:pt x="15908612" y="8081306"/>
                  </a:lnTo>
                  <a:lnTo>
                    <a:pt x="15763832" y="8081306"/>
                  </a:lnTo>
                  <a:lnTo>
                    <a:pt x="15763832" y="144780"/>
                  </a:lnTo>
                  <a:close/>
                  <a:moveTo>
                    <a:pt x="144780" y="8081306"/>
                  </a:moveTo>
                  <a:lnTo>
                    <a:pt x="15763832" y="8081306"/>
                  </a:lnTo>
                  <a:lnTo>
                    <a:pt x="15763832" y="8226086"/>
                  </a:lnTo>
                  <a:lnTo>
                    <a:pt x="144780" y="8226086"/>
                  </a:lnTo>
                  <a:lnTo>
                    <a:pt x="144780" y="8081306"/>
                  </a:lnTo>
                  <a:close/>
                  <a:moveTo>
                    <a:pt x="15763832" y="0"/>
                  </a:moveTo>
                  <a:lnTo>
                    <a:pt x="15908612" y="0"/>
                  </a:lnTo>
                  <a:lnTo>
                    <a:pt x="15908612" y="144780"/>
                  </a:lnTo>
                  <a:lnTo>
                    <a:pt x="15763832" y="144780"/>
                  </a:lnTo>
                  <a:lnTo>
                    <a:pt x="15763832" y="0"/>
                  </a:lnTo>
                  <a:close/>
                  <a:moveTo>
                    <a:pt x="0" y="0"/>
                  </a:moveTo>
                  <a:lnTo>
                    <a:pt x="144780" y="0"/>
                  </a:lnTo>
                  <a:lnTo>
                    <a:pt x="144780" y="144780"/>
                  </a:lnTo>
                  <a:lnTo>
                    <a:pt x="0" y="144780"/>
                  </a:lnTo>
                  <a:lnTo>
                    <a:pt x="0" y="0"/>
                  </a:lnTo>
                  <a:close/>
                  <a:moveTo>
                    <a:pt x="144780" y="0"/>
                  </a:moveTo>
                  <a:lnTo>
                    <a:pt x="15763832" y="0"/>
                  </a:lnTo>
                  <a:lnTo>
                    <a:pt x="15763832" y="144780"/>
                  </a:lnTo>
                  <a:lnTo>
                    <a:pt x="144780" y="144780"/>
                  </a:lnTo>
                  <a:lnTo>
                    <a:pt x="144780" y="0"/>
                  </a:lnTo>
                  <a:close/>
                </a:path>
              </a:pathLst>
            </a:custGeom>
            <a:solidFill>
              <a:srgbClr val="E9006A"/>
            </a:solidFill>
          </p:spPr>
          <p:txBody>
            <a:bodyPr/>
            <a:lstStyle/>
            <a:p>
              <a:endParaRPr lang="fr-FR"/>
            </a:p>
          </p:txBody>
        </p:sp>
      </p:grpSp>
      <p:sp>
        <p:nvSpPr>
          <p:cNvPr id="6" name="TextBox 6"/>
          <p:cNvSpPr txBox="1"/>
          <p:nvPr/>
        </p:nvSpPr>
        <p:spPr>
          <a:xfrm>
            <a:off x="4450422" y="4069787"/>
            <a:ext cx="9575482" cy="4673278"/>
          </a:xfrm>
          <a:prstGeom prst="rect">
            <a:avLst/>
          </a:prstGeom>
        </p:spPr>
        <p:txBody>
          <a:bodyPr lIns="0" tIns="0" rIns="0" bIns="0" rtlCol="0" anchor="t">
            <a:spAutoFit/>
          </a:bodyPr>
          <a:lstStyle/>
          <a:p>
            <a:pPr marL="0" lvl="0" indent="0">
              <a:lnSpc>
                <a:spcPts val="3139"/>
              </a:lnSpc>
              <a:spcBef>
                <a:spcPct val="0"/>
              </a:spcBef>
            </a:pPr>
            <a:r>
              <a:rPr lang="en-US" sz="2165" u="none" strike="noStrike" spc="368">
                <a:solidFill>
                  <a:srgbClr val="FFFFFF"/>
                </a:solidFill>
                <a:latin typeface="Muli Bold"/>
              </a:rPr>
              <a:t>TÉMOIGNER </a:t>
            </a:r>
          </a:p>
          <a:p>
            <a:pPr marL="0" lvl="0" indent="0">
              <a:lnSpc>
                <a:spcPts val="3139"/>
              </a:lnSpc>
              <a:spcBef>
                <a:spcPct val="0"/>
              </a:spcBef>
            </a:pPr>
            <a:r>
              <a:rPr lang="en-US" sz="2165" u="none" strike="noStrike" spc="368">
                <a:solidFill>
                  <a:srgbClr val="FFFFFF"/>
                </a:solidFill>
                <a:latin typeface="Muli"/>
              </a:rPr>
              <a:t>auprès des jeunes filles de son parcours en tant que femme ingénieure/technicienne dans l’industrie, casser les idées reçues et parler sans tabou (anecdotes, faits…) </a:t>
            </a:r>
          </a:p>
          <a:p>
            <a:pPr marL="0" lvl="0" indent="0">
              <a:lnSpc>
                <a:spcPts val="3139"/>
              </a:lnSpc>
              <a:spcBef>
                <a:spcPct val="0"/>
              </a:spcBef>
            </a:pPr>
            <a:endParaRPr lang="en-US" sz="2165" u="none" strike="noStrike" spc="368">
              <a:solidFill>
                <a:srgbClr val="FFFFFF"/>
              </a:solidFill>
              <a:latin typeface="Muli"/>
            </a:endParaRPr>
          </a:p>
          <a:p>
            <a:pPr marL="0" lvl="0" indent="0">
              <a:lnSpc>
                <a:spcPts val="3139"/>
              </a:lnSpc>
              <a:spcBef>
                <a:spcPct val="0"/>
              </a:spcBef>
            </a:pPr>
            <a:r>
              <a:rPr lang="en-US" sz="2165" u="none" strike="noStrike" spc="368">
                <a:solidFill>
                  <a:srgbClr val="FFFFFF"/>
                </a:solidFill>
                <a:latin typeface="Muli Bold"/>
              </a:rPr>
              <a:t>ÉCHANGER </a:t>
            </a:r>
          </a:p>
          <a:p>
            <a:pPr marL="0" lvl="0" indent="0">
              <a:lnSpc>
                <a:spcPts val="3139"/>
              </a:lnSpc>
              <a:spcBef>
                <a:spcPct val="0"/>
              </a:spcBef>
            </a:pPr>
            <a:r>
              <a:rPr lang="en-US" sz="2165" u="none" strike="noStrike" spc="368">
                <a:solidFill>
                  <a:srgbClr val="FFFFFF"/>
                </a:solidFill>
                <a:latin typeface="Muli"/>
              </a:rPr>
              <a:t>avec les jeunes filles via les rencontres, dans des tables rondes, en tant qu’accompagnatrice d’un groupe pendant une grande rencontre, des salons industriels ou encore dans des journées portes ouvertes ou des forums</a:t>
            </a:r>
          </a:p>
        </p:txBody>
      </p:sp>
      <p:grpSp>
        <p:nvGrpSpPr>
          <p:cNvPr id="7" name="Group 7"/>
          <p:cNvGrpSpPr/>
          <p:nvPr/>
        </p:nvGrpSpPr>
        <p:grpSpPr>
          <a:xfrm>
            <a:off x="4077823" y="783916"/>
            <a:ext cx="10132355" cy="1725090"/>
            <a:chOff x="0" y="0"/>
            <a:chExt cx="2668604" cy="454345"/>
          </a:xfrm>
        </p:grpSpPr>
        <p:sp>
          <p:nvSpPr>
            <p:cNvPr id="8" name="Freeform 8"/>
            <p:cNvSpPr/>
            <p:nvPr/>
          </p:nvSpPr>
          <p:spPr>
            <a:xfrm>
              <a:off x="0" y="0"/>
              <a:ext cx="2668604" cy="454345"/>
            </a:xfrm>
            <a:custGeom>
              <a:avLst/>
              <a:gdLst/>
              <a:ahLst/>
              <a:cxnLst/>
              <a:rect l="l" t="t" r="r" b="b"/>
              <a:pathLst>
                <a:path w="2668604" h="454345">
                  <a:moveTo>
                    <a:pt x="38968" y="0"/>
                  </a:moveTo>
                  <a:lnTo>
                    <a:pt x="2629636" y="0"/>
                  </a:lnTo>
                  <a:cubicBezTo>
                    <a:pt x="2639971" y="0"/>
                    <a:pt x="2649882" y="4106"/>
                    <a:pt x="2657190" y="11413"/>
                  </a:cubicBezTo>
                  <a:cubicBezTo>
                    <a:pt x="2664498" y="18721"/>
                    <a:pt x="2668604" y="28633"/>
                    <a:pt x="2668604" y="38968"/>
                  </a:cubicBezTo>
                  <a:lnTo>
                    <a:pt x="2668604" y="415377"/>
                  </a:lnTo>
                  <a:cubicBezTo>
                    <a:pt x="2668604" y="425712"/>
                    <a:pt x="2664498" y="435623"/>
                    <a:pt x="2657190" y="442931"/>
                  </a:cubicBezTo>
                  <a:cubicBezTo>
                    <a:pt x="2649882" y="450239"/>
                    <a:pt x="2639971" y="454345"/>
                    <a:pt x="2629636" y="454345"/>
                  </a:cubicBezTo>
                  <a:lnTo>
                    <a:pt x="38968" y="454345"/>
                  </a:lnTo>
                  <a:cubicBezTo>
                    <a:pt x="28633" y="454345"/>
                    <a:pt x="18721" y="450239"/>
                    <a:pt x="11413" y="442931"/>
                  </a:cubicBezTo>
                  <a:cubicBezTo>
                    <a:pt x="4106" y="435623"/>
                    <a:pt x="0" y="425712"/>
                    <a:pt x="0" y="415377"/>
                  </a:cubicBezTo>
                  <a:lnTo>
                    <a:pt x="0" y="38968"/>
                  </a:lnTo>
                  <a:cubicBezTo>
                    <a:pt x="0" y="28633"/>
                    <a:pt x="4106" y="18721"/>
                    <a:pt x="11413" y="11413"/>
                  </a:cubicBezTo>
                  <a:cubicBezTo>
                    <a:pt x="18721" y="4106"/>
                    <a:pt x="28633" y="0"/>
                    <a:pt x="38968" y="0"/>
                  </a:cubicBezTo>
                  <a:close/>
                </a:path>
              </a:pathLst>
            </a:custGeom>
            <a:solidFill>
              <a:srgbClr val="FFFFFF"/>
            </a:solidFill>
          </p:spPr>
          <p:txBody>
            <a:bodyPr/>
            <a:lstStyle/>
            <a:p>
              <a:endParaRPr lang="fr-FR"/>
            </a:p>
          </p:txBody>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10" name="TextBox 10"/>
          <p:cNvSpPr txBox="1"/>
          <p:nvPr/>
        </p:nvSpPr>
        <p:spPr>
          <a:xfrm>
            <a:off x="4275656" y="974395"/>
            <a:ext cx="9736687" cy="1277457"/>
          </a:xfrm>
          <a:prstGeom prst="rect">
            <a:avLst/>
          </a:prstGeom>
        </p:spPr>
        <p:txBody>
          <a:bodyPr lIns="0" tIns="0" rIns="0" bIns="0" rtlCol="0" anchor="t">
            <a:spAutoFit/>
          </a:bodyPr>
          <a:lstStyle/>
          <a:p>
            <a:pPr marL="0" lvl="0" indent="0" algn="ctr">
              <a:lnSpc>
                <a:spcPts val="3429"/>
              </a:lnSpc>
              <a:spcBef>
                <a:spcPct val="0"/>
              </a:spcBef>
            </a:pPr>
            <a:r>
              <a:rPr lang="en-US" sz="2365" u="none" strike="noStrike" spc="402">
                <a:solidFill>
                  <a:srgbClr val="E9006A"/>
                </a:solidFill>
                <a:latin typeface="Muli Ultra-Bold"/>
              </a:rPr>
              <a:t>LA MARRAINE </a:t>
            </a:r>
            <a:r>
              <a:rPr lang="en-US" sz="2365" u="none" strike="noStrike" spc="402">
                <a:solidFill>
                  <a:srgbClr val="E9006A"/>
                </a:solidFill>
                <a:latin typeface="Muli Semi-Bold"/>
              </a:rPr>
              <a:t>EST DE FORMATION SCIENTIFIQUE OU TECHNIQUE, ET TRAVAILLE DANS UNE ENTREPRISE DU SECTEUR INDUSTRIEL. </a:t>
            </a:r>
          </a:p>
        </p:txBody>
      </p:sp>
      <p:sp>
        <p:nvSpPr>
          <p:cNvPr id="11" name="Freeform 11"/>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5397214" cy="14120494"/>
          </a:xfrm>
        </p:grpSpPr>
        <p:pic>
          <p:nvPicPr>
            <p:cNvPr id="3" name="Picture 3"/>
            <p:cNvPicPr>
              <a:picLocks noChangeAspect="1"/>
            </p:cNvPicPr>
            <p:nvPr/>
          </p:nvPicPr>
          <p:blipFill>
            <a:blip r:embed="rId2"/>
            <a:srcRect t="11065" b="11065"/>
            <a:stretch>
              <a:fillRect/>
            </a:stretch>
          </p:blipFill>
          <p:spPr>
            <a:xfrm>
              <a:off x="0" y="0"/>
              <a:ext cx="25397214" cy="14120494"/>
            </a:xfrm>
            <a:prstGeom prst="rect">
              <a:avLst/>
            </a:prstGeom>
          </p:spPr>
        </p:pic>
      </p:grpSp>
      <p:sp>
        <p:nvSpPr>
          <p:cNvPr id="4" name="Freeform 4"/>
          <p:cNvSpPr/>
          <p:nvPr/>
        </p:nvSpPr>
        <p:spPr>
          <a:xfrm flipH="1">
            <a:off x="5884072" y="-27892"/>
            <a:ext cx="12470376" cy="10314892"/>
          </a:xfrm>
          <a:custGeom>
            <a:avLst/>
            <a:gdLst/>
            <a:ahLst/>
            <a:cxnLst/>
            <a:rect l="l" t="t" r="r" b="b"/>
            <a:pathLst>
              <a:path w="12470376" h="10314892">
                <a:moveTo>
                  <a:pt x="12470376" y="0"/>
                </a:moveTo>
                <a:lnTo>
                  <a:pt x="0" y="0"/>
                </a:lnTo>
                <a:lnTo>
                  <a:pt x="0" y="10314892"/>
                </a:lnTo>
                <a:lnTo>
                  <a:pt x="12470376" y="10314892"/>
                </a:lnTo>
                <a:lnTo>
                  <a:pt x="12470376" y="0"/>
                </a:lnTo>
                <a:close/>
              </a:path>
            </a:pathLst>
          </a:custGeom>
          <a:blipFill>
            <a:blip r:embed="rId3">
              <a:extLst>
                <a:ext uri="{96DAC541-7B7A-43D3-8B79-37D633B846F1}">
                  <asvg:svgBlip xmlns:asvg="http://schemas.microsoft.com/office/drawing/2016/SVG/main" r:embed="rId4"/>
                </a:ext>
              </a:extLst>
            </a:blip>
            <a:stretch>
              <a:fillRect b="-20896"/>
            </a:stretch>
          </a:blipFill>
        </p:spPr>
        <p:txBody>
          <a:bodyPr/>
          <a:lstStyle/>
          <a:p>
            <a:endParaRPr lang="fr-FR"/>
          </a:p>
        </p:txBody>
      </p:sp>
      <p:grpSp>
        <p:nvGrpSpPr>
          <p:cNvPr id="5" name="Group 5"/>
          <p:cNvGrpSpPr/>
          <p:nvPr/>
        </p:nvGrpSpPr>
        <p:grpSpPr>
          <a:xfrm>
            <a:off x="11827390" y="3915292"/>
            <a:ext cx="5735281" cy="3364180"/>
            <a:chOff x="0" y="0"/>
            <a:chExt cx="7647042" cy="4485573"/>
          </a:xfrm>
        </p:grpSpPr>
        <p:sp>
          <p:nvSpPr>
            <p:cNvPr id="6" name="TextBox 6"/>
            <p:cNvSpPr txBox="1"/>
            <p:nvPr/>
          </p:nvSpPr>
          <p:spPr>
            <a:xfrm>
              <a:off x="0" y="3783475"/>
              <a:ext cx="7647042" cy="672888"/>
            </a:xfrm>
            <a:prstGeom prst="rect">
              <a:avLst/>
            </a:prstGeom>
          </p:spPr>
          <p:txBody>
            <a:bodyPr lIns="0" tIns="0" rIns="0" bIns="0" rtlCol="0" anchor="t">
              <a:spAutoFit/>
            </a:bodyPr>
            <a:lstStyle/>
            <a:p>
              <a:pPr algn="ctr">
                <a:lnSpc>
                  <a:spcPts val="4160"/>
                </a:lnSpc>
              </a:pPr>
              <a:endParaRPr/>
            </a:p>
          </p:txBody>
        </p:sp>
        <p:sp>
          <p:nvSpPr>
            <p:cNvPr id="7" name="TextBox 7"/>
            <p:cNvSpPr txBox="1"/>
            <p:nvPr/>
          </p:nvSpPr>
          <p:spPr>
            <a:xfrm>
              <a:off x="0" y="-49107"/>
              <a:ext cx="7647042" cy="3544147"/>
            </a:xfrm>
            <a:prstGeom prst="rect">
              <a:avLst/>
            </a:prstGeom>
          </p:spPr>
          <p:txBody>
            <a:bodyPr lIns="0" tIns="0" rIns="0" bIns="0" rtlCol="0" anchor="t">
              <a:spAutoFit/>
            </a:bodyPr>
            <a:lstStyle/>
            <a:p>
              <a:pPr marL="0" lvl="0" indent="0" algn="ctr">
                <a:lnSpc>
                  <a:spcPts val="10659"/>
                </a:lnSpc>
                <a:spcBef>
                  <a:spcPct val="0"/>
                </a:spcBef>
              </a:pPr>
              <a:r>
                <a:rPr lang="en-US" sz="8199" spc="-163">
                  <a:solidFill>
                    <a:srgbClr val="FFFFFF"/>
                  </a:solidFill>
                  <a:latin typeface="Muli Bold"/>
                </a:rPr>
                <a:t>Le Rôle des relais</a:t>
              </a:r>
            </a:p>
          </p:txBody>
        </p:sp>
      </p:grpSp>
      <p:sp>
        <p:nvSpPr>
          <p:cNvPr id="8" name="Freeform 8"/>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5"/>
            <a:stretch>
              <a:fillRect/>
            </a:stretch>
          </a:blipFill>
        </p:spPr>
        <p:txBody>
          <a:bodyPr/>
          <a:lstStyle/>
          <a:p>
            <a:endParaRPr lang="fr-F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3342" t="22235" b="13067"/>
          <a:stretch>
            <a:fillRect/>
          </a:stretch>
        </p:blipFill>
        <p:spPr>
          <a:xfrm>
            <a:off x="0" y="0"/>
            <a:ext cx="18288000" cy="10287000"/>
          </a:xfrm>
          <a:prstGeom prst="rect">
            <a:avLst/>
          </a:prstGeom>
        </p:spPr>
      </p:pic>
      <p:grpSp>
        <p:nvGrpSpPr>
          <p:cNvPr id="3" name="Group 3"/>
          <p:cNvGrpSpPr/>
          <p:nvPr/>
        </p:nvGrpSpPr>
        <p:grpSpPr>
          <a:xfrm>
            <a:off x="9493588" y="4954211"/>
            <a:ext cx="8379189" cy="4109729"/>
            <a:chOff x="0" y="0"/>
            <a:chExt cx="11172252" cy="5479639"/>
          </a:xfrm>
        </p:grpSpPr>
        <p:grpSp>
          <p:nvGrpSpPr>
            <p:cNvPr id="4" name="Group 4"/>
            <p:cNvGrpSpPr/>
            <p:nvPr/>
          </p:nvGrpSpPr>
          <p:grpSpPr>
            <a:xfrm>
              <a:off x="0" y="0"/>
              <a:ext cx="11172252" cy="5479639"/>
              <a:chOff x="0" y="0"/>
              <a:chExt cx="13436326" cy="6590096"/>
            </a:xfrm>
          </p:grpSpPr>
          <p:sp>
            <p:nvSpPr>
              <p:cNvPr id="5" name="Freeform 5"/>
              <p:cNvSpPr/>
              <p:nvPr/>
            </p:nvSpPr>
            <p:spPr>
              <a:xfrm>
                <a:off x="72390" y="72390"/>
                <a:ext cx="13291546" cy="6445316"/>
              </a:xfrm>
              <a:custGeom>
                <a:avLst/>
                <a:gdLst/>
                <a:ahLst/>
                <a:cxnLst/>
                <a:rect l="l" t="t" r="r" b="b"/>
                <a:pathLst>
                  <a:path w="13291546" h="6445316">
                    <a:moveTo>
                      <a:pt x="0" y="0"/>
                    </a:moveTo>
                    <a:lnTo>
                      <a:pt x="13291546" y="0"/>
                    </a:lnTo>
                    <a:lnTo>
                      <a:pt x="13291546" y="6445316"/>
                    </a:lnTo>
                    <a:lnTo>
                      <a:pt x="0" y="6445316"/>
                    </a:lnTo>
                    <a:lnTo>
                      <a:pt x="0" y="0"/>
                    </a:lnTo>
                    <a:close/>
                  </a:path>
                </a:pathLst>
              </a:custGeom>
              <a:solidFill>
                <a:srgbClr val="E9006A"/>
              </a:solidFill>
            </p:spPr>
            <p:txBody>
              <a:bodyPr/>
              <a:lstStyle/>
              <a:p>
                <a:endParaRPr lang="fr-FR"/>
              </a:p>
            </p:txBody>
          </p:sp>
          <p:sp>
            <p:nvSpPr>
              <p:cNvPr id="6" name="Freeform 6"/>
              <p:cNvSpPr/>
              <p:nvPr/>
            </p:nvSpPr>
            <p:spPr>
              <a:xfrm>
                <a:off x="0" y="0"/>
                <a:ext cx="13436326" cy="6590095"/>
              </a:xfrm>
              <a:custGeom>
                <a:avLst/>
                <a:gdLst/>
                <a:ahLst/>
                <a:cxnLst/>
                <a:rect l="l" t="t" r="r" b="b"/>
                <a:pathLst>
                  <a:path w="13436326" h="6590095">
                    <a:moveTo>
                      <a:pt x="13291545" y="6445316"/>
                    </a:moveTo>
                    <a:lnTo>
                      <a:pt x="13436326" y="6445316"/>
                    </a:lnTo>
                    <a:lnTo>
                      <a:pt x="13436326" y="6590095"/>
                    </a:lnTo>
                    <a:lnTo>
                      <a:pt x="13291545" y="6590095"/>
                    </a:lnTo>
                    <a:lnTo>
                      <a:pt x="13291545" y="6445316"/>
                    </a:lnTo>
                    <a:close/>
                    <a:moveTo>
                      <a:pt x="0" y="144780"/>
                    </a:moveTo>
                    <a:lnTo>
                      <a:pt x="144780" y="144780"/>
                    </a:lnTo>
                    <a:lnTo>
                      <a:pt x="144780" y="6445316"/>
                    </a:lnTo>
                    <a:lnTo>
                      <a:pt x="0" y="6445316"/>
                    </a:lnTo>
                    <a:lnTo>
                      <a:pt x="0" y="144780"/>
                    </a:lnTo>
                    <a:close/>
                    <a:moveTo>
                      <a:pt x="0" y="6445316"/>
                    </a:moveTo>
                    <a:lnTo>
                      <a:pt x="144780" y="6445316"/>
                    </a:lnTo>
                    <a:lnTo>
                      <a:pt x="144780" y="6590095"/>
                    </a:lnTo>
                    <a:lnTo>
                      <a:pt x="0" y="6590095"/>
                    </a:lnTo>
                    <a:lnTo>
                      <a:pt x="0" y="6445316"/>
                    </a:lnTo>
                    <a:close/>
                    <a:moveTo>
                      <a:pt x="13291545" y="144780"/>
                    </a:moveTo>
                    <a:lnTo>
                      <a:pt x="13436326" y="144780"/>
                    </a:lnTo>
                    <a:lnTo>
                      <a:pt x="13436326" y="6445316"/>
                    </a:lnTo>
                    <a:lnTo>
                      <a:pt x="13291545" y="6445316"/>
                    </a:lnTo>
                    <a:lnTo>
                      <a:pt x="13291545" y="144780"/>
                    </a:lnTo>
                    <a:close/>
                    <a:moveTo>
                      <a:pt x="144780" y="6445316"/>
                    </a:moveTo>
                    <a:lnTo>
                      <a:pt x="13291545" y="6445316"/>
                    </a:lnTo>
                    <a:lnTo>
                      <a:pt x="13291545" y="6590095"/>
                    </a:lnTo>
                    <a:lnTo>
                      <a:pt x="144780" y="6590095"/>
                    </a:lnTo>
                    <a:lnTo>
                      <a:pt x="144780" y="6445316"/>
                    </a:lnTo>
                    <a:close/>
                    <a:moveTo>
                      <a:pt x="13291545" y="0"/>
                    </a:moveTo>
                    <a:lnTo>
                      <a:pt x="13436326" y="0"/>
                    </a:lnTo>
                    <a:lnTo>
                      <a:pt x="13436326" y="144780"/>
                    </a:lnTo>
                    <a:lnTo>
                      <a:pt x="13291545" y="144780"/>
                    </a:lnTo>
                    <a:lnTo>
                      <a:pt x="13291545" y="0"/>
                    </a:lnTo>
                    <a:close/>
                    <a:moveTo>
                      <a:pt x="0" y="0"/>
                    </a:moveTo>
                    <a:lnTo>
                      <a:pt x="144780" y="0"/>
                    </a:lnTo>
                    <a:lnTo>
                      <a:pt x="144780" y="144780"/>
                    </a:lnTo>
                    <a:lnTo>
                      <a:pt x="0" y="144780"/>
                    </a:lnTo>
                    <a:lnTo>
                      <a:pt x="0" y="0"/>
                    </a:lnTo>
                    <a:close/>
                    <a:moveTo>
                      <a:pt x="144780" y="0"/>
                    </a:moveTo>
                    <a:lnTo>
                      <a:pt x="13291545" y="0"/>
                    </a:lnTo>
                    <a:lnTo>
                      <a:pt x="13291545" y="144780"/>
                    </a:lnTo>
                    <a:lnTo>
                      <a:pt x="144780" y="144780"/>
                    </a:lnTo>
                    <a:lnTo>
                      <a:pt x="144780" y="0"/>
                    </a:lnTo>
                    <a:close/>
                  </a:path>
                </a:pathLst>
              </a:custGeom>
              <a:solidFill>
                <a:srgbClr val="E9006A"/>
              </a:solidFill>
            </p:spPr>
            <p:txBody>
              <a:bodyPr/>
              <a:lstStyle/>
              <a:p>
                <a:endParaRPr lang="fr-FR"/>
              </a:p>
            </p:txBody>
          </p:sp>
        </p:grpSp>
        <p:sp>
          <p:nvSpPr>
            <p:cNvPr id="7" name="TextBox 7"/>
            <p:cNvSpPr txBox="1"/>
            <p:nvPr/>
          </p:nvSpPr>
          <p:spPr>
            <a:xfrm>
              <a:off x="351938" y="386063"/>
              <a:ext cx="10468375" cy="4650363"/>
            </a:xfrm>
            <a:prstGeom prst="rect">
              <a:avLst/>
            </a:prstGeom>
          </p:spPr>
          <p:txBody>
            <a:bodyPr lIns="0" tIns="0" rIns="0" bIns="0" rtlCol="0" anchor="t">
              <a:spAutoFit/>
            </a:bodyPr>
            <a:lstStyle/>
            <a:p>
              <a:pPr>
                <a:lnSpc>
                  <a:spcPts val="3139"/>
                </a:lnSpc>
              </a:pPr>
              <a:r>
                <a:rPr lang="en-US" sz="2165" spc="368">
                  <a:solidFill>
                    <a:srgbClr val="FFFFFF"/>
                  </a:solidFill>
                  <a:latin typeface="Muli Bold"/>
                </a:rPr>
                <a:t>Comme les marraines, les relais ont pour mission de TÉMOIGNER auprès des jeunes filles de leur parcours et leurs expériences dans le but de déconstruire les stéréotypes et de susciter des vocations. </a:t>
              </a:r>
            </a:p>
            <a:p>
              <a:pPr>
                <a:lnSpc>
                  <a:spcPts val="3139"/>
                </a:lnSpc>
              </a:pPr>
              <a:endParaRPr lang="en-US" sz="2165" spc="368">
                <a:solidFill>
                  <a:srgbClr val="FFFFFF"/>
                </a:solidFill>
                <a:latin typeface="Muli Bold"/>
              </a:endParaRPr>
            </a:p>
            <a:p>
              <a:pPr marL="0" lvl="0" indent="0">
                <a:lnSpc>
                  <a:spcPts val="3139"/>
                </a:lnSpc>
                <a:spcBef>
                  <a:spcPct val="0"/>
                </a:spcBef>
              </a:pPr>
              <a:r>
                <a:rPr lang="en-US" sz="2165" spc="368">
                  <a:solidFill>
                    <a:srgbClr val="FFFFFF"/>
                  </a:solidFill>
                  <a:latin typeface="Muli Bold"/>
                </a:rPr>
                <a:t>Ils s’expriment, sur les enjeux de mixité et l’importance de la féminisation des équipes dans l’industrie et la technologie. </a:t>
              </a:r>
            </a:p>
          </p:txBody>
        </p:sp>
      </p:grpSp>
      <p:grpSp>
        <p:nvGrpSpPr>
          <p:cNvPr id="8" name="Group 8"/>
          <p:cNvGrpSpPr/>
          <p:nvPr/>
        </p:nvGrpSpPr>
        <p:grpSpPr>
          <a:xfrm>
            <a:off x="9493588" y="590409"/>
            <a:ext cx="8379189" cy="3611060"/>
            <a:chOff x="0" y="0"/>
            <a:chExt cx="11172252" cy="4814747"/>
          </a:xfrm>
        </p:grpSpPr>
        <p:grpSp>
          <p:nvGrpSpPr>
            <p:cNvPr id="9" name="Group 9"/>
            <p:cNvGrpSpPr/>
            <p:nvPr/>
          </p:nvGrpSpPr>
          <p:grpSpPr>
            <a:xfrm>
              <a:off x="0" y="0"/>
              <a:ext cx="11172252" cy="4814747"/>
              <a:chOff x="0" y="0"/>
              <a:chExt cx="2206865" cy="951061"/>
            </a:xfrm>
          </p:grpSpPr>
          <p:sp>
            <p:nvSpPr>
              <p:cNvPr id="10" name="Freeform 10"/>
              <p:cNvSpPr/>
              <p:nvPr/>
            </p:nvSpPr>
            <p:spPr>
              <a:xfrm>
                <a:off x="0" y="0"/>
                <a:ext cx="2206865" cy="951061"/>
              </a:xfrm>
              <a:custGeom>
                <a:avLst/>
                <a:gdLst/>
                <a:ahLst/>
                <a:cxnLst/>
                <a:rect l="l" t="t" r="r" b="b"/>
                <a:pathLst>
                  <a:path w="2206865" h="951061">
                    <a:moveTo>
                      <a:pt x="47121" y="0"/>
                    </a:moveTo>
                    <a:lnTo>
                      <a:pt x="2159743" y="0"/>
                    </a:lnTo>
                    <a:cubicBezTo>
                      <a:pt x="2185768" y="0"/>
                      <a:pt x="2206865" y="21097"/>
                      <a:pt x="2206865" y="47121"/>
                    </a:cubicBezTo>
                    <a:lnTo>
                      <a:pt x="2206865" y="903940"/>
                    </a:lnTo>
                    <a:cubicBezTo>
                      <a:pt x="2206865" y="916437"/>
                      <a:pt x="2201900" y="928423"/>
                      <a:pt x="2193063" y="937260"/>
                    </a:cubicBezTo>
                    <a:cubicBezTo>
                      <a:pt x="2184226" y="946097"/>
                      <a:pt x="2172241" y="951061"/>
                      <a:pt x="2159743" y="951061"/>
                    </a:cubicBezTo>
                    <a:lnTo>
                      <a:pt x="47121" y="951061"/>
                    </a:lnTo>
                    <a:cubicBezTo>
                      <a:pt x="34624" y="951061"/>
                      <a:pt x="22638" y="946097"/>
                      <a:pt x="13801" y="937260"/>
                    </a:cubicBezTo>
                    <a:cubicBezTo>
                      <a:pt x="4965" y="928423"/>
                      <a:pt x="0" y="916437"/>
                      <a:pt x="0" y="903940"/>
                    </a:cubicBezTo>
                    <a:lnTo>
                      <a:pt x="0" y="47121"/>
                    </a:lnTo>
                    <a:cubicBezTo>
                      <a:pt x="0" y="34624"/>
                      <a:pt x="4965" y="22638"/>
                      <a:pt x="13801" y="13801"/>
                    </a:cubicBezTo>
                    <a:cubicBezTo>
                      <a:pt x="22638" y="4965"/>
                      <a:pt x="34624" y="0"/>
                      <a:pt x="47121" y="0"/>
                    </a:cubicBezTo>
                    <a:close/>
                  </a:path>
                </a:pathLst>
              </a:custGeom>
              <a:solidFill>
                <a:srgbClr val="FFFFFF"/>
              </a:solidFill>
            </p:spPr>
            <p:txBody>
              <a:bodyPr/>
              <a:lstStyle/>
              <a:p>
                <a:endParaRPr lang="fr-FR"/>
              </a:p>
            </p:txBody>
          </p:sp>
          <p:sp>
            <p:nvSpPr>
              <p:cNvPr id="11" name="TextBox 11"/>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12" name="TextBox 12"/>
            <p:cNvSpPr txBox="1"/>
            <p:nvPr/>
          </p:nvSpPr>
          <p:spPr>
            <a:xfrm>
              <a:off x="259283" y="390511"/>
              <a:ext cx="10653687" cy="3967050"/>
            </a:xfrm>
            <a:prstGeom prst="rect">
              <a:avLst/>
            </a:prstGeom>
          </p:spPr>
          <p:txBody>
            <a:bodyPr lIns="0" tIns="0" rIns="0" bIns="0" rtlCol="0" anchor="t">
              <a:spAutoFit/>
            </a:bodyPr>
            <a:lstStyle/>
            <a:p>
              <a:pPr algn="ctr">
                <a:lnSpc>
                  <a:spcPts val="3429"/>
                </a:lnSpc>
              </a:pPr>
              <a:r>
                <a:rPr lang="en-US" sz="2365" spc="402">
                  <a:solidFill>
                    <a:srgbClr val="E9006A"/>
                  </a:solidFill>
                  <a:latin typeface="Muli Ultra-Bold"/>
                </a:rPr>
                <a:t>LE RELAIS EST SOIT UN HOMME DE FORMATION SCIENTIFIQUE OU TECHNIQUE, INGÉNIEUR OU TECHNICIEN, </a:t>
              </a:r>
            </a:p>
            <a:p>
              <a:pPr marL="0" lvl="0" indent="0" algn="ctr">
                <a:lnSpc>
                  <a:spcPts val="3429"/>
                </a:lnSpc>
                <a:spcBef>
                  <a:spcPct val="0"/>
                </a:spcBef>
              </a:pPr>
              <a:r>
                <a:rPr lang="en-US" sz="2365" spc="402">
                  <a:solidFill>
                    <a:srgbClr val="E9006A"/>
                  </a:solidFill>
                  <a:latin typeface="Muli Bold"/>
                </a:rPr>
                <a:t>soit un homme ou une femme travaillant dans les ressources humaines, la RSE ou autres services support</a:t>
              </a:r>
            </a:p>
          </p:txBody>
        </p:sp>
      </p:grpSp>
      <p:sp>
        <p:nvSpPr>
          <p:cNvPr id="13" name="Freeform 13"/>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01" b="7801"/>
          <a:stretch>
            <a:fillRect/>
          </a:stretch>
        </p:blipFill>
        <p:spPr>
          <a:xfrm flipH="1">
            <a:off x="0" y="0"/>
            <a:ext cx="18288000" cy="10287000"/>
          </a:xfrm>
          <a:prstGeom prst="rect">
            <a:avLst/>
          </a:prstGeom>
        </p:spPr>
      </p:pic>
      <p:sp>
        <p:nvSpPr>
          <p:cNvPr id="3" name="Freeform 3"/>
          <p:cNvSpPr/>
          <p:nvPr/>
        </p:nvSpPr>
        <p:spPr>
          <a:xfrm flipH="1">
            <a:off x="5884072" y="-27892"/>
            <a:ext cx="12470376" cy="10314892"/>
          </a:xfrm>
          <a:custGeom>
            <a:avLst/>
            <a:gdLst/>
            <a:ahLst/>
            <a:cxnLst/>
            <a:rect l="l" t="t" r="r" b="b"/>
            <a:pathLst>
              <a:path w="12470376" h="10314892">
                <a:moveTo>
                  <a:pt x="12470376" y="0"/>
                </a:moveTo>
                <a:lnTo>
                  <a:pt x="0" y="0"/>
                </a:lnTo>
                <a:lnTo>
                  <a:pt x="0" y="10314892"/>
                </a:lnTo>
                <a:lnTo>
                  <a:pt x="12470376" y="10314892"/>
                </a:lnTo>
                <a:lnTo>
                  <a:pt x="12470376" y="0"/>
                </a:lnTo>
                <a:close/>
              </a:path>
            </a:pathLst>
          </a:custGeom>
          <a:blipFill>
            <a:blip r:embed="rId3">
              <a:extLst>
                <a:ext uri="{96DAC541-7B7A-43D3-8B79-37D633B846F1}">
                  <asvg:svgBlip xmlns:asvg="http://schemas.microsoft.com/office/drawing/2016/SVG/main" r:embed="rId4"/>
                </a:ext>
              </a:extLst>
            </a:blip>
            <a:stretch>
              <a:fillRect b="-20896"/>
            </a:stretch>
          </a:blipFill>
        </p:spPr>
        <p:txBody>
          <a:bodyPr/>
          <a:lstStyle/>
          <a:p>
            <a:endParaRPr lang="fr-FR"/>
          </a:p>
        </p:txBody>
      </p:sp>
      <p:grpSp>
        <p:nvGrpSpPr>
          <p:cNvPr id="4" name="Group 4"/>
          <p:cNvGrpSpPr/>
          <p:nvPr/>
        </p:nvGrpSpPr>
        <p:grpSpPr>
          <a:xfrm>
            <a:off x="11175042" y="2027438"/>
            <a:ext cx="6501968" cy="7139889"/>
            <a:chOff x="0" y="0"/>
            <a:chExt cx="8669291" cy="9519852"/>
          </a:xfrm>
        </p:grpSpPr>
        <p:sp>
          <p:nvSpPr>
            <p:cNvPr id="5" name="TextBox 5"/>
            <p:cNvSpPr txBox="1"/>
            <p:nvPr/>
          </p:nvSpPr>
          <p:spPr>
            <a:xfrm>
              <a:off x="0" y="8817754"/>
              <a:ext cx="8669291" cy="672888"/>
            </a:xfrm>
            <a:prstGeom prst="rect">
              <a:avLst/>
            </a:prstGeom>
          </p:spPr>
          <p:txBody>
            <a:bodyPr lIns="0" tIns="0" rIns="0" bIns="0" rtlCol="0" anchor="t">
              <a:spAutoFit/>
            </a:bodyPr>
            <a:lstStyle/>
            <a:p>
              <a:pPr algn="ctr">
                <a:lnSpc>
                  <a:spcPts val="4160"/>
                </a:lnSpc>
              </a:pPr>
              <a:endParaRPr/>
            </a:p>
          </p:txBody>
        </p:sp>
        <p:sp>
          <p:nvSpPr>
            <p:cNvPr id="6" name="TextBox 6"/>
            <p:cNvSpPr txBox="1"/>
            <p:nvPr/>
          </p:nvSpPr>
          <p:spPr>
            <a:xfrm>
              <a:off x="0" y="-49107"/>
              <a:ext cx="8669291" cy="8578426"/>
            </a:xfrm>
            <a:prstGeom prst="rect">
              <a:avLst/>
            </a:prstGeom>
          </p:spPr>
          <p:txBody>
            <a:bodyPr lIns="0" tIns="0" rIns="0" bIns="0" rtlCol="0" anchor="t">
              <a:spAutoFit/>
            </a:bodyPr>
            <a:lstStyle/>
            <a:p>
              <a:pPr marL="0" lvl="0" indent="0" algn="ctr">
                <a:lnSpc>
                  <a:spcPts val="10270"/>
                </a:lnSpc>
                <a:spcBef>
                  <a:spcPct val="0"/>
                </a:spcBef>
              </a:pPr>
              <a:r>
                <a:rPr lang="en-US" sz="7900" spc="-158">
                  <a:solidFill>
                    <a:srgbClr val="FFFFFF"/>
                  </a:solidFill>
                  <a:latin typeface="Muli Bold"/>
                </a:rPr>
                <a:t>Découvrez quelques parcours de femmes inspirantes</a:t>
              </a:r>
            </a:p>
          </p:txBody>
        </p:sp>
      </p:grpSp>
      <p:sp>
        <p:nvSpPr>
          <p:cNvPr id="7" name="Freeform 7"/>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5"/>
            <a:stretch>
              <a:fillRect/>
            </a:stretch>
          </a:blipFill>
        </p:spPr>
        <p:txBody>
          <a:bodyPr/>
          <a:lstStyle/>
          <a:p>
            <a:endParaRPr lang="fr-F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90682" y="413219"/>
            <a:ext cx="3161921" cy="3161909"/>
            <a:chOff x="0" y="0"/>
            <a:chExt cx="6350025" cy="6350000"/>
          </a:xfrm>
        </p:grpSpPr>
        <p:sp>
          <p:nvSpPr>
            <p:cNvPr id="3" name="Freeform 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t="-3991" b="-3991"/>
              </a:stretch>
            </a:blipFill>
          </p:spPr>
          <p:txBody>
            <a:bodyPr/>
            <a:lstStyle/>
            <a:p>
              <a:endParaRPr lang="fr-FR"/>
            </a:p>
          </p:txBody>
        </p:sp>
      </p:grpSp>
      <p:grpSp>
        <p:nvGrpSpPr>
          <p:cNvPr id="4" name="Group 4"/>
          <p:cNvGrpSpPr>
            <a:grpSpLocks noChangeAspect="1"/>
          </p:cNvGrpSpPr>
          <p:nvPr/>
        </p:nvGrpSpPr>
        <p:grpSpPr>
          <a:xfrm>
            <a:off x="13735396" y="5369261"/>
            <a:ext cx="3161921" cy="3161909"/>
            <a:chOff x="0" y="0"/>
            <a:chExt cx="6350025" cy="6350000"/>
          </a:xfrm>
        </p:grpSpPr>
        <p:sp>
          <p:nvSpPr>
            <p:cNvPr id="5" name="Freeform 5"/>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t="-1222" b="-1222"/>
              </a:stretch>
            </a:blipFill>
          </p:spPr>
          <p:txBody>
            <a:bodyPr/>
            <a:lstStyle/>
            <a:p>
              <a:endParaRPr lang="fr-FR"/>
            </a:p>
          </p:txBody>
        </p:sp>
      </p:grpSp>
      <p:grpSp>
        <p:nvGrpSpPr>
          <p:cNvPr id="6" name="Group 6"/>
          <p:cNvGrpSpPr>
            <a:grpSpLocks noChangeAspect="1"/>
          </p:cNvGrpSpPr>
          <p:nvPr/>
        </p:nvGrpSpPr>
        <p:grpSpPr>
          <a:xfrm>
            <a:off x="13735396" y="413219"/>
            <a:ext cx="3161921" cy="3161909"/>
            <a:chOff x="0" y="0"/>
            <a:chExt cx="6350025" cy="6350000"/>
          </a:xfrm>
        </p:grpSpPr>
        <p:sp>
          <p:nvSpPr>
            <p:cNvPr id="7" name="Freeform 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4233" r="-4233"/>
              </a:stretch>
            </a:blipFill>
          </p:spPr>
          <p:txBody>
            <a:bodyPr/>
            <a:lstStyle/>
            <a:p>
              <a:endParaRPr lang="fr-FR"/>
            </a:p>
          </p:txBody>
        </p:sp>
      </p:grpSp>
      <p:grpSp>
        <p:nvGrpSpPr>
          <p:cNvPr id="8" name="Group 8"/>
          <p:cNvGrpSpPr>
            <a:grpSpLocks noChangeAspect="1"/>
          </p:cNvGrpSpPr>
          <p:nvPr/>
        </p:nvGrpSpPr>
        <p:grpSpPr>
          <a:xfrm>
            <a:off x="9804188" y="5369261"/>
            <a:ext cx="3161921" cy="3161909"/>
            <a:chOff x="0" y="0"/>
            <a:chExt cx="6350025" cy="6350000"/>
          </a:xfrm>
        </p:grpSpPr>
        <p:sp>
          <p:nvSpPr>
            <p:cNvPr id="9" name="Freeform 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l="-14923" r="-31657"/>
              </a:stretch>
            </a:blipFill>
          </p:spPr>
          <p:txBody>
            <a:bodyPr/>
            <a:lstStyle/>
            <a:p>
              <a:endParaRPr lang="fr-FR"/>
            </a:p>
          </p:txBody>
        </p:sp>
      </p:grpSp>
      <p:grpSp>
        <p:nvGrpSpPr>
          <p:cNvPr id="10" name="Group 10"/>
          <p:cNvGrpSpPr>
            <a:grpSpLocks noChangeAspect="1"/>
          </p:cNvGrpSpPr>
          <p:nvPr/>
        </p:nvGrpSpPr>
        <p:grpSpPr>
          <a:xfrm>
            <a:off x="5589646" y="413219"/>
            <a:ext cx="3161921" cy="3161909"/>
            <a:chOff x="0" y="0"/>
            <a:chExt cx="6350025" cy="6350000"/>
          </a:xfrm>
        </p:grpSpPr>
        <p:sp>
          <p:nvSpPr>
            <p:cNvPr id="11" name="Freeform 11"/>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6"/>
              <a:stretch>
                <a:fillRect l="-9009" r="-29451"/>
              </a:stretch>
            </a:blipFill>
          </p:spPr>
          <p:txBody>
            <a:bodyPr/>
            <a:lstStyle/>
            <a:p>
              <a:endParaRPr lang="fr-FR"/>
            </a:p>
          </p:txBody>
        </p:sp>
      </p:grpSp>
      <p:grpSp>
        <p:nvGrpSpPr>
          <p:cNvPr id="12" name="Group 12"/>
          <p:cNvGrpSpPr>
            <a:grpSpLocks noChangeAspect="1"/>
          </p:cNvGrpSpPr>
          <p:nvPr/>
        </p:nvGrpSpPr>
        <p:grpSpPr>
          <a:xfrm>
            <a:off x="9770742" y="413219"/>
            <a:ext cx="3161921" cy="3161909"/>
            <a:chOff x="0" y="0"/>
            <a:chExt cx="6350025" cy="6350000"/>
          </a:xfrm>
        </p:grpSpPr>
        <p:sp>
          <p:nvSpPr>
            <p:cNvPr id="13" name="Freeform 1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7"/>
              <a:stretch>
                <a:fillRect l="-36983" r="-53925"/>
              </a:stretch>
            </a:blipFill>
          </p:spPr>
          <p:txBody>
            <a:bodyPr/>
            <a:lstStyle/>
            <a:p>
              <a:endParaRPr lang="fr-FR"/>
            </a:p>
          </p:txBody>
        </p:sp>
      </p:grpSp>
      <p:grpSp>
        <p:nvGrpSpPr>
          <p:cNvPr id="14" name="Group 14"/>
          <p:cNvGrpSpPr>
            <a:grpSpLocks noChangeAspect="1"/>
          </p:cNvGrpSpPr>
          <p:nvPr/>
        </p:nvGrpSpPr>
        <p:grpSpPr>
          <a:xfrm>
            <a:off x="5603873" y="5369261"/>
            <a:ext cx="3161921" cy="3161909"/>
            <a:chOff x="0" y="0"/>
            <a:chExt cx="6350025" cy="6350000"/>
          </a:xfrm>
        </p:grpSpPr>
        <p:sp>
          <p:nvSpPr>
            <p:cNvPr id="15" name="Freeform 15"/>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8"/>
              <a:stretch>
                <a:fillRect l="-13507" r="-13507"/>
              </a:stretch>
            </a:blipFill>
          </p:spPr>
          <p:txBody>
            <a:bodyPr/>
            <a:lstStyle/>
            <a:p>
              <a:endParaRPr lang="fr-FR"/>
            </a:p>
          </p:txBody>
        </p:sp>
      </p:grpSp>
      <p:grpSp>
        <p:nvGrpSpPr>
          <p:cNvPr id="16" name="Group 16"/>
          <p:cNvGrpSpPr>
            <a:grpSpLocks noChangeAspect="1"/>
          </p:cNvGrpSpPr>
          <p:nvPr/>
        </p:nvGrpSpPr>
        <p:grpSpPr>
          <a:xfrm>
            <a:off x="1390682" y="5369261"/>
            <a:ext cx="3161921" cy="3161909"/>
            <a:chOff x="0" y="0"/>
            <a:chExt cx="6350025" cy="6350000"/>
          </a:xfrm>
        </p:grpSpPr>
        <p:sp>
          <p:nvSpPr>
            <p:cNvPr id="17" name="Freeform 1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9"/>
              <a:stretch>
                <a:fillRect/>
              </a:stretch>
            </a:blipFill>
          </p:spPr>
          <p:txBody>
            <a:bodyPr/>
            <a:lstStyle/>
            <a:p>
              <a:endParaRPr lang="fr-FR"/>
            </a:p>
          </p:txBody>
        </p:sp>
      </p:grpSp>
      <p:sp>
        <p:nvSpPr>
          <p:cNvPr id="18" name="TextBox 18"/>
          <p:cNvSpPr txBox="1"/>
          <p:nvPr/>
        </p:nvSpPr>
        <p:spPr>
          <a:xfrm>
            <a:off x="9797750" y="3677290"/>
            <a:ext cx="3134913" cy="1489922"/>
          </a:xfrm>
          <a:prstGeom prst="rect">
            <a:avLst/>
          </a:prstGeom>
        </p:spPr>
        <p:txBody>
          <a:bodyPr lIns="0" tIns="0" rIns="0" bIns="0" rtlCol="0" anchor="t">
            <a:spAutoFit/>
          </a:bodyPr>
          <a:lstStyle/>
          <a:p>
            <a:pPr algn="just">
              <a:lnSpc>
                <a:spcPts val="1015"/>
              </a:lnSpc>
            </a:pPr>
            <a:r>
              <a:rPr lang="en-US" sz="1015" spc="71">
                <a:solidFill>
                  <a:srgbClr val="E9006A"/>
                </a:solidFill>
                <a:latin typeface="Open Sauce Bold"/>
              </a:rPr>
              <a:t>ADA LOVELACE </a:t>
            </a:r>
          </a:p>
          <a:p>
            <a:pPr>
              <a:lnSpc>
                <a:spcPts val="1208"/>
              </a:lnSpc>
            </a:pPr>
            <a:r>
              <a:rPr lang="en-US" sz="1015" spc="88">
                <a:solidFill>
                  <a:srgbClr val="545454"/>
                </a:solidFill>
                <a:latin typeface="Open Sauce Light"/>
              </a:rPr>
              <a:t>PIONNIÈRE DE L'INFORMATIQUE. EN TRAVAILLANT SUR LA MACHINE ANALYTIQUE DU MATHÉMATICIEN CHARLES BABBAGE, ELLE EN VINT À ÉCRIRE CE QUI EST PROBABLEMENT LE PREMIER PROGRAMME INFORMATIQUE. C’EST AINSI EN SON HONNEUR QUE FÛT BAPTISÉ LE LANGAGE DE PROGRAMMATION ADA AU DÉBUT DES ANNÉES 1980.</a:t>
            </a:r>
          </a:p>
          <a:p>
            <a:pPr>
              <a:lnSpc>
                <a:spcPts val="1208"/>
              </a:lnSpc>
            </a:pPr>
            <a:endParaRPr lang="en-US" sz="1015" spc="88">
              <a:solidFill>
                <a:srgbClr val="545454"/>
              </a:solidFill>
              <a:latin typeface="Open Sauce Light"/>
            </a:endParaRPr>
          </a:p>
        </p:txBody>
      </p:sp>
      <p:sp>
        <p:nvSpPr>
          <p:cNvPr id="19" name="TextBox 19"/>
          <p:cNvSpPr txBox="1"/>
          <p:nvPr/>
        </p:nvSpPr>
        <p:spPr>
          <a:xfrm>
            <a:off x="13735396" y="8678908"/>
            <a:ext cx="3161921" cy="915690"/>
          </a:xfrm>
          <a:prstGeom prst="rect">
            <a:avLst/>
          </a:prstGeom>
        </p:spPr>
        <p:txBody>
          <a:bodyPr lIns="0" tIns="0" rIns="0" bIns="0" rtlCol="0" anchor="t">
            <a:spAutoFit/>
          </a:bodyPr>
          <a:lstStyle/>
          <a:p>
            <a:pPr marL="0" lvl="0" indent="0" algn="just">
              <a:lnSpc>
                <a:spcPts val="1208"/>
              </a:lnSpc>
              <a:spcBef>
                <a:spcPct val="0"/>
              </a:spcBef>
            </a:pPr>
            <a:r>
              <a:rPr lang="en-US" sz="1015" u="none" strike="noStrike" spc="88">
                <a:solidFill>
                  <a:srgbClr val="E9006A"/>
                </a:solidFill>
                <a:latin typeface="Open Sauce Bold"/>
              </a:rPr>
              <a:t>MARIE CURIE (1867 - 1934 ) </a:t>
            </a:r>
          </a:p>
          <a:p>
            <a:pPr marL="0" lvl="0" indent="0" algn="just">
              <a:lnSpc>
                <a:spcPts val="1208"/>
              </a:lnSpc>
              <a:spcBef>
                <a:spcPct val="0"/>
              </a:spcBef>
            </a:pPr>
            <a:r>
              <a:rPr lang="en-US" sz="1015" u="none" strike="noStrike" spc="88">
                <a:solidFill>
                  <a:srgbClr val="545454"/>
                </a:solidFill>
                <a:latin typeface="Open Sauce"/>
              </a:rPr>
              <a:t>Physicienne et chimiste, célèbre pour ses travaux sur la radioactivité. </a:t>
            </a:r>
          </a:p>
          <a:p>
            <a:pPr marL="0" lvl="0" indent="0" algn="just">
              <a:lnSpc>
                <a:spcPts val="1208"/>
              </a:lnSpc>
              <a:spcBef>
                <a:spcPct val="0"/>
              </a:spcBef>
            </a:pPr>
            <a:r>
              <a:rPr lang="en-US" sz="1015" u="none" strike="noStrike" spc="88">
                <a:solidFill>
                  <a:srgbClr val="545454"/>
                </a:solidFill>
                <a:latin typeface="Open Sauce"/>
              </a:rPr>
              <a:t>Elle décroche en 1903, avec son mari, le prix Nobel de physique. En 1911, elle décroche le prix Nobel de chimie</a:t>
            </a:r>
          </a:p>
        </p:txBody>
      </p:sp>
      <p:sp>
        <p:nvSpPr>
          <p:cNvPr id="20" name="TextBox 20"/>
          <p:cNvSpPr txBox="1"/>
          <p:nvPr/>
        </p:nvSpPr>
        <p:spPr>
          <a:xfrm>
            <a:off x="5597435" y="3658240"/>
            <a:ext cx="3154132" cy="915690"/>
          </a:xfrm>
          <a:prstGeom prst="rect">
            <a:avLst/>
          </a:prstGeom>
        </p:spPr>
        <p:txBody>
          <a:bodyPr lIns="0" tIns="0" rIns="0" bIns="0" rtlCol="0" anchor="t">
            <a:spAutoFit/>
          </a:bodyPr>
          <a:lstStyle/>
          <a:p>
            <a:pPr marL="0" lvl="0" indent="0" algn="just">
              <a:lnSpc>
                <a:spcPts val="1208"/>
              </a:lnSpc>
              <a:spcBef>
                <a:spcPct val="0"/>
              </a:spcBef>
            </a:pPr>
            <a:r>
              <a:rPr lang="en-US" sz="1015" u="none" strike="noStrike" spc="88">
                <a:solidFill>
                  <a:srgbClr val="E9006A"/>
                </a:solidFill>
                <a:latin typeface="Open Sauce Bold"/>
              </a:rPr>
              <a:t>ELSIE MACGILL</a:t>
            </a:r>
          </a:p>
          <a:p>
            <a:pPr marL="0" lvl="0" indent="0" algn="just">
              <a:lnSpc>
                <a:spcPts val="1208"/>
              </a:lnSpc>
              <a:spcBef>
                <a:spcPct val="0"/>
              </a:spcBef>
            </a:pPr>
            <a:r>
              <a:rPr lang="en-US" sz="1015" u="none" strike="noStrike" spc="88">
                <a:solidFill>
                  <a:srgbClr val="545454"/>
                </a:solidFill>
                <a:latin typeface="Open Sauce Light"/>
              </a:rPr>
              <a:t>Première femme au monde à obtenir un poste d’ingénieur en chef en aéronautique. Elle fût également la première femme nord-américaine à obtenir un diplôme en génie électrique et génie aéronautique en 1929.</a:t>
            </a:r>
          </a:p>
        </p:txBody>
      </p:sp>
      <p:sp>
        <p:nvSpPr>
          <p:cNvPr id="21" name="TextBox 21"/>
          <p:cNvSpPr txBox="1"/>
          <p:nvPr/>
        </p:nvSpPr>
        <p:spPr>
          <a:xfrm>
            <a:off x="13728958" y="3658240"/>
            <a:ext cx="3168359" cy="1372890"/>
          </a:xfrm>
          <a:prstGeom prst="rect">
            <a:avLst/>
          </a:prstGeom>
        </p:spPr>
        <p:txBody>
          <a:bodyPr lIns="0" tIns="0" rIns="0" bIns="0" rtlCol="0" anchor="t">
            <a:spAutoFit/>
          </a:bodyPr>
          <a:lstStyle/>
          <a:p>
            <a:pPr marL="0" lvl="0" indent="0" algn="just">
              <a:lnSpc>
                <a:spcPts val="1208"/>
              </a:lnSpc>
              <a:spcBef>
                <a:spcPct val="0"/>
              </a:spcBef>
            </a:pPr>
            <a:r>
              <a:rPr lang="en-US" sz="1015" u="none" strike="noStrike" spc="88">
                <a:solidFill>
                  <a:srgbClr val="E9006A"/>
                </a:solidFill>
                <a:latin typeface="Open Sauce Bold"/>
              </a:rPr>
              <a:t>CÉCILE DUMONT DAYOT</a:t>
            </a:r>
          </a:p>
          <a:p>
            <a:pPr marL="0" lvl="0" indent="0" algn="just">
              <a:lnSpc>
                <a:spcPts val="1208"/>
              </a:lnSpc>
              <a:spcBef>
                <a:spcPct val="0"/>
              </a:spcBef>
            </a:pPr>
            <a:r>
              <a:rPr lang="en-US" sz="1015" u="none" strike="noStrike" spc="88">
                <a:solidFill>
                  <a:srgbClr val="545454"/>
                </a:solidFill>
                <a:latin typeface="Open Sauce Light"/>
              </a:rPr>
              <a:t>Première femme aux commandes d'une base de la Marine nationale le 24 juin 2021.</a:t>
            </a:r>
          </a:p>
          <a:p>
            <a:pPr marL="0" lvl="0" indent="0" algn="just">
              <a:lnSpc>
                <a:spcPts val="1208"/>
              </a:lnSpc>
              <a:spcBef>
                <a:spcPct val="0"/>
              </a:spcBef>
            </a:pPr>
            <a:r>
              <a:rPr lang="en-US" sz="1015" u="none" strike="noStrike" spc="88">
                <a:solidFill>
                  <a:srgbClr val="545454"/>
                </a:solidFill>
                <a:latin typeface="Open Sauce Light"/>
              </a:rPr>
              <a:t>Elle a fait des études à l’École navale,  trois ans après l’ouverture aux premières femmes. Pendant 12 ans, elle a été pilote d’hélicoptère.</a:t>
            </a:r>
          </a:p>
          <a:p>
            <a:pPr marL="0" lvl="0" indent="0" algn="just">
              <a:lnSpc>
                <a:spcPts val="1208"/>
              </a:lnSpc>
              <a:spcBef>
                <a:spcPct val="0"/>
              </a:spcBef>
            </a:pPr>
            <a:endParaRPr lang="en-US" sz="1015" u="none" strike="noStrike" spc="88">
              <a:solidFill>
                <a:srgbClr val="545454"/>
              </a:solidFill>
              <a:latin typeface="Open Sauce Light"/>
            </a:endParaRPr>
          </a:p>
          <a:p>
            <a:pPr marL="0" lvl="0" indent="0" algn="just">
              <a:lnSpc>
                <a:spcPts val="1208"/>
              </a:lnSpc>
              <a:spcBef>
                <a:spcPct val="0"/>
              </a:spcBef>
            </a:pPr>
            <a:endParaRPr lang="en-US" sz="1015" u="none" strike="noStrike" spc="88">
              <a:solidFill>
                <a:srgbClr val="545454"/>
              </a:solidFill>
              <a:latin typeface="Open Sauce Light"/>
            </a:endParaRPr>
          </a:p>
        </p:txBody>
      </p:sp>
      <p:sp>
        <p:nvSpPr>
          <p:cNvPr id="22" name="TextBox 22"/>
          <p:cNvSpPr txBox="1"/>
          <p:nvPr/>
        </p:nvSpPr>
        <p:spPr>
          <a:xfrm>
            <a:off x="5603873" y="8678908"/>
            <a:ext cx="3147694" cy="1220490"/>
          </a:xfrm>
          <a:prstGeom prst="rect">
            <a:avLst/>
          </a:prstGeom>
        </p:spPr>
        <p:txBody>
          <a:bodyPr lIns="0" tIns="0" rIns="0" bIns="0" rtlCol="0" anchor="t">
            <a:spAutoFit/>
          </a:bodyPr>
          <a:lstStyle/>
          <a:p>
            <a:pPr algn="just">
              <a:lnSpc>
                <a:spcPts val="1208"/>
              </a:lnSpc>
            </a:pPr>
            <a:r>
              <a:rPr lang="en-US" sz="1015" spc="88">
                <a:solidFill>
                  <a:srgbClr val="E9006A"/>
                </a:solidFill>
                <a:latin typeface="Open Sauce Bold"/>
              </a:rPr>
              <a:t>SOLVEIG KREY</a:t>
            </a:r>
          </a:p>
          <a:p>
            <a:pPr algn="just">
              <a:lnSpc>
                <a:spcPts val="1208"/>
              </a:lnSpc>
            </a:pPr>
            <a:r>
              <a:rPr lang="en-US" sz="1015" spc="88">
                <a:solidFill>
                  <a:srgbClr val="545454"/>
                </a:solidFill>
                <a:latin typeface="Open Sauce"/>
              </a:rPr>
              <a:t>première femme au monde à commander un sous-marin. </a:t>
            </a:r>
          </a:p>
          <a:p>
            <a:pPr marL="0" lvl="0" indent="0" algn="just">
              <a:lnSpc>
                <a:spcPts val="1208"/>
              </a:lnSpc>
              <a:spcBef>
                <a:spcPct val="0"/>
              </a:spcBef>
            </a:pPr>
            <a:r>
              <a:rPr lang="en-US" sz="1015" spc="88">
                <a:solidFill>
                  <a:srgbClr val="545454"/>
                </a:solidFill>
                <a:latin typeface="Open Sauce"/>
              </a:rPr>
              <a:t>En 1995, elle prend le commandement de « KNM Kobben », sous-marin de la marine norvégienne, une première mondiale pour une femme. Au total, elle cumule 9 années passées à bord de sous-marins.</a:t>
            </a:r>
          </a:p>
        </p:txBody>
      </p:sp>
      <p:sp>
        <p:nvSpPr>
          <p:cNvPr id="23" name="TextBox 23"/>
          <p:cNvSpPr txBox="1"/>
          <p:nvPr/>
        </p:nvSpPr>
        <p:spPr>
          <a:xfrm>
            <a:off x="1399376" y="3658240"/>
            <a:ext cx="3143040" cy="1677690"/>
          </a:xfrm>
          <a:prstGeom prst="rect">
            <a:avLst/>
          </a:prstGeom>
        </p:spPr>
        <p:txBody>
          <a:bodyPr lIns="0" tIns="0" rIns="0" bIns="0" rtlCol="0" anchor="t">
            <a:spAutoFit/>
          </a:bodyPr>
          <a:lstStyle/>
          <a:p>
            <a:pPr algn="just">
              <a:lnSpc>
                <a:spcPts val="1208"/>
              </a:lnSpc>
            </a:pPr>
            <a:r>
              <a:rPr lang="en-US" sz="1015" spc="88">
                <a:solidFill>
                  <a:srgbClr val="E9006A"/>
                </a:solidFill>
                <a:latin typeface="Open Sauce Bold"/>
              </a:rPr>
              <a:t>SOPHIE ADENOT</a:t>
            </a:r>
          </a:p>
          <a:p>
            <a:pPr marL="0" lvl="0" indent="0" algn="just">
              <a:lnSpc>
                <a:spcPts val="1208"/>
              </a:lnSpc>
              <a:spcBef>
                <a:spcPct val="0"/>
              </a:spcBef>
            </a:pPr>
            <a:r>
              <a:rPr lang="en-US" sz="1015" spc="88">
                <a:solidFill>
                  <a:srgbClr val="545454"/>
                </a:solidFill>
                <a:latin typeface="Open Sauce"/>
              </a:rPr>
              <a:t>Première femme française pilote d’essai d’hélicoptères, lieutenant-colonel de l’Armée de l’air et de l’espace, à 40 ans, Sophie Adenot est la deuxième femme française astronaute, 20 ans après Claudie Haigneré. Elle fait partie des cinq nouveaux spationautes européens retenus en 2022, après une sélection drastique parmi plus de 22 000 postulants auprès de l’Agence spatiale européenne (ESA). </a:t>
            </a:r>
          </a:p>
        </p:txBody>
      </p:sp>
      <p:sp>
        <p:nvSpPr>
          <p:cNvPr id="24" name="TextBox 24"/>
          <p:cNvSpPr txBox="1"/>
          <p:nvPr/>
        </p:nvSpPr>
        <p:spPr>
          <a:xfrm>
            <a:off x="9804188" y="8678908"/>
            <a:ext cx="3161921" cy="1068090"/>
          </a:xfrm>
          <a:prstGeom prst="rect">
            <a:avLst/>
          </a:prstGeom>
        </p:spPr>
        <p:txBody>
          <a:bodyPr lIns="0" tIns="0" rIns="0" bIns="0" rtlCol="0" anchor="t">
            <a:spAutoFit/>
          </a:bodyPr>
          <a:lstStyle/>
          <a:p>
            <a:pPr algn="just">
              <a:lnSpc>
                <a:spcPts val="1208"/>
              </a:lnSpc>
            </a:pPr>
            <a:r>
              <a:rPr lang="en-US" sz="1015" spc="88">
                <a:solidFill>
                  <a:srgbClr val="E9006A"/>
                </a:solidFill>
                <a:latin typeface="Open Sauce Bold"/>
              </a:rPr>
              <a:t>MICHÈLE MOUTON</a:t>
            </a:r>
          </a:p>
          <a:p>
            <a:pPr marL="0" lvl="0" indent="0" algn="l">
              <a:lnSpc>
                <a:spcPts val="1208"/>
              </a:lnSpc>
              <a:spcBef>
                <a:spcPct val="0"/>
              </a:spcBef>
            </a:pPr>
            <a:r>
              <a:rPr lang="en-US" sz="1015" spc="88">
                <a:solidFill>
                  <a:srgbClr val="545454"/>
                </a:solidFill>
                <a:latin typeface="Open Sauce"/>
              </a:rPr>
              <a:t>Vice-championne du monde de rallye en 1982, elle est tout simplement la première pilote de course femme professionnelle de l’histoire. Depuis 2011, elle est Manager général du championnat du monde des rallyes.</a:t>
            </a:r>
          </a:p>
        </p:txBody>
      </p:sp>
      <p:sp>
        <p:nvSpPr>
          <p:cNvPr id="25" name="TextBox 25"/>
          <p:cNvSpPr txBox="1"/>
          <p:nvPr/>
        </p:nvSpPr>
        <p:spPr>
          <a:xfrm>
            <a:off x="1399376" y="8683570"/>
            <a:ext cx="3153227" cy="1220490"/>
          </a:xfrm>
          <a:prstGeom prst="rect">
            <a:avLst/>
          </a:prstGeom>
        </p:spPr>
        <p:txBody>
          <a:bodyPr lIns="0" tIns="0" rIns="0" bIns="0" rtlCol="0" anchor="t">
            <a:spAutoFit/>
          </a:bodyPr>
          <a:lstStyle/>
          <a:p>
            <a:pPr algn="just">
              <a:lnSpc>
                <a:spcPts val="1208"/>
              </a:lnSpc>
            </a:pPr>
            <a:r>
              <a:rPr lang="en-US" sz="1015" spc="88">
                <a:solidFill>
                  <a:srgbClr val="E9006A"/>
                </a:solidFill>
                <a:latin typeface="Open Sauce Bold"/>
              </a:rPr>
              <a:t>PHILIPPINE DOLBEAU</a:t>
            </a:r>
          </a:p>
          <a:p>
            <a:pPr marL="0" lvl="0" indent="0" algn="just">
              <a:lnSpc>
                <a:spcPts val="1208"/>
              </a:lnSpc>
              <a:spcBef>
                <a:spcPct val="0"/>
              </a:spcBef>
            </a:pPr>
            <a:r>
              <a:rPr lang="en-US" sz="1015" spc="88">
                <a:solidFill>
                  <a:srgbClr val="545454"/>
                </a:solidFill>
                <a:latin typeface="Open Sauce"/>
              </a:rPr>
              <a:t>Entrepreneure dans la Tech à seulement 15 ans, elle crée le concept Newschool, une solution numérique pour faire l'appel en classe  . Les attentats de Paris en 2015 feront pivoter sa jeune entreprise pour contribuer au renforcement de la sécurité des enfants dans les écoles. </a:t>
            </a:r>
          </a:p>
        </p:txBody>
      </p:sp>
      <p:sp>
        <p:nvSpPr>
          <p:cNvPr id="26" name="Freeform 26"/>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10"/>
            <a:stretch>
              <a:fillRect/>
            </a:stretch>
          </a:blipFill>
        </p:spPr>
        <p:txBody>
          <a:bodyPr/>
          <a:lstStyle/>
          <a:p>
            <a:endParaRPr lang="fr-F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6088" y="-301977"/>
            <a:ext cx="9837155" cy="10813397"/>
            <a:chOff x="0" y="0"/>
            <a:chExt cx="2943153" cy="3235233"/>
          </a:xfrm>
        </p:grpSpPr>
        <p:sp>
          <p:nvSpPr>
            <p:cNvPr id="3" name="Freeform 3"/>
            <p:cNvSpPr/>
            <p:nvPr/>
          </p:nvSpPr>
          <p:spPr>
            <a:xfrm>
              <a:off x="0" y="0"/>
              <a:ext cx="2943153" cy="3235233"/>
            </a:xfrm>
            <a:custGeom>
              <a:avLst/>
              <a:gdLst/>
              <a:ahLst/>
              <a:cxnLst/>
              <a:rect l="l" t="t" r="r" b="b"/>
              <a:pathLst>
                <a:path w="2943153" h="3235233">
                  <a:moveTo>
                    <a:pt x="0" y="0"/>
                  </a:moveTo>
                  <a:lnTo>
                    <a:pt x="2943153" y="0"/>
                  </a:lnTo>
                  <a:lnTo>
                    <a:pt x="2943153" y="3235233"/>
                  </a:lnTo>
                  <a:lnTo>
                    <a:pt x="0" y="3235233"/>
                  </a:lnTo>
                  <a:close/>
                </a:path>
              </a:pathLst>
            </a:custGeom>
            <a:solidFill>
              <a:srgbClr val="ADD4DB"/>
            </a:solidFill>
          </p:spPr>
          <p:txBody>
            <a:bodyPr/>
            <a:lstStyle/>
            <a:p>
              <a:endParaRPr lang="fr-FR"/>
            </a:p>
          </p:txBody>
        </p:sp>
      </p:grpSp>
      <p:sp>
        <p:nvSpPr>
          <p:cNvPr id="4" name="TextBox 4"/>
          <p:cNvSpPr txBox="1"/>
          <p:nvPr/>
        </p:nvSpPr>
        <p:spPr>
          <a:xfrm>
            <a:off x="467647" y="1927046"/>
            <a:ext cx="7864220" cy="1309113"/>
          </a:xfrm>
          <a:prstGeom prst="rect">
            <a:avLst/>
          </a:prstGeom>
        </p:spPr>
        <p:txBody>
          <a:bodyPr lIns="0" tIns="0" rIns="0" bIns="0" rtlCol="0" anchor="t">
            <a:spAutoFit/>
          </a:bodyPr>
          <a:lstStyle/>
          <a:p>
            <a:pPr marL="421520" lvl="1" indent="-210760" algn="l">
              <a:lnSpc>
                <a:spcPts val="3553"/>
              </a:lnSpc>
              <a:spcBef>
                <a:spcPct val="0"/>
              </a:spcBef>
              <a:buFont typeface="Arial"/>
              <a:buChar char="•"/>
            </a:pPr>
            <a:r>
              <a:rPr lang="en-US" sz="1952" u="none" strike="noStrike" spc="331">
                <a:solidFill>
                  <a:srgbClr val="FAFAFA"/>
                </a:solidFill>
                <a:latin typeface="Open Sans"/>
              </a:rPr>
              <a:t>Créée en 2005 par Marie-Sophie Pawlak,Présidente fondatrice  d’Elles bougent, ingénieure de formation.​</a:t>
            </a:r>
          </a:p>
        </p:txBody>
      </p:sp>
      <p:sp>
        <p:nvSpPr>
          <p:cNvPr id="5" name="TextBox 5"/>
          <p:cNvSpPr txBox="1"/>
          <p:nvPr/>
        </p:nvSpPr>
        <p:spPr>
          <a:xfrm>
            <a:off x="470155" y="3617715"/>
            <a:ext cx="7861711" cy="5804137"/>
          </a:xfrm>
          <a:prstGeom prst="rect">
            <a:avLst/>
          </a:prstGeom>
        </p:spPr>
        <p:txBody>
          <a:bodyPr lIns="0" tIns="0" rIns="0" bIns="0" rtlCol="0" anchor="t">
            <a:spAutoFit/>
          </a:bodyPr>
          <a:lstStyle/>
          <a:p>
            <a:pPr marL="421519" lvl="1" indent="-210760">
              <a:lnSpc>
                <a:spcPts val="3553"/>
              </a:lnSpc>
              <a:buFont typeface="Arial"/>
              <a:buChar char="•"/>
            </a:pPr>
            <a:r>
              <a:rPr lang="en-US" sz="1952" spc="331">
                <a:solidFill>
                  <a:srgbClr val="FAFAFA"/>
                </a:solidFill>
                <a:latin typeface="Open Sans"/>
              </a:rPr>
              <a:t>Valérie Brusseau est la Présidente d'Elles bougent.</a:t>
            </a:r>
          </a:p>
          <a:p>
            <a:pPr>
              <a:lnSpc>
                <a:spcPts val="1369"/>
              </a:lnSpc>
            </a:pPr>
            <a:endParaRPr lang="en-US" sz="1952" spc="331">
              <a:solidFill>
                <a:srgbClr val="FAFAFA"/>
              </a:solidFill>
              <a:latin typeface="Open Sans"/>
            </a:endParaRPr>
          </a:p>
          <a:p>
            <a:pPr marL="421519" lvl="1" indent="-210760">
              <a:lnSpc>
                <a:spcPts val="3553"/>
              </a:lnSpc>
              <a:buFont typeface="Arial"/>
              <a:buChar char="•"/>
            </a:pPr>
            <a:r>
              <a:rPr lang="en-US" sz="1952" spc="331">
                <a:solidFill>
                  <a:srgbClr val="FAFAFA"/>
                </a:solidFill>
                <a:latin typeface="Open Sans"/>
              </a:rPr>
              <a:t>Depuis janvier 2021, Amel Kefif est la directrice générale de l'association. </a:t>
            </a:r>
          </a:p>
          <a:p>
            <a:pPr>
              <a:lnSpc>
                <a:spcPts val="1364"/>
              </a:lnSpc>
            </a:pPr>
            <a:endParaRPr lang="en-US" sz="1952" spc="331">
              <a:solidFill>
                <a:srgbClr val="FAFAFA"/>
              </a:solidFill>
              <a:latin typeface="Open Sans"/>
            </a:endParaRPr>
          </a:p>
          <a:p>
            <a:pPr marL="421519" lvl="1" indent="-210760">
              <a:lnSpc>
                <a:spcPts val="3553"/>
              </a:lnSpc>
              <a:buFont typeface="Arial"/>
              <a:buChar char="•"/>
            </a:pPr>
            <a:r>
              <a:rPr lang="en-US" sz="1952" spc="331">
                <a:solidFill>
                  <a:srgbClr val="FAFAFA"/>
                </a:solidFill>
                <a:latin typeface="Open Sans"/>
              </a:rPr>
              <a:t>Volonté des industriels depuis 18 ans d'intégrer davantage de femmes dans leurs équipes techniques et scientifiques.</a:t>
            </a:r>
          </a:p>
          <a:p>
            <a:pPr>
              <a:lnSpc>
                <a:spcPts val="1364"/>
              </a:lnSpc>
            </a:pPr>
            <a:r>
              <a:rPr lang="en-US" sz="749" spc="127">
                <a:solidFill>
                  <a:srgbClr val="FAFAFA"/>
                </a:solidFill>
                <a:latin typeface="Open Sans"/>
              </a:rPr>
              <a:t>​</a:t>
            </a:r>
          </a:p>
          <a:p>
            <a:pPr marL="421519" lvl="1" indent="-210760">
              <a:lnSpc>
                <a:spcPts val="3553"/>
              </a:lnSpc>
              <a:buFont typeface="Arial"/>
              <a:buChar char="•"/>
            </a:pPr>
            <a:r>
              <a:rPr lang="en-US" sz="1952" spc="331">
                <a:solidFill>
                  <a:srgbClr val="FAFAFA"/>
                </a:solidFill>
                <a:latin typeface="Open Sans"/>
              </a:rPr>
              <a:t>Agir pour la mixité dans l’industrie et la tech en privilégiant l’angle de la formation et l’orientation des jeunes filles vers les formations scientifiques, techniques et technologiques.</a:t>
            </a:r>
          </a:p>
        </p:txBody>
      </p:sp>
      <p:grpSp>
        <p:nvGrpSpPr>
          <p:cNvPr id="6" name="Group 6"/>
          <p:cNvGrpSpPr>
            <a:grpSpLocks noChangeAspect="1"/>
          </p:cNvGrpSpPr>
          <p:nvPr/>
        </p:nvGrpSpPr>
        <p:grpSpPr>
          <a:xfrm>
            <a:off x="14164864" y="665664"/>
            <a:ext cx="3094436" cy="3094424"/>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4999" r="-24999"/>
              </a:stretch>
            </a:blipFill>
          </p:spPr>
          <p:txBody>
            <a:bodyPr/>
            <a:lstStyle/>
            <a:p>
              <a:endParaRPr lang="fr-FR"/>
            </a:p>
          </p:txBody>
        </p:sp>
      </p:grpSp>
      <p:grpSp>
        <p:nvGrpSpPr>
          <p:cNvPr id="8" name="Group 8"/>
          <p:cNvGrpSpPr>
            <a:grpSpLocks noChangeAspect="1"/>
          </p:cNvGrpSpPr>
          <p:nvPr/>
        </p:nvGrpSpPr>
        <p:grpSpPr>
          <a:xfrm>
            <a:off x="10310747" y="3741540"/>
            <a:ext cx="3094436" cy="3094424"/>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t="-139477" b="-29116"/>
              </a:stretch>
            </a:blipFill>
          </p:spPr>
          <p:txBody>
            <a:bodyPr/>
            <a:lstStyle/>
            <a:p>
              <a:endParaRPr lang="fr-FR"/>
            </a:p>
          </p:txBody>
        </p:sp>
      </p:grpSp>
      <p:sp>
        <p:nvSpPr>
          <p:cNvPr id="10" name="TextBox 10"/>
          <p:cNvSpPr txBox="1"/>
          <p:nvPr/>
        </p:nvSpPr>
        <p:spPr>
          <a:xfrm>
            <a:off x="14164864" y="3944630"/>
            <a:ext cx="3440528" cy="340774"/>
          </a:xfrm>
          <a:prstGeom prst="rect">
            <a:avLst/>
          </a:prstGeom>
        </p:spPr>
        <p:txBody>
          <a:bodyPr lIns="0" tIns="0" rIns="0" bIns="0" rtlCol="0" anchor="t">
            <a:spAutoFit/>
          </a:bodyPr>
          <a:lstStyle/>
          <a:p>
            <a:pPr algn="ctr">
              <a:lnSpc>
                <a:spcPts val="2707"/>
              </a:lnSpc>
            </a:pPr>
            <a:r>
              <a:rPr lang="en-US" sz="1866" spc="317">
                <a:solidFill>
                  <a:srgbClr val="7EBE25"/>
                </a:solidFill>
                <a:latin typeface="Object Sans Medium"/>
              </a:rPr>
              <a:t>Valérie Brusseau </a:t>
            </a:r>
          </a:p>
        </p:txBody>
      </p:sp>
      <p:sp>
        <p:nvSpPr>
          <p:cNvPr id="11" name="TextBox 11"/>
          <p:cNvSpPr txBox="1"/>
          <p:nvPr/>
        </p:nvSpPr>
        <p:spPr>
          <a:xfrm>
            <a:off x="11117019" y="7016939"/>
            <a:ext cx="1720264" cy="340774"/>
          </a:xfrm>
          <a:prstGeom prst="rect">
            <a:avLst/>
          </a:prstGeom>
        </p:spPr>
        <p:txBody>
          <a:bodyPr lIns="0" tIns="0" rIns="0" bIns="0" rtlCol="0" anchor="t">
            <a:spAutoFit/>
          </a:bodyPr>
          <a:lstStyle/>
          <a:p>
            <a:pPr marL="0" lvl="0" indent="0" algn="l">
              <a:lnSpc>
                <a:spcPts val="2707"/>
              </a:lnSpc>
              <a:spcBef>
                <a:spcPct val="0"/>
              </a:spcBef>
            </a:pPr>
            <a:r>
              <a:rPr lang="en-US" sz="1866" u="none" strike="noStrike" spc="317">
                <a:solidFill>
                  <a:srgbClr val="7EBE25"/>
                </a:solidFill>
                <a:latin typeface="Object Sans Medium"/>
              </a:rPr>
              <a:t>Amel Kefif</a:t>
            </a:r>
          </a:p>
        </p:txBody>
      </p:sp>
      <p:sp>
        <p:nvSpPr>
          <p:cNvPr id="12" name="TextBox 12"/>
          <p:cNvSpPr txBox="1"/>
          <p:nvPr/>
        </p:nvSpPr>
        <p:spPr>
          <a:xfrm>
            <a:off x="14164864" y="4325335"/>
            <a:ext cx="3218977" cy="235998"/>
          </a:xfrm>
          <a:prstGeom prst="rect">
            <a:avLst/>
          </a:prstGeom>
        </p:spPr>
        <p:txBody>
          <a:bodyPr lIns="0" tIns="0" rIns="0" bIns="0" rtlCol="0" anchor="t">
            <a:spAutoFit/>
          </a:bodyPr>
          <a:lstStyle/>
          <a:p>
            <a:pPr algn="ctr">
              <a:lnSpc>
                <a:spcPts val="1837"/>
              </a:lnSpc>
            </a:pPr>
            <a:r>
              <a:rPr lang="en-US" sz="1266" spc="215">
                <a:solidFill>
                  <a:srgbClr val="0E0C0C"/>
                </a:solidFill>
                <a:latin typeface="Object Sans Medium"/>
              </a:rPr>
              <a:t>Présidente d’Elles Bougent</a:t>
            </a:r>
          </a:p>
        </p:txBody>
      </p:sp>
      <p:sp>
        <p:nvSpPr>
          <p:cNvPr id="13" name="TextBox 13"/>
          <p:cNvSpPr txBox="1"/>
          <p:nvPr/>
        </p:nvSpPr>
        <p:spPr>
          <a:xfrm>
            <a:off x="10248477" y="7408838"/>
            <a:ext cx="3218977" cy="464598"/>
          </a:xfrm>
          <a:prstGeom prst="rect">
            <a:avLst/>
          </a:prstGeom>
        </p:spPr>
        <p:txBody>
          <a:bodyPr lIns="0" tIns="0" rIns="0" bIns="0" rtlCol="0" anchor="t">
            <a:spAutoFit/>
          </a:bodyPr>
          <a:lstStyle/>
          <a:p>
            <a:pPr marL="0" lvl="0" indent="0" algn="ctr">
              <a:lnSpc>
                <a:spcPts val="1837"/>
              </a:lnSpc>
              <a:spcBef>
                <a:spcPct val="0"/>
              </a:spcBef>
            </a:pPr>
            <a:r>
              <a:rPr lang="en-US" sz="1266" u="none" strike="noStrike" spc="215">
                <a:solidFill>
                  <a:srgbClr val="0E0C0C"/>
                </a:solidFill>
                <a:latin typeface="Object Sans Medium"/>
              </a:rPr>
              <a:t>Directrice Générale</a:t>
            </a:r>
          </a:p>
          <a:p>
            <a:pPr marL="0" lvl="0" indent="0" algn="ctr">
              <a:lnSpc>
                <a:spcPts val="1837"/>
              </a:lnSpc>
              <a:spcBef>
                <a:spcPct val="0"/>
              </a:spcBef>
            </a:pPr>
            <a:r>
              <a:rPr lang="en-US" sz="1266" u="none" strike="noStrike" spc="215">
                <a:solidFill>
                  <a:srgbClr val="0E0C0C"/>
                </a:solidFill>
                <a:latin typeface="Object Sans Medium"/>
              </a:rPr>
              <a:t> d'Elles Bougent</a:t>
            </a:r>
          </a:p>
        </p:txBody>
      </p:sp>
      <p:grpSp>
        <p:nvGrpSpPr>
          <p:cNvPr id="14" name="Group 14"/>
          <p:cNvGrpSpPr/>
          <p:nvPr/>
        </p:nvGrpSpPr>
        <p:grpSpPr>
          <a:xfrm>
            <a:off x="601312" y="849061"/>
            <a:ext cx="8053908" cy="604741"/>
            <a:chOff x="0" y="0"/>
            <a:chExt cx="1913568" cy="143683"/>
          </a:xfrm>
        </p:grpSpPr>
        <p:sp>
          <p:nvSpPr>
            <p:cNvPr id="15" name="Freeform 15"/>
            <p:cNvSpPr/>
            <p:nvPr/>
          </p:nvSpPr>
          <p:spPr>
            <a:xfrm>
              <a:off x="0" y="0"/>
              <a:ext cx="1913568" cy="143683"/>
            </a:xfrm>
            <a:custGeom>
              <a:avLst/>
              <a:gdLst/>
              <a:ahLst/>
              <a:cxnLst/>
              <a:rect l="l" t="t" r="r" b="b"/>
              <a:pathLst>
                <a:path w="1913568" h="143683">
                  <a:moveTo>
                    <a:pt x="0" y="0"/>
                  </a:moveTo>
                  <a:lnTo>
                    <a:pt x="1913568" y="0"/>
                  </a:lnTo>
                  <a:lnTo>
                    <a:pt x="1913568" y="143683"/>
                  </a:lnTo>
                  <a:lnTo>
                    <a:pt x="0" y="143683"/>
                  </a:lnTo>
                  <a:close/>
                </a:path>
              </a:pathLst>
            </a:custGeom>
            <a:solidFill>
              <a:srgbClr val="FFFFFF"/>
            </a:solidFill>
          </p:spPr>
          <p:txBody>
            <a:bodyPr/>
            <a:lstStyle/>
            <a:p>
              <a:endParaRPr lang="fr-FR"/>
            </a:p>
          </p:txBody>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17" name="TextBox 17"/>
          <p:cNvSpPr txBox="1"/>
          <p:nvPr/>
        </p:nvSpPr>
        <p:spPr>
          <a:xfrm>
            <a:off x="601312" y="498823"/>
            <a:ext cx="8185312" cy="953082"/>
          </a:xfrm>
          <a:prstGeom prst="rect">
            <a:avLst/>
          </a:prstGeom>
        </p:spPr>
        <p:txBody>
          <a:bodyPr lIns="0" tIns="0" rIns="0" bIns="0" rtlCol="0" anchor="t">
            <a:spAutoFit/>
          </a:bodyPr>
          <a:lstStyle/>
          <a:p>
            <a:pPr>
              <a:lnSpc>
                <a:spcPts val="7842"/>
              </a:lnSpc>
            </a:pPr>
            <a:r>
              <a:rPr lang="en-US" sz="5602">
                <a:solidFill>
                  <a:srgbClr val="E9006A"/>
                </a:solidFill>
                <a:latin typeface="Oswald Bold"/>
              </a:rPr>
              <a:t>L'ASSOCIATION </a:t>
            </a:r>
          </a:p>
        </p:txBody>
      </p:sp>
      <p:grpSp>
        <p:nvGrpSpPr>
          <p:cNvPr id="18" name="Group 18"/>
          <p:cNvGrpSpPr>
            <a:grpSpLocks noChangeAspect="1"/>
          </p:cNvGrpSpPr>
          <p:nvPr/>
        </p:nvGrpSpPr>
        <p:grpSpPr>
          <a:xfrm>
            <a:off x="14162779" y="5266892"/>
            <a:ext cx="3094436" cy="3094424"/>
            <a:chOff x="0" y="0"/>
            <a:chExt cx="6350000" cy="6349975"/>
          </a:xfrm>
        </p:grpSpPr>
        <p:sp>
          <p:nvSpPr>
            <p:cNvPr id="19" name="Freeform 1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65519" t="-2344" r="-64511" b="-50882"/>
              </a:stretch>
            </a:blipFill>
          </p:spPr>
          <p:txBody>
            <a:bodyPr/>
            <a:lstStyle/>
            <a:p>
              <a:endParaRPr lang="fr-FR"/>
            </a:p>
          </p:txBody>
        </p:sp>
      </p:grpSp>
      <p:sp>
        <p:nvSpPr>
          <p:cNvPr id="20" name="TextBox 20"/>
          <p:cNvSpPr txBox="1"/>
          <p:nvPr/>
        </p:nvSpPr>
        <p:spPr>
          <a:xfrm>
            <a:off x="14162779" y="8501092"/>
            <a:ext cx="3440528" cy="340774"/>
          </a:xfrm>
          <a:prstGeom prst="rect">
            <a:avLst/>
          </a:prstGeom>
        </p:spPr>
        <p:txBody>
          <a:bodyPr lIns="0" tIns="0" rIns="0" bIns="0" rtlCol="0" anchor="t">
            <a:spAutoFit/>
          </a:bodyPr>
          <a:lstStyle/>
          <a:p>
            <a:pPr>
              <a:lnSpc>
                <a:spcPts val="2707"/>
              </a:lnSpc>
            </a:pPr>
            <a:r>
              <a:rPr lang="en-US" sz="1866" spc="317">
                <a:solidFill>
                  <a:srgbClr val="7EBE25"/>
                </a:solidFill>
                <a:latin typeface="Object Sans Medium"/>
              </a:rPr>
              <a:t>Marie-Sophie Pawlak</a:t>
            </a:r>
          </a:p>
        </p:txBody>
      </p:sp>
      <p:sp>
        <p:nvSpPr>
          <p:cNvPr id="21" name="TextBox 21"/>
          <p:cNvSpPr txBox="1"/>
          <p:nvPr/>
        </p:nvSpPr>
        <p:spPr>
          <a:xfrm>
            <a:off x="14162779" y="8952836"/>
            <a:ext cx="3218977" cy="693198"/>
          </a:xfrm>
          <a:prstGeom prst="rect">
            <a:avLst/>
          </a:prstGeom>
        </p:spPr>
        <p:txBody>
          <a:bodyPr lIns="0" tIns="0" rIns="0" bIns="0" rtlCol="0" anchor="t">
            <a:spAutoFit/>
          </a:bodyPr>
          <a:lstStyle/>
          <a:p>
            <a:pPr algn="ctr">
              <a:lnSpc>
                <a:spcPts val="1837"/>
              </a:lnSpc>
            </a:pPr>
            <a:r>
              <a:rPr lang="en-US" sz="1266" spc="215">
                <a:solidFill>
                  <a:srgbClr val="0E0C0C"/>
                </a:solidFill>
                <a:latin typeface="Object Sans Medium"/>
              </a:rPr>
              <a:t>Présidente fondatrice d’Elles Bougent, ingénieure de formation.​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11" y="2541"/>
            <a:ext cx="18288103" cy="5193030"/>
            <a:chOff x="0" y="0"/>
            <a:chExt cx="5501479" cy="1717667"/>
          </a:xfrm>
        </p:grpSpPr>
        <p:sp>
          <p:nvSpPr>
            <p:cNvPr id="3" name="Freeform 3"/>
            <p:cNvSpPr/>
            <p:nvPr/>
          </p:nvSpPr>
          <p:spPr>
            <a:xfrm>
              <a:off x="0" y="0"/>
              <a:ext cx="5501479" cy="1717667"/>
            </a:xfrm>
            <a:custGeom>
              <a:avLst/>
              <a:gdLst/>
              <a:ahLst/>
              <a:cxnLst/>
              <a:rect l="l" t="t" r="r" b="b"/>
              <a:pathLst>
                <a:path w="5501479" h="1717667">
                  <a:moveTo>
                    <a:pt x="0" y="0"/>
                  </a:moveTo>
                  <a:lnTo>
                    <a:pt x="5501479" y="0"/>
                  </a:lnTo>
                  <a:lnTo>
                    <a:pt x="5501479" y="1717667"/>
                  </a:lnTo>
                  <a:lnTo>
                    <a:pt x="0" y="1717667"/>
                  </a:lnTo>
                  <a:close/>
                </a:path>
              </a:pathLst>
            </a:custGeom>
            <a:solidFill>
              <a:srgbClr val="E9006A"/>
            </a:solidFill>
          </p:spPr>
          <p:txBody>
            <a:bodyPr/>
            <a:lstStyle/>
            <a:p>
              <a:endParaRPr lang="fr-FR"/>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grpSp>
        <p:nvGrpSpPr>
          <p:cNvPr id="13" name="Groupe 12">
            <a:extLst>
              <a:ext uri="{FF2B5EF4-FFF2-40B4-BE49-F238E27FC236}">
                <a16:creationId xmlns:a16="http://schemas.microsoft.com/office/drawing/2014/main" id="{42AA8570-09CB-185F-B102-ED2E37AFBB95}"/>
              </a:ext>
            </a:extLst>
          </p:cNvPr>
          <p:cNvGrpSpPr/>
          <p:nvPr/>
        </p:nvGrpSpPr>
        <p:grpSpPr>
          <a:xfrm>
            <a:off x="274912" y="7644184"/>
            <a:ext cx="17669802" cy="2271341"/>
            <a:chOff x="-582338" y="7286997"/>
            <a:chExt cx="20041527" cy="3000003"/>
          </a:xfrm>
        </p:grpSpPr>
        <p:sp>
          <p:nvSpPr>
            <p:cNvPr id="5" name="Freeform 5"/>
            <p:cNvSpPr/>
            <p:nvPr/>
          </p:nvSpPr>
          <p:spPr>
            <a:xfrm>
              <a:off x="16832966" y="9546434"/>
              <a:ext cx="1212781" cy="276245"/>
            </a:xfrm>
            <a:custGeom>
              <a:avLst/>
              <a:gdLst/>
              <a:ahLst/>
              <a:cxnLst/>
              <a:rect l="l" t="t" r="r" b="b"/>
              <a:pathLst>
                <a:path w="1212781" h="276245">
                  <a:moveTo>
                    <a:pt x="0" y="0"/>
                  </a:moveTo>
                  <a:lnTo>
                    <a:pt x="1212781" y="0"/>
                  </a:lnTo>
                  <a:lnTo>
                    <a:pt x="1212781" y="276244"/>
                  </a:lnTo>
                  <a:lnTo>
                    <a:pt x="0" y="276244"/>
                  </a:lnTo>
                  <a:lnTo>
                    <a:pt x="0" y="0"/>
                  </a:lnTo>
                  <a:close/>
                </a:path>
              </a:pathLst>
            </a:custGeom>
            <a:blipFill>
              <a:blip r:embed="rId2"/>
              <a:stretch>
                <a:fillRect/>
              </a:stretch>
            </a:blipFill>
          </p:spPr>
          <p:txBody>
            <a:bodyPr/>
            <a:lstStyle/>
            <a:p>
              <a:endParaRPr lang="fr-FR"/>
            </a:p>
          </p:txBody>
        </p:sp>
        <p:sp>
          <p:nvSpPr>
            <p:cNvPr id="6" name="Freeform 6"/>
            <p:cNvSpPr/>
            <p:nvPr/>
          </p:nvSpPr>
          <p:spPr>
            <a:xfrm>
              <a:off x="9630789" y="7286997"/>
              <a:ext cx="3023120" cy="2998935"/>
            </a:xfrm>
            <a:custGeom>
              <a:avLst/>
              <a:gdLst/>
              <a:ahLst/>
              <a:cxnLst/>
              <a:rect l="l" t="t" r="r" b="b"/>
              <a:pathLst>
                <a:path w="3023120" h="2998935">
                  <a:moveTo>
                    <a:pt x="0" y="0"/>
                  </a:moveTo>
                  <a:lnTo>
                    <a:pt x="3023120" y="0"/>
                  </a:lnTo>
                  <a:lnTo>
                    <a:pt x="3023120" y="2998935"/>
                  </a:lnTo>
                  <a:lnTo>
                    <a:pt x="0" y="2998935"/>
                  </a:lnTo>
                  <a:lnTo>
                    <a:pt x="0" y="0"/>
                  </a:lnTo>
                  <a:close/>
                </a:path>
              </a:pathLst>
            </a:custGeom>
            <a:blipFill>
              <a:blip r:embed="rId3"/>
              <a:stretch>
                <a:fillRect/>
              </a:stretch>
            </a:blipFill>
          </p:spPr>
          <p:txBody>
            <a:bodyPr/>
            <a:lstStyle/>
            <a:p>
              <a:endParaRPr lang="fr-FR"/>
            </a:p>
          </p:txBody>
        </p:sp>
        <p:sp>
          <p:nvSpPr>
            <p:cNvPr id="7" name="Freeform 7"/>
            <p:cNvSpPr/>
            <p:nvPr/>
          </p:nvSpPr>
          <p:spPr>
            <a:xfrm>
              <a:off x="6226979" y="7286997"/>
              <a:ext cx="3023120" cy="2998935"/>
            </a:xfrm>
            <a:custGeom>
              <a:avLst/>
              <a:gdLst/>
              <a:ahLst/>
              <a:cxnLst/>
              <a:rect l="l" t="t" r="r" b="b"/>
              <a:pathLst>
                <a:path w="3023120" h="2998935">
                  <a:moveTo>
                    <a:pt x="0" y="0"/>
                  </a:moveTo>
                  <a:lnTo>
                    <a:pt x="3023120" y="0"/>
                  </a:lnTo>
                  <a:lnTo>
                    <a:pt x="3023120" y="2998935"/>
                  </a:lnTo>
                  <a:lnTo>
                    <a:pt x="0" y="2998935"/>
                  </a:lnTo>
                  <a:lnTo>
                    <a:pt x="0" y="0"/>
                  </a:lnTo>
                  <a:close/>
                </a:path>
              </a:pathLst>
            </a:custGeom>
            <a:blipFill>
              <a:blip r:embed="rId4"/>
              <a:stretch>
                <a:fillRect/>
              </a:stretch>
            </a:blipFill>
          </p:spPr>
          <p:txBody>
            <a:bodyPr/>
            <a:lstStyle/>
            <a:p>
              <a:endParaRPr lang="fr-FR"/>
            </a:p>
          </p:txBody>
        </p:sp>
        <p:sp>
          <p:nvSpPr>
            <p:cNvPr id="8" name="Freeform 8"/>
            <p:cNvSpPr/>
            <p:nvPr/>
          </p:nvSpPr>
          <p:spPr>
            <a:xfrm>
              <a:off x="13033429" y="7286997"/>
              <a:ext cx="3023120" cy="2998935"/>
            </a:xfrm>
            <a:custGeom>
              <a:avLst/>
              <a:gdLst/>
              <a:ahLst/>
              <a:cxnLst/>
              <a:rect l="l" t="t" r="r" b="b"/>
              <a:pathLst>
                <a:path w="3023120" h="2998935">
                  <a:moveTo>
                    <a:pt x="0" y="0"/>
                  </a:moveTo>
                  <a:lnTo>
                    <a:pt x="3023120" y="0"/>
                  </a:lnTo>
                  <a:lnTo>
                    <a:pt x="3023120" y="2998935"/>
                  </a:lnTo>
                  <a:lnTo>
                    <a:pt x="0" y="2998935"/>
                  </a:lnTo>
                  <a:lnTo>
                    <a:pt x="0" y="0"/>
                  </a:lnTo>
                  <a:close/>
                </a:path>
              </a:pathLst>
            </a:custGeom>
            <a:blipFill>
              <a:blip r:embed="rId5"/>
              <a:stretch>
                <a:fillRect/>
              </a:stretch>
            </a:blipFill>
          </p:spPr>
          <p:txBody>
            <a:bodyPr/>
            <a:lstStyle/>
            <a:p>
              <a:endParaRPr lang="fr-FR"/>
            </a:p>
          </p:txBody>
        </p:sp>
        <p:sp>
          <p:nvSpPr>
            <p:cNvPr id="9" name="Freeform 9"/>
            <p:cNvSpPr/>
            <p:nvPr/>
          </p:nvSpPr>
          <p:spPr>
            <a:xfrm>
              <a:off x="16436069" y="7286997"/>
              <a:ext cx="3023120" cy="2998935"/>
            </a:xfrm>
            <a:custGeom>
              <a:avLst/>
              <a:gdLst/>
              <a:ahLst/>
              <a:cxnLst/>
              <a:rect l="l" t="t" r="r" b="b"/>
              <a:pathLst>
                <a:path w="3023120" h="2998935">
                  <a:moveTo>
                    <a:pt x="0" y="0"/>
                  </a:moveTo>
                  <a:lnTo>
                    <a:pt x="3023121" y="0"/>
                  </a:lnTo>
                  <a:lnTo>
                    <a:pt x="3023121" y="2998935"/>
                  </a:lnTo>
                  <a:lnTo>
                    <a:pt x="0" y="2998935"/>
                  </a:lnTo>
                  <a:lnTo>
                    <a:pt x="0" y="0"/>
                  </a:lnTo>
                  <a:close/>
                </a:path>
              </a:pathLst>
            </a:custGeom>
            <a:blipFill>
              <a:blip r:embed="rId6"/>
              <a:stretch>
                <a:fillRect/>
              </a:stretch>
            </a:blipFill>
          </p:spPr>
          <p:txBody>
            <a:bodyPr/>
            <a:lstStyle/>
            <a:p>
              <a:endParaRPr lang="fr-FR"/>
            </a:p>
          </p:txBody>
        </p:sp>
        <p:sp>
          <p:nvSpPr>
            <p:cNvPr id="10" name="Freeform 10"/>
            <p:cNvSpPr/>
            <p:nvPr/>
          </p:nvSpPr>
          <p:spPr>
            <a:xfrm>
              <a:off x="-582338" y="7286997"/>
              <a:ext cx="3023120" cy="2998935"/>
            </a:xfrm>
            <a:custGeom>
              <a:avLst/>
              <a:gdLst/>
              <a:ahLst/>
              <a:cxnLst/>
              <a:rect l="l" t="t" r="r" b="b"/>
              <a:pathLst>
                <a:path w="3023120" h="2998935">
                  <a:moveTo>
                    <a:pt x="0" y="0"/>
                  </a:moveTo>
                  <a:lnTo>
                    <a:pt x="3023120" y="0"/>
                  </a:lnTo>
                  <a:lnTo>
                    <a:pt x="3023120" y="2998935"/>
                  </a:lnTo>
                  <a:lnTo>
                    <a:pt x="0" y="2998935"/>
                  </a:lnTo>
                  <a:lnTo>
                    <a:pt x="0" y="0"/>
                  </a:lnTo>
                  <a:close/>
                </a:path>
              </a:pathLst>
            </a:custGeom>
            <a:blipFill>
              <a:blip r:embed="rId7"/>
              <a:stretch>
                <a:fillRect/>
              </a:stretch>
            </a:blipFill>
          </p:spPr>
          <p:txBody>
            <a:bodyPr/>
            <a:lstStyle/>
            <a:p>
              <a:endParaRPr lang="fr-FR"/>
            </a:p>
          </p:txBody>
        </p:sp>
        <p:sp>
          <p:nvSpPr>
            <p:cNvPr id="11" name="Freeform 11"/>
            <p:cNvSpPr/>
            <p:nvPr/>
          </p:nvSpPr>
          <p:spPr>
            <a:xfrm>
              <a:off x="2821782" y="7286997"/>
              <a:ext cx="3024197" cy="3000003"/>
            </a:xfrm>
            <a:custGeom>
              <a:avLst/>
              <a:gdLst/>
              <a:ahLst/>
              <a:cxnLst/>
              <a:rect l="l" t="t" r="r" b="b"/>
              <a:pathLst>
                <a:path w="3024197" h="3000003">
                  <a:moveTo>
                    <a:pt x="0" y="0"/>
                  </a:moveTo>
                  <a:lnTo>
                    <a:pt x="3024197" y="0"/>
                  </a:lnTo>
                  <a:lnTo>
                    <a:pt x="3024197" y="3000003"/>
                  </a:lnTo>
                  <a:lnTo>
                    <a:pt x="0" y="3000003"/>
                  </a:lnTo>
                  <a:lnTo>
                    <a:pt x="0" y="0"/>
                  </a:lnTo>
                  <a:close/>
                </a:path>
              </a:pathLst>
            </a:custGeom>
            <a:blipFill>
              <a:blip r:embed="rId8"/>
              <a:stretch>
                <a:fillRect/>
              </a:stretch>
            </a:blipFill>
          </p:spPr>
          <p:txBody>
            <a:bodyPr/>
            <a:lstStyle/>
            <a:p>
              <a:endParaRPr lang="fr-FR"/>
            </a:p>
          </p:txBody>
        </p:sp>
      </p:grpSp>
      <p:sp>
        <p:nvSpPr>
          <p:cNvPr id="12" name="TextBox 12"/>
          <p:cNvSpPr txBox="1"/>
          <p:nvPr/>
        </p:nvSpPr>
        <p:spPr>
          <a:xfrm>
            <a:off x="3038502" y="1484604"/>
            <a:ext cx="12423194" cy="2096243"/>
          </a:xfrm>
          <a:prstGeom prst="rect">
            <a:avLst/>
          </a:prstGeom>
        </p:spPr>
        <p:txBody>
          <a:bodyPr lIns="0" tIns="0" rIns="0" bIns="0" rtlCol="0" anchor="t">
            <a:spAutoFit/>
          </a:bodyPr>
          <a:lstStyle/>
          <a:p>
            <a:pPr algn="ctr">
              <a:lnSpc>
                <a:spcPts val="8485"/>
              </a:lnSpc>
            </a:pPr>
            <a:r>
              <a:rPr lang="en-US" sz="6060">
                <a:solidFill>
                  <a:srgbClr val="FFFFFF"/>
                </a:solidFill>
                <a:latin typeface="Muli Bold"/>
              </a:rPr>
              <a:t>La parole est à vous, </a:t>
            </a:r>
          </a:p>
          <a:p>
            <a:pPr algn="ctr">
              <a:lnSpc>
                <a:spcPts val="8485"/>
              </a:lnSpc>
            </a:pPr>
            <a:r>
              <a:rPr lang="en-US" sz="6060">
                <a:solidFill>
                  <a:srgbClr val="FFFFFF"/>
                </a:solidFill>
                <a:latin typeface="Muli Bold"/>
              </a:rPr>
              <a:t>Posez-nous toutes vos questions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DD4DB"/>
        </a:solidFill>
        <a:effectLst/>
      </p:bgPr>
    </p:bg>
    <p:spTree>
      <p:nvGrpSpPr>
        <p:cNvPr id="1" name=""/>
        <p:cNvGrpSpPr/>
        <p:nvPr/>
      </p:nvGrpSpPr>
      <p:grpSpPr>
        <a:xfrm>
          <a:off x="0" y="0"/>
          <a:ext cx="0" cy="0"/>
          <a:chOff x="0" y="0"/>
          <a:chExt cx="0" cy="0"/>
        </a:xfrm>
      </p:grpSpPr>
      <p:grpSp>
        <p:nvGrpSpPr>
          <p:cNvPr id="2" name="Group 2"/>
          <p:cNvGrpSpPr/>
          <p:nvPr/>
        </p:nvGrpSpPr>
        <p:grpSpPr>
          <a:xfrm>
            <a:off x="661980" y="848112"/>
            <a:ext cx="8053908" cy="604741"/>
            <a:chOff x="0" y="0"/>
            <a:chExt cx="1913568" cy="143683"/>
          </a:xfrm>
        </p:grpSpPr>
        <p:sp>
          <p:nvSpPr>
            <p:cNvPr id="3" name="Freeform 3"/>
            <p:cNvSpPr/>
            <p:nvPr/>
          </p:nvSpPr>
          <p:spPr>
            <a:xfrm>
              <a:off x="0" y="0"/>
              <a:ext cx="1913568" cy="143683"/>
            </a:xfrm>
            <a:custGeom>
              <a:avLst/>
              <a:gdLst/>
              <a:ahLst/>
              <a:cxnLst/>
              <a:rect l="l" t="t" r="r" b="b"/>
              <a:pathLst>
                <a:path w="1913568" h="143683">
                  <a:moveTo>
                    <a:pt x="0" y="0"/>
                  </a:moveTo>
                  <a:lnTo>
                    <a:pt x="1913568" y="0"/>
                  </a:lnTo>
                  <a:lnTo>
                    <a:pt x="1913568" y="143683"/>
                  </a:lnTo>
                  <a:lnTo>
                    <a:pt x="0" y="143683"/>
                  </a:lnTo>
                  <a:close/>
                </a:path>
              </a:pathLst>
            </a:custGeom>
            <a:solidFill>
              <a:srgbClr val="FFFFFF"/>
            </a:solidFill>
          </p:spPr>
          <p:txBody>
            <a:bodyPr/>
            <a:lstStyle/>
            <a:p>
              <a:endParaRPr lang="fr-FR"/>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5" name="TextBox 5"/>
          <p:cNvSpPr txBox="1"/>
          <p:nvPr/>
        </p:nvSpPr>
        <p:spPr>
          <a:xfrm>
            <a:off x="768777" y="499771"/>
            <a:ext cx="8185312" cy="953082"/>
          </a:xfrm>
          <a:prstGeom prst="rect">
            <a:avLst/>
          </a:prstGeom>
        </p:spPr>
        <p:txBody>
          <a:bodyPr lIns="0" tIns="0" rIns="0" bIns="0" rtlCol="0" anchor="t">
            <a:spAutoFit/>
          </a:bodyPr>
          <a:lstStyle/>
          <a:p>
            <a:pPr>
              <a:lnSpc>
                <a:spcPts val="7842"/>
              </a:lnSpc>
            </a:pPr>
            <a:r>
              <a:rPr lang="en-US" sz="5602">
                <a:solidFill>
                  <a:srgbClr val="E9006A"/>
                </a:solidFill>
                <a:latin typeface="Oswald Bold"/>
              </a:rPr>
              <a:t>L'ÉVÈNEMENT </a:t>
            </a:r>
          </a:p>
        </p:txBody>
      </p:sp>
      <p:sp>
        <p:nvSpPr>
          <p:cNvPr id="6" name="TextBox 6"/>
          <p:cNvSpPr txBox="1"/>
          <p:nvPr/>
        </p:nvSpPr>
        <p:spPr>
          <a:xfrm>
            <a:off x="661980" y="1938245"/>
            <a:ext cx="16773839" cy="8027582"/>
          </a:xfrm>
          <a:prstGeom prst="rect">
            <a:avLst/>
          </a:prstGeom>
        </p:spPr>
        <p:txBody>
          <a:bodyPr lIns="0" tIns="0" rIns="0" bIns="0" rtlCol="0" anchor="t">
            <a:spAutoFit/>
          </a:bodyPr>
          <a:lstStyle/>
          <a:p>
            <a:pPr>
              <a:lnSpc>
                <a:spcPts val="4480"/>
              </a:lnSpc>
            </a:pPr>
            <a:r>
              <a:rPr lang="en-US" sz="2800" dirty="0">
                <a:solidFill>
                  <a:srgbClr val="000000"/>
                </a:solidFill>
                <a:latin typeface="Oswald Bold"/>
              </a:rPr>
              <a:t>4ÈME ÉDITION :</a:t>
            </a:r>
          </a:p>
          <a:p>
            <a:pPr marL="1209055" lvl="2" indent="-403018">
              <a:lnSpc>
                <a:spcPts val="4480"/>
              </a:lnSpc>
              <a:buFont typeface="Arial"/>
              <a:buChar char="⚬"/>
            </a:pPr>
            <a:r>
              <a:rPr lang="en-US" sz="2800" dirty="0">
                <a:solidFill>
                  <a:srgbClr val="000000"/>
                </a:solidFill>
                <a:latin typeface="Open Sans"/>
              </a:rPr>
              <a:t>515 </a:t>
            </a:r>
            <a:r>
              <a:rPr lang="en-US" sz="2800" dirty="0" err="1">
                <a:solidFill>
                  <a:srgbClr val="000000"/>
                </a:solidFill>
                <a:latin typeface="Open Sans"/>
              </a:rPr>
              <a:t>établissements</a:t>
            </a:r>
            <a:r>
              <a:rPr lang="en-US" sz="2800" dirty="0">
                <a:solidFill>
                  <a:srgbClr val="000000"/>
                </a:solidFill>
                <a:latin typeface="Open Sans"/>
              </a:rPr>
              <a:t> </a:t>
            </a:r>
          </a:p>
          <a:p>
            <a:pPr marL="1209055" lvl="2" indent="-403018">
              <a:lnSpc>
                <a:spcPts val="4480"/>
              </a:lnSpc>
              <a:buFont typeface="Arial"/>
              <a:buChar char="⚬"/>
            </a:pPr>
            <a:r>
              <a:rPr lang="en-US" sz="2800" dirty="0">
                <a:solidFill>
                  <a:srgbClr val="000000"/>
                </a:solidFill>
                <a:latin typeface="Open Sans"/>
              </a:rPr>
              <a:t>2 430 intervenant.es</a:t>
            </a:r>
          </a:p>
          <a:p>
            <a:pPr marL="1209055" lvl="2" indent="-403018">
              <a:lnSpc>
                <a:spcPts val="4480"/>
              </a:lnSpc>
              <a:buFont typeface="Arial"/>
              <a:buChar char="⚬"/>
            </a:pPr>
            <a:r>
              <a:rPr lang="en-US" sz="2800" dirty="0">
                <a:solidFill>
                  <a:srgbClr val="000000"/>
                </a:solidFill>
                <a:latin typeface="Open Sans"/>
              </a:rPr>
              <a:t>28 000 </a:t>
            </a:r>
            <a:r>
              <a:rPr lang="en-US" sz="2800" dirty="0" err="1">
                <a:solidFill>
                  <a:srgbClr val="000000"/>
                </a:solidFill>
                <a:latin typeface="Open Sans"/>
              </a:rPr>
              <a:t>collégiennes</a:t>
            </a:r>
            <a:r>
              <a:rPr lang="en-US" sz="2800" dirty="0">
                <a:solidFill>
                  <a:srgbClr val="000000"/>
                </a:solidFill>
                <a:latin typeface="Open Sans"/>
              </a:rPr>
              <a:t> et </a:t>
            </a:r>
            <a:r>
              <a:rPr lang="en-US" sz="2800" dirty="0" err="1">
                <a:solidFill>
                  <a:srgbClr val="000000"/>
                </a:solidFill>
                <a:latin typeface="Open Sans"/>
              </a:rPr>
              <a:t>lycéennes</a:t>
            </a:r>
            <a:r>
              <a:rPr lang="en-US" sz="2800" dirty="0">
                <a:solidFill>
                  <a:srgbClr val="000000"/>
                </a:solidFill>
                <a:latin typeface="Open Sans"/>
              </a:rPr>
              <a:t> </a:t>
            </a:r>
            <a:r>
              <a:rPr lang="en-US" sz="2800" dirty="0" err="1">
                <a:solidFill>
                  <a:srgbClr val="000000"/>
                </a:solidFill>
                <a:latin typeface="Open Sans"/>
              </a:rPr>
              <a:t>sensibilisées</a:t>
            </a:r>
            <a:endParaRPr lang="en-US" sz="2800" dirty="0">
              <a:solidFill>
                <a:srgbClr val="000000"/>
              </a:solidFill>
              <a:latin typeface="Open Sans"/>
            </a:endParaRPr>
          </a:p>
          <a:p>
            <a:pPr>
              <a:lnSpc>
                <a:spcPts val="4480"/>
              </a:lnSpc>
            </a:pPr>
            <a:endParaRPr lang="en-US" sz="2800" dirty="0">
              <a:solidFill>
                <a:srgbClr val="000000"/>
              </a:solidFill>
              <a:latin typeface="Open Sans"/>
            </a:endParaRPr>
          </a:p>
          <a:p>
            <a:pPr>
              <a:lnSpc>
                <a:spcPts val="4480"/>
              </a:lnSpc>
            </a:pPr>
            <a:r>
              <a:rPr lang="en-US" sz="2800" dirty="0">
                <a:solidFill>
                  <a:srgbClr val="000000"/>
                </a:solidFill>
                <a:latin typeface="Oswald Bold"/>
              </a:rPr>
              <a:t>LES OBJECTIFS :</a:t>
            </a:r>
          </a:p>
          <a:p>
            <a:pPr marL="604528" lvl="1" indent="-302264">
              <a:lnSpc>
                <a:spcPts val="4480"/>
              </a:lnSpc>
              <a:buFont typeface="Arial"/>
              <a:buChar char="•"/>
            </a:pPr>
            <a:r>
              <a:rPr lang="en-US" sz="2800" dirty="0" err="1">
                <a:solidFill>
                  <a:srgbClr val="000000"/>
                </a:solidFill>
                <a:latin typeface="Open Sans Bold"/>
              </a:rPr>
              <a:t>sensibiliser</a:t>
            </a:r>
            <a:r>
              <a:rPr lang="en-US" sz="2800" dirty="0">
                <a:solidFill>
                  <a:srgbClr val="000000"/>
                </a:solidFill>
                <a:latin typeface="Open Sans"/>
              </a:rPr>
              <a:t> les </a:t>
            </a:r>
            <a:r>
              <a:rPr lang="en-US" sz="2800" dirty="0" err="1">
                <a:solidFill>
                  <a:srgbClr val="000000"/>
                </a:solidFill>
                <a:latin typeface="Open Sans"/>
              </a:rPr>
              <a:t>jeunes</a:t>
            </a:r>
            <a:r>
              <a:rPr lang="en-US" sz="2800" dirty="0">
                <a:solidFill>
                  <a:srgbClr val="000000"/>
                </a:solidFill>
                <a:latin typeface="Open Sans"/>
              </a:rPr>
              <a:t> </a:t>
            </a:r>
            <a:r>
              <a:rPr lang="en-US" sz="2800" dirty="0" err="1">
                <a:solidFill>
                  <a:srgbClr val="000000"/>
                </a:solidFill>
                <a:latin typeface="Open Sans"/>
              </a:rPr>
              <a:t>collégiennes</a:t>
            </a:r>
            <a:r>
              <a:rPr lang="en-US" sz="2800" dirty="0">
                <a:solidFill>
                  <a:srgbClr val="000000"/>
                </a:solidFill>
                <a:latin typeface="Open Sans"/>
              </a:rPr>
              <a:t> et </a:t>
            </a:r>
            <a:r>
              <a:rPr lang="en-US" sz="2800" dirty="0" err="1">
                <a:solidFill>
                  <a:srgbClr val="000000"/>
                </a:solidFill>
                <a:latin typeface="Open Sans"/>
              </a:rPr>
              <a:t>lycéennes</a:t>
            </a:r>
            <a:r>
              <a:rPr lang="en-US" sz="2800" dirty="0">
                <a:solidFill>
                  <a:srgbClr val="000000"/>
                </a:solidFill>
                <a:latin typeface="Open Sans"/>
              </a:rPr>
              <a:t> aux </a:t>
            </a:r>
            <a:r>
              <a:rPr lang="en-US" sz="2800" dirty="0" err="1">
                <a:solidFill>
                  <a:srgbClr val="000000"/>
                </a:solidFill>
                <a:latin typeface="Open Sans"/>
              </a:rPr>
              <a:t>carrières</a:t>
            </a:r>
            <a:r>
              <a:rPr lang="en-US" sz="2800" dirty="0">
                <a:solidFill>
                  <a:srgbClr val="000000"/>
                </a:solidFill>
                <a:latin typeface="Open Sans"/>
              </a:rPr>
              <a:t> </a:t>
            </a:r>
            <a:r>
              <a:rPr lang="en-US" sz="2800" dirty="0" err="1">
                <a:solidFill>
                  <a:srgbClr val="000000"/>
                </a:solidFill>
                <a:latin typeface="Open Sans"/>
              </a:rPr>
              <a:t>scientifiques</a:t>
            </a:r>
            <a:r>
              <a:rPr lang="en-US" sz="2800" dirty="0">
                <a:solidFill>
                  <a:srgbClr val="000000"/>
                </a:solidFill>
                <a:latin typeface="Open Sans"/>
              </a:rPr>
              <a:t> et </a:t>
            </a:r>
            <a:r>
              <a:rPr lang="en-US" sz="2800" dirty="0" err="1">
                <a:solidFill>
                  <a:srgbClr val="000000"/>
                </a:solidFill>
                <a:latin typeface="Open Sans"/>
              </a:rPr>
              <a:t>technologiques</a:t>
            </a:r>
            <a:r>
              <a:rPr lang="en-US" sz="2800" dirty="0">
                <a:solidFill>
                  <a:srgbClr val="000000"/>
                </a:solidFill>
                <a:latin typeface="Open Sans"/>
              </a:rPr>
              <a:t>, au travers des </a:t>
            </a:r>
            <a:r>
              <a:rPr lang="en-US" sz="2800" dirty="0" err="1">
                <a:solidFill>
                  <a:srgbClr val="000000"/>
                </a:solidFill>
                <a:latin typeface="Open Sans"/>
              </a:rPr>
              <a:t>témoignages</a:t>
            </a:r>
            <a:r>
              <a:rPr lang="en-US" sz="2800" dirty="0">
                <a:solidFill>
                  <a:srgbClr val="000000"/>
                </a:solidFill>
                <a:latin typeface="Open Sans"/>
              </a:rPr>
              <a:t> </a:t>
            </a:r>
            <a:r>
              <a:rPr lang="en-US" sz="2800" dirty="0" err="1">
                <a:solidFill>
                  <a:srgbClr val="000000"/>
                </a:solidFill>
                <a:latin typeface="Open Sans"/>
              </a:rPr>
              <a:t>d'ingénieures</a:t>
            </a:r>
            <a:r>
              <a:rPr lang="en-US" sz="2800" dirty="0">
                <a:solidFill>
                  <a:srgbClr val="000000"/>
                </a:solidFill>
                <a:latin typeface="Open Sans"/>
              </a:rPr>
              <a:t>, </a:t>
            </a:r>
            <a:r>
              <a:rPr lang="en-US" sz="2800" dirty="0" err="1">
                <a:solidFill>
                  <a:srgbClr val="000000"/>
                </a:solidFill>
                <a:latin typeface="Open Sans"/>
              </a:rPr>
              <a:t>techniciennes</a:t>
            </a:r>
            <a:r>
              <a:rPr lang="en-US" sz="2800" dirty="0">
                <a:solidFill>
                  <a:srgbClr val="000000"/>
                </a:solidFill>
                <a:latin typeface="Open Sans"/>
              </a:rPr>
              <a:t> et </a:t>
            </a:r>
            <a:r>
              <a:rPr lang="en-US" sz="2800" dirty="0" err="1">
                <a:solidFill>
                  <a:srgbClr val="000000"/>
                </a:solidFill>
                <a:latin typeface="Open Sans"/>
              </a:rPr>
              <a:t>élèves</a:t>
            </a:r>
            <a:r>
              <a:rPr lang="en-US" sz="2800" dirty="0">
                <a:solidFill>
                  <a:srgbClr val="000000"/>
                </a:solidFill>
                <a:latin typeface="Open Sans"/>
              </a:rPr>
              <a:t> </a:t>
            </a:r>
            <a:r>
              <a:rPr lang="en-US" sz="2800" dirty="0" err="1">
                <a:solidFill>
                  <a:srgbClr val="000000"/>
                </a:solidFill>
                <a:latin typeface="Open Sans"/>
              </a:rPr>
              <a:t>ingénieures</a:t>
            </a:r>
            <a:r>
              <a:rPr lang="en-US" sz="2800" dirty="0">
                <a:solidFill>
                  <a:srgbClr val="000000"/>
                </a:solidFill>
                <a:latin typeface="Open Sans"/>
              </a:rPr>
              <a:t> ;</a:t>
            </a:r>
          </a:p>
          <a:p>
            <a:pPr marL="604528" lvl="1" indent="-302264">
              <a:lnSpc>
                <a:spcPts val="4480"/>
              </a:lnSpc>
              <a:buFont typeface="Arial"/>
              <a:buChar char="•"/>
            </a:pPr>
            <a:r>
              <a:rPr lang="en-US" sz="2800" dirty="0">
                <a:solidFill>
                  <a:srgbClr val="000000"/>
                </a:solidFill>
                <a:latin typeface="Open Sans Bold"/>
              </a:rPr>
              <a:t>de les informe</a:t>
            </a:r>
            <a:r>
              <a:rPr lang="en-US" sz="2800" dirty="0">
                <a:solidFill>
                  <a:srgbClr val="000000"/>
                </a:solidFill>
                <a:latin typeface="Open Sans"/>
              </a:rPr>
              <a:t>r sur la </a:t>
            </a:r>
            <a:r>
              <a:rPr lang="en-US" sz="2800" dirty="0" err="1">
                <a:solidFill>
                  <a:srgbClr val="000000"/>
                </a:solidFill>
                <a:latin typeface="Open Sans"/>
              </a:rPr>
              <a:t>variété</a:t>
            </a:r>
            <a:r>
              <a:rPr lang="en-US" sz="2800" dirty="0">
                <a:solidFill>
                  <a:srgbClr val="000000"/>
                </a:solidFill>
                <a:latin typeface="Open Sans"/>
              </a:rPr>
              <a:t> des métiers et des </a:t>
            </a:r>
            <a:r>
              <a:rPr lang="en-US" sz="2800" dirty="0" err="1">
                <a:solidFill>
                  <a:srgbClr val="000000"/>
                </a:solidFill>
                <a:latin typeface="Open Sans"/>
              </a:rPr>
              <a:t>parcours</a:t>
            </a:r>
            <a:r>
              <a:rPr lang="en-US" sz="2800" dirty="0">
                <a:solidFill>
                  <a:srgbClr val="000000"/>
                </a:solidFill>
                <a:latin typeface="Open Sans"/>
              </a:rPr>
              <a:t> de formation </a:t>
            </a:r>
            <a:r>
              <a:rPr lang="en-US" sz="2800" dirty="0" err="1">
                <a:solidFill>
                  <a:srgbClr val="000000"/>
                </a:solidFill>
                <a:latin typeface="Open Sans"/>
              </a:rPr>
              <a:t>menant</a:t>
            </a:r>
            <a:r>
              <a:rPr lang="en-US" sz="2800" dirty="0">
                <a:solidFill>
                  <a:srgbClr val="000000"/>
                </a:solidFill>
                <a:latin typeface="Open Sans"/>
              </a:rPr>
              <a:t> aux </a:t>
            </a:r>
            <a:r>
              <a:rPr lang="en-US" sz="2800" dirty="0" err="1">
                <a:solidFill>
                  <a:srgbClr val="000000"/>
                </a:solidFill>
                <a:latin typeface="Open Sans"/>
              </a:rPr>
              <a:t>emplois</a:t>
            </a:r>
            <a:r>
              <a:rPr lang="en-US" sz="2800" dirty="0">
                <a:solidFill>
                  <a:srgbClr val="000000"/>
                </a:solidFill>
                <a:latin typeface="Open Sans"/>
              </a:rPr>
              <a:t> </a:t>
            </a:r>
            <a:r>
              <a:rPr lang="en-US" sz="2800" dirty="0" err="1">
                <a:solidFill>
                  <a:srgbClr val="000000"/>
                </a:solidFill>
                <a:latin typeface="Open Sans"/>
              </a:rPr>
              <a:t>d’ingénieure</a:t>
            </a:r>
            <a:r>
              <a:rPr lang="en-US" sz="2800" dirty="0">
                <a:solidFill>
                  <a:srgbClr val="000000"/>
                </a:solidFill>
                <a:latin typeface="Open Sans"/>
              </a:rPr>
              <a:t> ;</a:t>
            </a:r>
          </a:p>
          <a:p>
            <a:pPr marL="604528" lvl="1" indent="-302264">
              <a:lnSpc>
                <a:spcPts val="4480"/>
              </a:lnSpc>
              <a:buFont typeface="Arial"/>
              <a:buChar char="•"/>
            </a:pPr>
            <a:r>
              <a:rPr lang="en-US" sz="2800" dirty="0">
                <a:solidFill>
                  <a:srgbClr val="000000"/>
                </a:solidFill>
                <a:latin typeface="Open Sans Bold"/>
              </a:rPr>
              <a:t>de </a:t>
            </a:r>
            <a:r>
              <a:rPr lang="en-US" sz="2800" dirty="0" err="1">
                <a:solidFill>
                  <a:srgbClr val="000000"/>
                </a:solidFill>
                <a:latin typeface="Open Sans Bold"/>
              </a:rPr>
              <a:t>susciter</a:t>
            </a:r>
            <a:r>
              <a:rPr lang="en-US" sz="2800" dirty="0">
                <a:solidFill>
                  <a:srgbClr val="000000"/>
                </a:solidFill>
                <a:latin typeface="Open Sans Bold"/>
              </a:rPr>
              <a:t> des vocations </a:t>
            </a:r>
            <a:r>
              <a:rPr lang="en-US" sz="2800" dirty="0">
                <a:solidFill>
                  <a:srgbClr val="000000"/>
                </a:solidFill>
                <a:latin typeface="Open Sans"/>
              </a:rPr>
              <a:t>pour des métiers </a:t>
            </a:r>
            <a:r>
              <a:rPr lang="en-US" sz="2800" dirty="0" err="1">
                <a:solidFill>
                  <a:srgbClr val="000000"/>
                </a:solidFill>
                <a:latin typeface="Open Sans"/>
              </a:rPr>
              <a:t>d’avenir</a:t>
            </a:r>
            <a:r>
              <a:rPr lang="en-US" sz="2800" dirty="0">
                <a:solidFill>
                  <a:srgbClr val="000000"/>
                </a:solidFill>
                <a:latin typeface="Open Sans"/>
              </a:rPr>
              <a:t> dans </a:t>
            </a:r>
            <a:r>
              <a:rPr lang="en-US" sz="2800" dirty="0" err="1">
                <a:solidFill>
                  <a:srgbClr val="000000"/>
                </a:solidFill>
                <a:latin typeface="Open Sans"/>
              </a:rPr>
              <a:t>l’industrie</a:t>
            </a:r>
            <a:r>
              <a:rPr lang="en-US" sz="2800" dirty="0">
                <a:solidFill>
                  <a:srgbClr val="000000"/>
                </a:solidFill>
                <a:latin typeface="Open Sans"/>
              </a:rPr>
              <a:t>, sources </a:t>
            </a:r>
            <a:r>
              <a:rPr lang="en-US" sz="2800" dirty="0" err="1">
                <a:solidFill>
                  <a:srgbClr val="000000"/>
                </a:solidFill>
                <a:latin typeface="Open Sans"/>
              </a:rPr>
              <a:t>d’innovations</a:t>
            </a:r>
            <a:r>
              <a:rPr lang="en-US" sz="2800" dirty="0">
                <a:solidFill>
                  <a:srgbClr val="000000"/>
                </a:solidFill>
                <a:latin typeface="Open Sans"/>
              </a:rPr>
              <a:t> </a:t>
            </a:r>
            <a:r>
              <a:rPr lang="en-US" sz="2800" dirty="0" err="1">
                <a:solidFill>
                  <a:srgbClr val="000000"/>
                </a:solidFill>
                <a:latin typeface="Open Sans"/>
              </a:rPr>
              <a:t>technologiques</a:t>
            </a:r>
            <a:r>
              <a:rPr lang="en-US" sz="2800" dirty="0">
                <a:solidFill>
                  <a:srgbClr val="000000"/>
                </a:solidFill>
                <a:latin typeface="Open Sans"/>
              </a:rPr>
              <a:t>, et </a:t>
            </a:r>
            <a:r>
              <a:rPr lang="en-US" sz="2800" dirty="0" err="1">
                <a:solidFill>
                  <a:srgbClr val="000000"/>
                </a:solidFill>
                <a:latin typeface="Open Sans"/>
              </a:rPr>
              <a:t>nécessaires</a:t>
            </a:r>
            <a:r>
              <a:rPr lang="en-US" sz="2800" dirty="0">
                <a:solidFill>
                  <a:srgbClr val="000000"/>
                </a:solidFill>
                <a:latin typeface="Open Sans"/>
              </a:rPr>
              <a:t> au </a:t>
            </a:r>
            <a:r>
              <a:rPr lang="en-US" sz="2800" dirty="0" err="1">
                <a:solidFill>
                  <a:srgbClr val="000000"/>
                </a:solidFill>
                <a:latin typeface="Open Sans"/>
              </a:rPr>
              <a:t>renouvellement</a:t>
            </a:r>
            <a:r>
              <a:rPr lang="en-US" sz="2800" dirty="0">
                <a:solidFill>
                  <a:srgbClr val="000000"/>
                </a:solidFill>
                <a:latin typeface="Open Sans"/>
              </a:rPr>
              <a:t> et à la </a:t>
            </a:r>
            <a:r>
              <a:rPr lang="en-US" sz="2800" dirty="0" err="1">
                <a:solidFill>
                  <a:srgbClr val="000000"/>
                </a:solidFill>
                <a:latin typeface="Open Sans"/>
              </a:rPr>
              <a:t>pérennisation</a:t>
            </a:r>
            <a:r>
              <a:rPr lang="en-US" sz="2800" dirty="0">
                <a:solidFill>
                  <a:srgbClr val="000000"/>
                </a:solidFill>
                <a:latin typeface="Open Sans"/>
              </a:rPr>
              <a:t> de </a:t>
            </a:r>
            <a:r>
              <a:rPr lang="en-US" sz="2800" dirty="0" err="1">
                <a:solidFill>
                  <a:srgbClr val="000000"/>
                </a:solidFill>
                <a:latin typeface="Open Sans"/>
              </a:rPr>
              <a:t>notre</a:t>
            </a:r>
            <a:r>
              <a:rPr lang="en-US" sz="2800" dirty="0">
                <a:solidFill>
                  <a:srgbClr val="000000"/>
                </a:solidFill>
                <a:latin typeface="Open Sans"/>
              </a:rPr>
              <a:t> </a:t>
            </a:r>
            <a:r>
              <a:rPr lang="en-US" sz="2800" dirty="0" err="1">
                <a:solidFill>
                  <a:srgbClr val="000000"/>
                </a:solidFill>
                <a:latin typeface="Open Sans"/>
              </a:rPr>
              <a:t>appareil</a:t>
            </a:r>
            <a:r>
              <a:rPr lang="en-US" sz="2800" dirty="0">
                <a:solidFill>
                  <a:srgbClr val="000000"/>
                </a:solidFill>
                <a:latin typeface="Open Sans"/>
              </a:rPr>
              <a:t> </a:t>
            </a:r>
            <a:r>
              <a:rPr lang="en-US" sz="2800" dirty="0" err="1">
                <a:solidFill>
                  <a:srgbClr val="000000"/>
                </a:solidFill>
                <a:latin typeface="Open Sans"/>
              </a:rPr>
              <a:t>industriel</a:t>
            </a:r>
            <a:r>
              <a:rPr lang="en-US" sz="2800" dirty="0">
                <a:solidFill>
                  <a:srgbClr val="000000"/>
                </a:solidFill>
                <a:latin typeface="Open Sans"/>
              </a:rPr>
              <a:t> dans </a:t>
            </a:r>
            <a:r>
              <a:rPr lang="en-US" sz="2800" dirty="0" err="1">
                <a:solidFill>
                  <a:srgbClr val="000000"/>
                </a:solidFill>
                <a:latin typeface="Open Sans"/>
              </a:rPr>
              <a:t>sa</a:t>
            </a:r>
            <a:r>
              <a:rPr lang="en-US" sz="2800" dirty="0">
                <a:solidFill>
                  <a:srgbClr val="000000"/>
                </a:solidFill>
                <a:latin typeface="Open Sans"/>
              </a:rPr>
              <a:t> </a:t>
            </a:r>
            <a:r>
              <a:rPr lang="en-US" sz="2800" dirty="0" err="1">
                <a:solidFill>
                  <a:srgbClr val="000000"/>
                </a:solidFill>
                <a:latin typeface="Open Sans"/>
              </a:rPr>
              <a:t>globalité</a:t>
            </a:r>
            <a:r>
              <a:rPr lang="en-US" sz="2800" dirty="0">
                <a:solidFill>
                  <a:srgbClr val="000000"/>
                </a:solidFill>
                <a:latin typeface="Open Sans"/>
              </a:rPr>
              <a:t> ;</a:t>
            </a:r>
          </a:p>
          <a:p>
            <a:pPr marL="604528" lvl="1" indent="-302264" algn="l">
              <a:lnSpc>
                <a:spcPts val="4480"/>
              </a:lnSpc>
              <a:spcBef>
                <a:spcPct val="0"/>
              </a:spcBef>
              <a:buFont typeface="Arial"/>
              <a:buChar char="•"/>
            </a:pPr>
            <a:r>
              <a:rPr lang="en-US" sz="2800" dirty="0">
                <a:solidFill>
                  <a:srgbClr val="000000"/>
                </a:solidFill>
                <a:latin typeface="Open Sans"/>
              </a:rPr>
              <a:t>et de </a:t>
            </a:r>
            <a:r>
              <a:rPr lang="en-US" sz="2800" dirty="0" err="1">
                <a:solidFill>
                  <a:srgbClr val="000000"/>
                </a:solidFill>
                <a:latin typeface="Open Sans"/>
              </a:rPr>
              <a:t>leur</a:t>
            </a:r>
            <a:r>
              <a:rPr lang="en-US" sz="2800" dirty="0">
                <a:solidFill>
                  <a:srgbClr val="000000"/>
                </a:solidFill>
                <a:latin typeface="Open Sans"/>
              </a:rPr>
              <a:t> </a:t>
            </a:r>
            <a:r>
              <a:rPr lang="en-US" sz="2800" dirty="0">
                <a:solidFill>
                  <a:srgbClr val="000000"/>
                </a:solidFill>
                <a:latin typeface="Open Sans Bold"/>
              </a:rPr>
              <a:t>donner de </a:t>
            </a:r>
            <a:r>
              <a:rPr lang="en-US" sz="2800" dirty="0" err="1">
                <a:solidFill>
                  <a:srgbClr val="000000"/>
                </a:solidFill>
                <a:latin typeface="Open Sans Bold"/>
              </a:rPr>
              <a:t>l’ambition</a:t>
            </a:r>
            <a:r>
              <a:rPr lang="en-US" sz="2800" dirty="0">
                <a:solidFill>
                  <a:srgbClr val="000000"/>
                </a:solidFill>
                <a:latin typeface="Open Sans"/>
              </a:rPr>
              <a:t> dans </a:t>
            </a:r>
            <a:r>
              <a:rPr lang="en-US" sz="2800" dirty="0" err="1">
                <a:solidFill>
                  <a:srgbClr val="000000"/>
                </a:solidFill>
                <a:latin typeface="Open Sans"/>
              </a:rPr>
              <a:t>leur</a:t>
            </a:r>
            <a:r>
              <a:rPr lang="en-US" sz="2800" dirty="0">
                <a:solidFill>
                  <a:srgbClr val="000000"/>
                </a:solidFill>
                <a:latin typeface="Open Sans"/>
              </a:rPr>
              <a:t> </a:t>
            </a:r>
            <a:r>
              <a:rPr lang="en-US" sz="2800" dirty="0" err="1">
                <a:solidFill>
                  <a:srgbClr val="000000"/>
                </a:solidFill>
                <a:latin typeface="Open Sans"/>
              </a:rPr>
              <a:t>parcours</a:t>
            </a:r>
            <a:r>
              <a:rPr lang="en-US" sz="2800" dirty="0">
                <a:solidFill>
                  <a:srgbClr val="000000"/>
                </a:solidFill>
                <a:latin typeface="Open Sans"/>
              </a:rPr>
              <a:t> </a:t>
            </a:r>
            <a:r>
              <a:rPr lang="en-US" sz="2800" dirty="0" err="1">
                <a:solidFill>
                  <a:srgbClr val="000000"/>
                </a:solidFill>
                <a:latin typeface="Open Sans"/>
              </a:rPr>
              <a:t>professionnel</a:t>
            </a:r>
            <a:r>
              <a:rPr lang="en-US" sz="2800" dirty="0">
                <a:solidFill>
                  <a:srgbClr val="000000"/>
                </a:solidFill>
                <a:latin typeface="Open Sans"/>
              </a:rPr>
              <a:t>.</a:t>
            </a:r>
          </a:p>
        </p:txBody>
      </p:sp>
      <p:sp>
        <p:nvSpPr>
          <p:cNvPr id="7" name="Freeform 7"/>
          <p:cNvSpPr/>
          <p:nvPr/>
        </p:nvSpPr>
        <p:spPr>
          <a:xfrm>
            <a:off x="14845783" y="9168951"/>
            <a:ext cx="2590036" cy="589953"/>
          </a:xfrm>
          <a:custGeom>
            <a:avLst/>
            <a:gdLst/>
            <a:ahLst/>
            <a:cxnLst/>
            <a:rect l="l" t="t" r="r" b="b"/>
            <a:pathLst>
              <a:path w="2590036" h="589953">
                <a:moveTo>
                  <a:pt x="0" y="0"/>
                </a:moveTo>
                <a:lnTo>
                  <a:pt x="2590036" y="0"/>
                </a:lnTo>
                <a:lnTo>
                  <a:pt x="2590036" y="589952"/>
                </a:lnTo>
                <a:lnTo>
                  <a:pt x="0" y="589952"/>
                </a:lnTo>
                <a:lnTo>
                  <a:pt x="0" y="0"/>
                </a:lnTo>
                <a:close/>
              </a:path>
            </a:pathLst>
          </a:custGeom>
          <a:blipFill>
            <a:blip r:embed="rId2"/>
            <a:stretch>
              <a:fillRect/>
            </a:stretch>
          </a:blipFill>
        </p:spPr>
        <p:txBody>
          <a:bodyPr/>
          <a:lstStyle/>
          <a:p>
            <a:endParaRPr lang="fr-F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61980" y="848112"/>
            <a:ext cx="15541955" cy="604741"/>
            <a:chOff x="0" y="0"/>
            <a:chExt cx="3692690" cy="143683"/>
          </a:xfrm>
        </p:grpSpPr>
        <p:sp>
          <p:nvSpPr>
            <p:cNvPr id="5" name="Freeform 5"/>
            <p:cNvSpPr/>
            <p:nvPr/>
          </p:nvSpPr>
          <p:spPr>
            <a:xfrm>
              <a:off x="0" y="0"/>
              <a:ext cx="3692690" cy="143683"/>
            </a:xfrm>
            <a:custGeom>
              <a:avLst/>
              <a:gdLst/>
              <a:ahLst/>
              <a:cxnLst/>
              <a:rect l="l" t="t" r="r" b="b"/>
              <a:pathLst>
                <a:path w="3692690" h="143683">
                  <a:moveTo>
                    <a:pt x="0" y="0"/>
                  </a:moveTo>
                  <a:lnTo>
                    <a:pt x="3692690" y="0"/>
                  </a:lnTo>
                  <a:lnTo>
                    <a:pt x="3692690" y="143683"/>
                  </a:lnTo>
                  <a:lnTo>
                    <a:pt x="0" y="143683"/>
                  </a:lnTo>
                  <a:close/>
                </a:path>
              </a:pathLst>
            </a:custGeom>
            <a:solidFill>
              <a:srgbClr val="ADD4DB"/>
            </a:solidFill>
          </p:spPr>
          <p:txBody>
            <a:bodyPr/>
            <a:lstStyle/>
            <a:p>
              <a:endParaRPr lang="fr-FR"/>
            </a:p>
          </p:txBody>
        </p:sp>
        <p:sp>
          <p:nvSpPr>
            <p:cNvPr id="6" name="TextBox 6"/>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7" name="TextBox 7"/>
          <p:cNvSpPr txBox="1"/>
          <p:nvPr/>
        </p:nvSpPr>
        <p:spPr>
          <a:xfrm>
            <a:off x="785248" y="428625"/>
            <a:ext cx="16474052" cy="953082"/>
          </a:xfrm>
          <a:prstGeom prst="rect">
            <a:avLst/>
          </a:prstGeom>
        </p:spPr>
        <p:txBody>
          <a:bodyPr lIns="0" tIns="0" rIns="0" bIns="0" rtlCol="0" anchor="t">
            <a:spAutoFit/>
          </a:bodyPr>
          <a:lstStyle/>
          <a:p>
            <a:pPr>
              <a:lnSpc>
                <a:spcPts val="7842"/>
              </a:lnSpc>
            </a:pPr>
            <a:r>
              <a:rPr lang="en-US" sz="5602" dirty="0">
                <a:solidFill>
                  <a:srgbClr val="E9006A"/>
                </a:solidFill>
                <a:latin typeface="Oswald Bold"/>
              </a:rPr>
              <a:t>PARTAGE DE LA VIDEO DE LANCEMENT EBO 2024</a:t>
            </a:r>
          </a:p>
        </p:txBody>
      </p:sp>
      <p:sp>
        <p:nvSpPr>
          <p:cNvPr id="8" name="Freeform 8"/>
          <p:cNvSpPr/>
          <p:nvPr/>
        </p:nvSpPr>
        <p:spPr>
          <a:xfrm>
            <a:off x="14848941" y="8963324"/>
            <a:ext cx="2590036" cy="589953"/>
          </a:xfrm>
          <a:custGeom>
            <a:avLst/>
            <a:gdLst/>
            <a:ahLst/>
            <a:cxnLst/>
            <a:rect l="l" t="t" r="r" b="b"/>
            <a:pathLst>
              <a:path w="2590036" h="589953">
                <a:moveTo>
                  <a:pt x="0" y="0"/>
                </a:moveTo>
                <a:lnTo>
                  <a:pt x="2590036" y="0"/>
                </a:lnTo>
                <a:lnTo>
                  <a:pt x="2590036" y="589952"/>
                </a:lnTo>
                <a:lnTo>
                  <a:pt x="0" y="589952"/>
                </a:lnTo>
                <a:lnTo>
                  <a:pt x="0" y="0"/>
                </a:lnTo>
                <a:close/>
              </a:path>
            </a:pathLst>
          </a:custGeom>
          <a:blipFill>
            <a:blip r:embed="rId2"/>
            <a:stretch>
              <a:fillRect/>
            </a:stretch>
          </a:blipFill>
        </p:spPr>
        <p:txBody>
          <a:bodyPr/>
          <a:lstStyle/>
          <a:p>
            <a:endParaRPr lang="fr-FR"/>
          </a:p>
        </p:txBody>
      </p:sp>
      <p:pic>
        <p:nvPicPr>
          <p:cNvPr id="10" name="Image 9" descr="Une image contenant texte, Visage humain, habits, sourire&#10;&#10;Description générée automatiquement">
            <a:extLst>
              <a:ext uri="{FF2B5EF4-FFF2-40B4-BE49-F238E27FC236}">
                <a16:creationId xmlns:a16="http://schemas.microsoft.com/office/drawing/2014/main" id="{FFCE88CB-CB38-3061-0468-E6C2C9D3C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933277"/>
            <a:ext cx="6867823" cy="6867823"/>
          </a:xfrm>
          <a:prstGeom prst="rect">
            <a:avLst/>
          </a:prstGeom>
        </p:spPr>
      </p:pic>
      <p:pic>
        <p:nvPicPr>
          <p:cNvPr id="12" name="Image 11" descr="Une image contenant habits, Visage humain, texte, sourire&#10;&#10;Description générée automatiquement">
            <a:extLst>
              <a:ext uri="{FF2B5EF4-FFF2-40B4-BE49-F238E27FC236}">
                <a16:creationId xmlns:a16="http://schemas.microsoft.com/office/drawing/2014/main" id="{2E958972-EB47-5083-71B0-ADA5CA8ED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6112" y="1933277"/>
            <a:ext cx="6867823" cy="686782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01" b="7801"/>
          <a:stretch>
            <a:fillRect/>
          </a:stretch>
        </p:blipFill>
        <p:spPr>
          <a:xfrm>
            <a:off x="0" y="0"/>
            <a:ext cx="18288000" cy="10287000"/>
          </a:xfrm>
          <a:prstGeom prst="rect">
            <a:avLst/>
          </a:prstGeom>
        </p:spPr>
      </p:pic>
      <p:sp>
        <p:nvSpPr>
          <p:cNvPr id="3" name="Freeform 3"/>
          <p:cNvSpPr/>
          <p:nvPr/>
        </p:nvSpPr>
        <p:spPr>
          <a:xfrm flipH="1">
            <a:off x="5884072" y="-27892"/>
            <a:ext cx="12470376" cy="10314892"/>
          </a:xfrm>
          <a:custGeom>
            <a:avLst/>
            <a:gdLst/>
            <a:ahLst/>
            <a:cxnLst/>
            <a:rect l="l" t="t" r="r" b="b"/>
            <a:pathLst>
              <a:path w="12470376" h="10314892">
                <a:moveTo>
                  <a:pt x="12470376" y="0"/>
                </a:moveTo>
                <a:lnTo>
                  <a:pt x="0" y="0"/>
                </a:lnTo>
                <a:lnTo>
                  <a:pt x="0" y="10314892"/>
                </a:lnTo>
                <a:lnTo>
                  <a:pt x="12470376" y="10314892"/>
                </a:lnTo>
                <a:lnTo>
                  <a:pt x="12470376" y="0"/>
                </a:lnTo>
                <a:close/>
              </a:path>
            </a:pathLst>
          </a:custGeom>
          <a:blipFill>
            <a:blip r:embed="rId3">
              <a:extLst>
                <a:ext uri="{96DAC541-7B7A-43D3-8B79-37D633B846F1}">
                  <asvg:svgBlip xmlns:asvg="http://schemas.microsoft.com/office/drawing/2016/SVG/main" r:embed="rId4"/>
                </a:ext>
              </a:extLst>
            </a:blip>
            <a:stretch>
              <a:fillRect b="-20896"/>
            </a:stretch>
          </a:blipFill>
        </p:spPr>
        <p:txBody>
          <a:bodyPr/>
          <a:lstStyle/>
          <a:p>
            <a:endParaRPr lang="fr-FR"/>
          </a:p>
        </p:txBody>
      </p:sp>
      <p:grpSp>
        <p:nvGrpSpPr>
          <p:cNvPr id="4" name="Group 4"/>
          <p:cNvGrpSpPr/>
          <p:nvPr/>
        </p:nvGrpSpPr>
        <p:grpSpPr>
          <a:xfrm>
            <a:off x="10773597" y="3970538"/>
            <a:ext cx="6789073" cy="3253689"/>
            <a:chOff x="0" y="0"/>
            <a:chExt cx="9052098" cy="4338252"/>
          </a:xfrm>
        </p:grpSpPr>
        <p:sp>
          <p:nvSpPr>
            <p:cNvPr id="5" name="TextBox 5"/>
            <p:cNvSpPr txBox="1"/>
            <p:nvPr/>
          </p:nvSpPr>
          <p:spPr>
            <a:xfrm>
              <a:off x="0" y="3636154"/>
              <a:ext cx="9052098" cy="672888"/>
            </a:xfrm>
            <a:prstGeom prst="rect">
              <a:avLst/>
            </a:prstGeom>
          </p:spPr>
          <p:txBody>
            <a:bodyPr lIns="0" tIns="0" rIns="0" bIns="0" rtlCol="0" anchor="t">
              <a:spAutoFit/>
            </a:bodyPr>
            <a:lstStyle/>
            <a:p>
              <a:pPr algn="ctr">
                <a:lnSpc>
                  <a:spcPts val="4160"/>
                </a:lnSpc>
              </a:pPr>
              <a:endParaRPr/>
            </a:p>
          </p:txBody>
        </p:sp>
        <p:sp>
          <p:nvSpPr>
            <p:cNvPr id="6" name="TextBox 6"/>
            <p:cNvSpPr txBox="1"/>
            <p:nvPr/>
          </p:nvSpPr>
          <p:spPr>
            <a:xfrm>
              <a:off x="0" y="-49107"/>
              <a:ext cx="9052098" cy="3396826"/>
            </a:xfrm>
            <a:prstGeom prst="rect">
              <a:avLst/>
            </a:prstGeom>
          </p:spPr>
          <p:txBody>
            <a:bodyPr lIns="0" tIns="0" rIns="0" bIns="0" rtlCol="0" anchor="t">
              <a:spAutoFit/>
            </a:bodyPr>
            <a:lstStyle/>
            <a:p>
              <a:pPr marL="0" lvl="0" indent="0" algn="ctr">
                <a:lnSpc>
                  <a:spcPts val="10270"/>
                </a:lnSpc>
                <a:spcBef>
                  <a:spcPct val="0"/>
                </a:spcBef>
              </a:pPr>
              <a:r>
                <a:rPr lang="en-US" sz="7900" spc="-158">
                  <a:solidFill>
                    <a:srgbClr val="FFFFFF"/>
                  </a:solidFill>
                  <a:latin typeface="Muli Bold"/>
                </a:rPr>
                <a:t>C'est quoi une ingénieure ?</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1" y="2721663"/>
            <a:ext cx="10725799" cy="8490202"/>
            <a:chOff x="0" y="0"/>
            <a:chExt cx="3204961" cy="2236103"/>
          </a:xfrm>
        </p:grpSpPr>
        <p:sp>
          <p:nvSpPr>
            <p:cNvPr id="3" name="Freeform 3"/>
            <p:cNvSpPr/>
            <p:nvPr/>
          </p:nvSpPr>
          <p:spPr>
            <a:xfrm>
              <a:off x="0" y="0"/>
              <a:ext cx="3204961" cy="2236103"/>
            </a:xfrm>
            <a:custGeom>
              <a:avLst/>
              <a:gdLst/>
              <a:ahLst/>
              <a:cxnLst/>
              <a:rect l="l" t="t" r="r" b="b"/>
              <a:pathLst>
                <a:path w="3204961" h="2236103">
                  <a:moveTo>
                    <a:pt x="0" y="0"/>
                  </a:moveTo>
                  <a:lnTo>
                    <a:pt x="3204961" y="0"/>
                  </a:lnTo>
                  <a:lnTo>
                    <a:pt x="3204961" y="2236103"/>
                  </a:lnTo>
                  <a:lnTo>
                    <a:pt x="0" y="2236103"/>
                  </a:lnTo>
                  <a:close/>
                </a:path>
              </a:pathLst>
            </a:custGeom>
            <a:solidFill>
              <a:srgbClr val="ADD4DB"/>
            </a:solidFill>
          </p:spPr>
          <p:txBody>
            <a:bodyPr/>
            <a:lstStyle/>
            <a:p>
              <a:endParaRPr lang="fr-FR"/>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5" name="TextBox 5"/>
          <p:cNvSpPr txBox="1"/>
          <p:nvPr/>
        </p:nvSpPr>
        <p:spPr>
          <a:xfrm>
            <a:off x="458484" y="613890"/>
            <a:ext cx="9949561" cy="1658747"/>
          </a:xfrm>
          <a:prstGeom prst="rect">
            <a:avLst/>
          </a:prstGeom>
        </p:spPr>
        <p:txBody>
          <a:bodyPr lIns="0" tIns="0" rIns="0" bIns="0" rtlCol="0" anchor="t">
            <a:spAutoFit/>
          </a:bodyPr>
          <a:lstStyle/>
          <a:p>
            <a:pPr>
              <a:lnSpc>
                <a:spcPts val="4158"/>
              </a:lnSpc>
            </a:pPr>
            <a:r>
              <a:rPr lang="en-US" sz="2970">
                <a:solidFill>
                  <a:srgbClr val="E9006A"/>
                </a:solidFill>
                <a:latin typeface="Oswald Bold"/>
              </a:rPr>
              <a:t>UNE INGÉNIEURE</a:t>
            </a:r>
          </a:p>
          <a:p>
            <a:pPr>
              <a:lnSpc>
                <a:spcPts val="3037"/>
              </a:lnSpc>
            </a:pPr>
            <a:r>
              <a:rPr lang="en-US" sz="2169">
                <a:solidFill>
                  <a:srgbClr val="E9006A"/>
                </a:solidFill>
                <a:latin typeface="Oswald"/>
              </a:rPr>
              <a:t>RÉSOUT DES PROBLÈMES DE NATURE TECHNOLOGIQUE, CONCRETS ET SOUVENT COMPLEXES, LIÉS À LA CONCEPTION, À LA RÉALISATION ET À LA MISE EN ŒUVRE DE PRODUITS, DE SYSTÈMES OU DE SERVICES.</a:t>
            </a:r>
          </a:p>
        </p:txBody>
      </p:sp>
      <p:sp>
        <p:nvSpPr>
          <p:cNvPr id="6" name="TextBox 6"/>
          <p:cNvSpPr txBox="1"/>
          <p:nvPr/>
        </p:nvSpPr>
        <p:spPr>
          <a:xfrm>
            <a:off x="458484" y="5683100"/>
            <a:ext cx="9949561" cy="744982"/>
          </a:xfrm>
          <a:prstGeom prst="rect">
            <a:avLst/>
          </a:prstGeom>
        </p:spPr>
        <p:txBody>
          <a:bodyPr lIns="0" tIns="0" rIns="0" bIns="0" rtlCol="0" anchor="t">
            <a:spAutoFit/>
          </a:bodyPr>
          <a:lstStyle/>
          <a:p>
            <a:pPr marL="0" lvl="1" indent="0" algn="l">
              <a:lnSpc>
                <a:spcPts val="3037"/>
              </a:lnSpc>
              <a:spcBef>
                <a:spcPct val="0"/>
              </a:spcBef>
            </a:pPr>
            <a:r>
              <a:rPr lang="en-US" sz="2169">
                <a:solidFill>
                  <a:srgbClr val="FFFFFF"/>
                </a:solidFill>
                <a:latin typeface="Open Sauce Semi-Bold"/>
              </a:rPr>
              <a:t>Une </a:t>
            </a:r>
            <a:r>
              <a:rPr lang="en-US" sz="2169" u="none" strike="noStrike">
                <a:solidFill>
                  <a:srgbClr val="FFFFFF"/>
                </a:solidFill>
                <a:latin typeface="Open Sauce Semi-Bold"/>
              </a:rPr>
              <a:t>profession polyvalente</a:t>
            </a:r>
            <a:r>
              <a:rPr lang="en-US" sz="2169" u="none" strike="noStrike">
                <a:solidFill>
                  <a:srgbClr val="FFFFFF"/>
                </a:solidFill>
                <a:latin typeface="Open Sauce"/>
              </a:rPr>
              <a:t> qui permet de s’adapter à de nombreux secteurs :  BTP, aéronautique, numérique, maritime, spatial, banque...</a:t>
            </a:r>
          </a:p>
        </p:txBody>
      </p:sp>
      <p:sp>
        <p:nvSpPr>
          <p:cNvPr id="7" name="TextBox 7"/>
          <p:cNvSpPr txBox="1"/>
          <p:nvPr/>
        </p:nvSpPr>
        <p:spPr>
          <a:xfrm>
            <a:off x="458484" y="7160340"/>
            <a:ext cx="9949561" cy="2268982"/>
          </a:xfrm>
          <a:prstGeom prst="rect">
            <a:avLst/>
          </a:prstGeom>
        </p:spPr>
        <p:txBody>
          <a:bodyPr lIns="0" tIns="0" rIns="0" bIns="0" rtlCol="0" anchor="t">
            <a:spAutoFit/>
          </a:bodyPr>
          <a:lstStyle/>
          <a:p>
            <a:pPr algn="l">
              <a:lnSpc>
                <a:spcPts val="3037"/>
              </a:lnSpc>
              <a:spcBef>
                <a:spcPct val="0"/>
              </a:spcBef>
            </a:pPr>
            <a:r>
              <a:rPr lang="en-US" sz="2169">
                <a:solidFill>
                  <a:srgbClr val="FFFFFF"/>
                </a:solidFill>
                <a:latin typeface="Open Sauce"/>
              </a:rPr>
              <a:t>D</a:t>
            </a:r>
            <a:r>
              <a:rPr lang="en-US" sz="2169" u="none" strike="noStrike">
                <a:solidFill>
                  <a:srgbClr val="FFFFFF"/>
                </a:solidFill>
                <a:latin typeface="Open Sauce"/>
              </a:rPr>
              <a:t>e nombreux avantages : </a:t>
            </a:r>
          </a:p>
          <a:p>
            <a:pPr marL="468502" lvl="1" indent="-234251" algn="l">
              <a:lnSpc>
                <a:spcPts val="3037"/>
              </a:lnSpc>
              <a:buFont typeface="Arial"/>
              <a:buChar char="•"/>
            </a:pPr>
            <a:r>
              <a:rPr lang="en-US" sz="2169" u="none" strike="noStrike">
                <a:solidFill>
                  <a:srgbClr val="FFFFFF"/>
                </a:solidFill>
                <a:latin typeface="Open Sauce"/>
              </a:rPr>
              <a:t>Une sécurité de l’emploi assurée, le taux de chômage étant extrêmement faible (autour de 3%). </a:t>
            </a:r>
          </a:p>
          <a:p>
            <a:pPr marL="468502" lvl="1" indent="-234251" algn="l">
              <a:lnSpc>
                <a:spcPts val="3037"/>
              </a:lnSpc>
              <a:buFont typeface="Arial"/>
              <a:buChar char="•"/>
            </a:pPr>
            <a:r>
              <a:rPr lang="en-US" sz="2169" u="none" strike="noStrike">
                <a:solidFill>
                  <a:srgbClr val="FFFFFF"/>
                </a:solidFill>
                <a:latin typeface="Open Sauce"/>
              </a:rPr>
              <a:t>Un salaire très attractif : le salaire médian d’un ingénieur en France s’élève à plus de 55 000 euros selon l’IESF (l’association Ingénieurs et Scientifiques de France).</a:t>
            </a:r>
          </a:p>
        </p:txBody>
      </p:sp>
      <p:sp>
        <p:nvSpPr>
          <p:cNvPr id="8" name="TextBox 8"/>
          <p:cNvSpPr txBox="1"/>
          <p:nvPr/>
        </p:nvSpPr>
        <p:spPr>
          <a:xfrm>
            <a:off x="458484" y="3443860"/>
            <a:ext cx="9949561" cy="1887982"/>
          </a:xfrm>
          <a:prstGeom prst="rect">
            <a:avLst/>
          </a:prstGeom>
        </p:spPr>
        <p:txBody>
          <a:bodyPr lIns="0" tIns="0" rIns="0" bIns="0" rtlCol="0" anchor="t">
            <a:spAutoFit/>
          </a:bodyPr>
          <a:lstStyle/>
          <a:p>
            <a:pPr algn="l">
              <a:lnSpc>
                <a:spcPts val="3037"/>
              </a:lnSpc>
              <a:spcBef>
                <a:spcPct val="0"/>
              </a:spcBef>
            </a:pPr>
            <a:r>
              <a:rPr lang="en-US" sz="2169" dirty="0">
                <a:solidFill>
                  <a:srgbClr val="FFFFFF"/>
                </a:solidFill>
                <a:latin typeface="Open Sauce Semi-Bold"/>
              </a:rPr>
              <a:t>G</a:t>
            </a:r>
            <a:r>
              <a:rPr lang="en-US" sz="2169" u="none" strike="noStrike" dirty="0">
                <a:solidFill>
                  <a:srgbClr val="FFFFFF"/>
                </a:solidFill>
                <a:latin typeface="Open Sauce Semi-Bold"/>
              </a:rPr>
              <a:t>rande </a:t>
            </a:r>
            <a:r>
              <a:rPr lang="en-US" sz="2169" u="none" strike="noStrike" dirty="0" err="1">
                <a:solidFill>
                  <a:srgbClr val="FFFFFF"/>
                </a:solidFill>
                <a:latin typeface="Open Sauce Semi-Bold"/>
              </a:rPr>
              <a:t>diversité</a:t>
            </a:r>
            <a:r>
              <a:rPr lang="en-US" sz="2169" u="none" strike="noStrike" dirty="0">
                <a:solidFill>
                  <a:srgbClr val="FFFFFF"/>
                </a:solidFill>
                <a:latin typeface="Open Sauce Semi-Bold"/>
              </a:rPr>
              <a:t> des métiers : </a:t>
            </a:r>
          </a:p>
          <a:p>
            <a:pPr marL="0" lvl="1" indent="0" algn="l">
              <a:lnSpc>
                <a:spcPts val="3037"/>
              </a:lnSpc>
              <a:spcBef>
                <a:spcPct val="0"/>
              </a:spcBef>
            </a:pPr>
            <a:r>
              <a:rPr lang="en-US" sz="2169" u="none" strike="noStrike" dirty="0" err="1">
                <a:solidFill>
                  <a:srgbClr val="FFFFFF"/>
                </a:solidFill>
                <a:latin typeface="Open Sauce"/>
              </a:rPr>
              <a:t>ingénieur</a:t>
            </a:r>
            <a:r>
              <a:rPr lang="en-US" sz="2169" u="none" strike="noStrike" dirty="0">
                <a:solidFill>
                  <a:srgbClr val="FFFFFF"/>
                </a:solidFill>
                <a:latin typeface="Open Sauce"/>
              </a:rPr>
              <a:t> </a:t>
            </a:r>
            <a:r>
              <a:rPr lang="en-US" sz="2169" u="none" strike="noStrike" dirty="0" err="1">
                <a:solidFill>
                  <a:srgbClr val="FFFFFF"/>
                </a:solidFill>
                <a:latin typeface="Open Sauce"/>
              </a:rPr>
              <a:t>informatique</a:t>
            </a:r>
            <a:r>
              <a:rPr lang="en-US" sz="2169" u="none" strike="noStrike" dirty="0">
                <a:solidFill>
                  <a:srgbClr val="FFFFFF"/>
                </a:solidFill>
                <a:latin typeface="Open Sauce"/>
              </a:rPr>
              <a:t>, </a:t>
            </a:r>
            <a:r>
              <a:rPr lang="en-US" sz="2169" u="none" strike="noStrike" dirty="0" err="1">
                <a:solidFill>
                  <a:srgbClr val="FFFFFF"/>
                </a:solidFill>
                <a:latin typeface="Open Sauce"/>
              </a:rPr>
              <a:t>ingénieur</a:t>
            </a:r>
            <a:r>
              <a:rPr lang="en-US" sz="2169" u="none" strike="noStrike" dirty="0">
                <a:solidFill>
                  <a:srgbClr val="FFFFFF"/>
                </a:solidFill>
                <a:latin typeface="Open Sauce"/>
              </a:rPr>
              <a:t> </a:t>
            </a:r>
            <a:r>
              <a:rPr lang="en-US" sz="2169" u="none" strike="noStrike" dirty="0" err="1">
                <a:solidFill>
                  <a:srgbClr val="FFFFFF"/>
                </a:solidFill>
                <a:latin typeface="Open Sauce"/>
              </a:rPr>
              <a:t>d’affaire</a:t>
            </a:r>
            <a:r>
              <a:rPr lang="en-US" sz="2169" u="none" strike="noStrike" dirty="0">
                <a:solidFill>
                  <a:srgbClr val="FFFFFF"/>
                </a:solidFill>
                <a:latin typeface="Open Sauce"/>
              </a:rPr>
              <a:t>, </a:t>
            </a:r>
            <a:r>
              <a:rPr lang="en-US" sz="2169" u="none" strike="noStrike" dirty="0" err="1">
                <a:solidFill>
                  <a:srgbClr val="FFFFFF"/>
                </a:solidFill>
                <a:latin typeface="Open Sauce"/>
              </a:rPr>
              <a:t>ingénieurs</a:t>
            </a:r>
            <a:r>
              <a:rPr lang="en-US" sz="2169" u="none" strike="noStrike" dirty="0">
                <a:solidFill>
                  <a:srgbClr val="FFFFFF"/>
                </a:solidFill>
                <a:latin typeface="Open Sauce"/>
              </a:rPr>
              <a:t> recherche et </a:t>
            </a:r>
            <a:r>
              <a:rPr lang="en-US" sz="2169" u="none" strike="noStrike" dirty="0" err="1">
                <a:solidFill>
                  <a:srgbClr val="FFFFFF"/>
                </a:solidFill>
                <a:latin typeface="Open Sauce"/>
              </a:rPr>
              <a:t>développement</a:t>
            </a:r>
            <a:r>
              <a:rPr lang="en-US" sz="2169" u="none" strike="noStrike" dirty="0">
                <a:solidFill>
                  <a:srgbClr val="FFFFFF"/>
                </a:solidFill>
                <a:latin typeface="Open Sauce"/>
              </a:rPr>
              <a:t>, </a:t>
            </a:r>
            <a:r>
              <a:rPr lang="en-US" sz="2169" u="none" strike="noStrike" dirty="0" err="1">
                <a:solidFill>
                  <a:srgbClr val="FFFFFF"/>
                </a:solidFill>
                <a:latin typeface="Open Sauce"/>
              </a:rPr>
              <a:t>ingénieur</a:t>
            </a:r>
            <a:r>
              <a:rPr lang="en-US" sz="2169" u="none" strike="noStrike" dirty="0">
                <a:solidFill>
                  <a:srgbClr val="FFFFFF"/>
                </a:solidFill>
                <a:latin typeface="Open Sauce"/>
              </a:rPr>
              <a:t> études, </a:t>
            </a:r>
            <a:r>
              <a:rPr lang="en-US" sz="2169" u="none" strike="noStrike" dirty="0" err="1">
                <a:solidFill>
                  <a:srgbClr val="FFFFFF"/>
                </a:solidFill>
                <a:latin typeface="Open Sauce"/>
              </a:rPr>
              <a:t>ingénieur</a:t>
            </a:r>
            <a:r>
              <a:rPr lang="en-US" sz="2169" u="none" strike="noStrike" dirty="0">
                <a:solidFill>
                  <a:srgbClr val="FFFFFF"/>
                </a:solidFill>
                <a:latin typeface="Open Sauce"/>
              </a:rPr>
              <a:t> </a:t>
            </a:r>
            <a:r>
              <a:rPr lang="en-US" sz="2169" u="none" strike="noStrike" dirty="0" err="1">
                <a:solidFill>
                  <a:srgbClr val="FFFFFF"/>
                </a:solidFill>
                <a:latin typeface="Open Sauce"/>
              </a:rPr>
              <a:t>d’essais</a:t>
            </a:r>
            <a:r>
              <a:rPr lang="en-US" sz="2169" u="none" strike="noStrike" dirty="0">
                <a:solidFill>
                  <a:srgbClr val="FFFFFF"/>
                </a:solidFill>
                <a:latin typeface="Open Sauce"/>
              </a:rPr>
              <a:t>, </a:t>
            </a:r>
            <a:r>
              <a:rPr lang="en-US" sz="2169" u="none" strike="noStrike" dirty="0" err="1">
                <a:solidFill>
                  <a:srgbClr val="FFFFFF"/>
                </a:solidFill>
                <a:latin typeface="Open Sauce"/>
              </a:rPr>
              <a:t>ingénieur</a:t>
            </a:r>
            <a:r>
              <a:rPr lang="en-US" sz="2169" u="none" strike="noStrike" dirty="0">
                <a:solidFill>
                  <a:srgbClr val="FFFFFF"/>
                </a:solidFill>
                <a:latin typeface="Open Sauce"/>
              </a:rPr>
              <a:t> commercial, </a:t>
            </a:r>
            <a:r>
              <a:rPr lang="en-US" sz="2169" u="none" strike="noStrike" dirty="0" err="1">
                <a:solidFill>
                  <a:srgbClr val="FFFFFF"/>
                </a:solidFill>
                <a:latin typeface="Open Sauce"/>
              </a:rPr>
              <a:t>ingénieur</a:t>
            </a:r>
            <a:r>
              <a:rPr lang="en-US" sz="2169" u="none" strike="noStrike" dirty="0">
                <a:solidFill>
                  <a:srgbClr val="FFFFFF"/>
                </a:solidFill>
                <a:latin typeface="Open Sauce"/>
              </a:rPr>
              <a:t> </a:t>
            </a:r>
            <a:r>
              <a:rPr lang="en-US" sz="2169" u="none" strike="noStrike" dirty="0" err="1">
                <a:solidFill>
                  <a:srgbClr val="FFFFFF"/>
                </a:solidFill>
                <a:latin typeface="Open Sauce"/>
              </a:rPr>
              <a:t>matériaux</a:t>
            </a:r>
            <a:r>
              <a:rPr lang="en-US" sz="2169" u="none" strike="noStrike" dirty="0">
                <a:solidFill>
                  <a:srgbClr val="FFFFFF"/>
                </a:solidFill>
                <a:latin typeface="Open Sauce"/>
              </a:rPr>
              <a:t>, </a:t>
            </a:r>
            <a:r>
              <a:rPr lang="en-US" sz="2169" u="none" strike="noStrike" dirty="0" err="1">
                <a:solidFill>
                  <a:srgbClr val="FFFFFF"/>
                </a:solidFill>
                <a:latin typeface="Open Sauce"/>
              </a:rPr>
              <a:t>ingénieur</a:t>
            </a:r>
            <a:r>
              <a:rPr lang="en-US" sz="2169" u="none" strike="noStrike" dirty="0">
                <a:solidFill>
                  <a:srgbClr val="FFFFFF"/>
                </a:solidFill>
                <a:latin typeface="Open Sauce"/>
              </a:rPr>
              <a:t> conception, </a:t>
            </a:r>
            <a:r>
              <a:rPr lang="en-US" sz="2169" u="none" strike="noStrike" dirty="0" err="1">
                <a:solidFill>
                  <a:srgbClr val="FFFFFF"/>
                </a:solidFill>
                <a:latin typeface="Open Sauce"/>
              </a:rPr>
              <a:t>ingénieur</a:t>
            </a:r>
            <a:r>
              <a:rPr lang="en-US" sz="2169" u="none" strike="noStrike" dirty="0">
                <a:solidFill>
                  <a:srgbClr val="FFFFFF"/>
                </a:solidFill>
                <a:latin typeface="Open Sauce"/>
              </a:rPr>
              <a:t> </a:t>
            </a:r>
            <a:r>
              <a:rPr lang="en-US" sz="2169" u="none" strike="noStrike" dirty="0" err="1">
                <a:solidFill>
                  <a:srgbClr val="FFFFFF"/>
                </a:solidFill>
                <a:latin typeface="Open Sauce"/>
              </a:rPr>
              <a:t>aéronautique</a:t>
            </a:r>
            <a:r>
              <a:rPr lang="en-US" sz="2169" u="none" strike="noStrike" dirty="0">
                <a:solidFill>
                  <a:srgbClr val="FFFFFF"/>
                </a:solidFill>
                <a:latin typeface="Open Sauce"/>
              </a:rPr>
              <a:t>...</a:t>
            </a:r>
          </a:p>
        </p:txBody>
      </p:sp>
      <p:sp>
        <p:nvSpPr>
          <p:cNvPr id="9" name="Freeform 9"/>
          <p:cNvSpPr/>
          <p:nvPr/>
        </p:nvSpPr>
        <p:spPr>
          <a:xfrm>
            <a:off x="10724748" y="0"/>
            <a:ext cx="7563252" cy="10287000"/>
          </a:xfrm>
          <a:custGeom>
            <a:avLst/>
            <a:gdLst/>
            <a:ahLst/>
            <a:cxnLst/>
            <a:rect l="l" t="t" r="r" b="b"/>
            <a:pathLst>
              <a:path w="7563252" h="10287000">
                <a:moveTo>
                  <a:pt x="0" y="0"/>
                </a:moveTo>
                <a:lnTo>
                  <a:pt x="7563252" y="0"/>
                </a:lnTo>
                <a:lnTo>
                  <a:pt x="7563252" y="10287000"/>
                </a:lnTo>
                <a:lnTo>
                  <a:pt x="0" y="10287000"/>
                </a:lnTo>
                <a:lnTo>
                  <a:pt x="0" y="0"/>
                </a:lnTo>
                <a:close/>
              </a:path>
            </a:pathLst>
          </a:custGeom>
          <a:blipFill>
            <a:blip r:embed="rId2"/>
            <a:stretch>
              <a:fillRect l="-55351" r="-48719"/>
            </a:stretch>
          </a:blipFill>
        </p:spPr>
        <p:txBody>
          <a:bodyPr/>
          <a:lstStyle/>
          <a:p>
            <a:endParaRPr lang="fr-F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08;p11">
            <a:extLst>
              <a:ext uri="{FF2B5EF4-FFF2-40B4-BE49-F238E27FC236}">
                <a16:creationId xmlns:a16="http://schemas.microsoft.com/office/drawing/2014/main" id="{9738E559-CDD9-EBFA-3280-D5D289AD9353}"/>
              </a:ext>
            </a:extLst>
          </p:cNvPr>
          <p:cNvSpPr>
            <a:spLocks noChangeArrowheads="1"/>
          </p:cNvSpPr>
          <p:nvPr/>
        </p:nvSpPr>
        <p:spPr bwMode="auto">
          <a:xfrm rot="10800000">
            <a:off x="10438524" y="6369102"/>
            <a:ext cx="404676" cy="740319"/>
          </a:xfrm>
          <a:prstGeom prst="downArrow">
            <a:avLst>
              <a:gd name="adj1" fmla="val 50000"/>
              <a:gd name="adj2" fmla="val 50000"/>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68550" rIns="137138" bIns="6855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fr-FR" altLang="fr-FR" sz="2700" dirty="0">
              <a:solidFill>
                <a:srgbClr val="FFFFFF"/>
              </a:solidFill>
            </a:endParaRPr>
          </a:p>
        </p:txBody>
      </p:sp>
      <p:sp>
        <p:nvSpPr>
          <p:cNvPr id="5" name="Google Shape;308;p11">
            <a:extLst>
              <a:ext uri="{FF2B5EF4-FFF2-40B4-BE49-F238E27FC236}">
                <a16:creationId xmlns:a16="http://schemas.microsoft.com/office/drawing/2014/main" id="{031893FA-8772-5F8F-83BC-52082B764889}"/>
              </a:ext>
            </a:extLst>
          </p:cNvPr>
          <p:cNvSpPr>
            <a:spLocks noChangeArrowheads="1"/>
          </p:cNvSpPr>
          <p:nvPr/>
        </p:nvSpPr>
        <p:spPr bwMode="auto">
          <a:xfrm rot="10800000">
            <a:off x="10458864" y="7183701"/>
            <a:ext cx="363997" cy="900390"/>
          </a:xfrm>
          <a:prstGeom prst="downArrow">
            <a:avLst>
              <a:gd name="adj1" fmla="val 50000"/>
              <a:gd name="adj2" fmla="val 50000"/>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68550" rIns="137138" bIns="6855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fr-FR" altLang="fr-FR" sz="2700">
              <a:solidFill>
                <a:srgbClr val="FFFFFF"/>
              </a:solidFill>
            </a:endParaRPr>
          </a:p>
        </p:txBody>
      </p:sp>
      <p:pic>
        <p:nvPicPr>
          <p:cNvPr id="11" name="Image 10">
            <a:extLst>
              <a:ext uri="{FF2B5EF4-FFF2-40B4-BE49-F238E27FC236}">
                <a16:creationId xmlns:a16="http://schemas.microsoft.com/office/drawing/2014/main" id="{2A33393B-5B34-4084-A509-34D506E6ED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27494" y="9616814"/>
            <a:ext cx="2065955" cy="465939"/>
          </a:xfrm>
          <a:prstGeom prst="rect">
            <a:avLst/>
          </a:prstGeom>
        </p:spPr>
      </p:pic>
      <p:sp>
        <p:nvSpPr>
          <p:cNvPr id="19" name="ZoneTexte 18">
            <a:extLst>
              <a:ext uri="{FF2B5EF4-FFF2-40B4-BE49-F238E27FC236}">
                <a16:creationId xmlns:a16="http://schemas.microsoft.com/office/drawing/2014/main" id="{70F703F5-9DDE-4ABB-AC4D-B1EBA3FBAB8C}"/>
              </a:ext>
            </a:extLst>
          </p:cNvPr>
          <p:cNvSpPr txBox="1"/>
          <p:nvPr/>
        </p:nvSpPr>
        <p:spPr>
          <a:xfrm>
            <a:off x="1782224" y="3238500"/>
            <a:ext cx="9146331" cy="646331"/>
          </a:xfrm>
          <a:prstGeom prst="rect">
            <a:avLst/>
          </a:prstGeom>
          <a:noFill/>
        </p:spPr>
        <p:txBody>
          <a:bodyPr wrap="square">
            <a:spAutoFit/>
          </a:bodyPr>
          <a:lstStyle/>
          <a:p>
            <a:pPr algn="ctr"/>
            <a:r>
              <a:rPr lang="fr-FR" sz="3600" b="1" dirty="0">
                <a:solidFill>
                  <a:srgbClr val="92D050"/>
                </a:solidFill>
              </a:rPr>
              <a:t>LES DIFFÉRENTES VOIES</a:t>
            </a:r>
          </a:p>
        </p:txBody>
      </p:sp>
      <p:sp>
        <p:nvSpPr>
          <p:cNvPr id="23" name="Google Shape;308;p11">
            <a:extLst>
              <a:ext uri="{FF2B5EF4-FFF2-40B4-BE49-F238E27FC236}">
                <a16:creationId xmlns:a16="http://schemas.microsoft.com/office/drawing/2014/main" id="{FAE983D8-DF5F-4FC5-94EB-E4AB519ABE44}"/>
              </a:ext>
            </a:extLst>
          </p:cNvPr>
          <p:cNvSpPr>
            <a:spLocks noChangeArrowheads="1"/>
          </p:cNvSpPr>
          <p:nvPr/>
        </p:nvSpPr>
        <p:spPr bwMode="auto">
          <a:xfrm rot="10800000">
            <a:off x="9070240" y="6327459"/>
            <a:ext cx="363997" cy="1763721"/>
          </a:xfrm>
          <a:prstGeom prst="downArrow">
            <a:avLst>
              <a:gd name="adj1" fmla="val 50000"/>
              <a:gd name="adj2" fmla="val 50000"/>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68550" rIns="137138" bIns="6855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fr-FR" altLang="fr-FR" sz="2700">
              <a:solidFill>
                <a:srgbClr val="FFFFFF"/>
              </a:solidFill>
            </a:endParaRPr>
          </a:p>
        </p:txBody>
      </p:sp>
      <p:sp>
        <p:nvSpPr>
          <p:cNvPr id="24" name="Google Shape;309;p11">
            <a:extLst>
              <a:ext uri="{FF2B5EF4-FFF2-40B4-BE49-F238E27FC236}">
                <a16:creationId xmlns:a16="http://schemas.microsoft.com/office/drawing/2014/main" id="{A8CEF53A-A838-442B-9182-BBB35BFA3579}"/>
              </a:ext>
            </a:extLst>
          </p:cNvPr>
          <p:cNvSpPr>
            <a:spLocks noChangeArrowheads="1"/>
          </p:cNvSpPr>
          <p:nvPr/>
        </p:nvSpPr>
        <p:spPr bwMode="auto">
          <a:xfrm rot="10800000">
            <a:off x="12020273" y="6327458"/>
            <a:ext cx="477744" cy="819113"/>
          </a:xfrm>
          <a:prstGeom prst="downArrow">
            <a:avLst>
              <a:gd name="adj1" fmla="val 50000"/>
              <a:gd name="adj2" fmla="val 49999"/>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68550" rIns="137138" bIns="68550" anchor="ctr"/>
          <a:lstStyle/>
          <a:p>
            <a:pPr algn="ctr">
              <a:buClr>
                <a:srgbClr val="000000"/>
              </a:buClr>
              <a:buFont typeface="Arial" panose="020B0604020202020204" pitchFamily="34" charset="0"/>
            </a:pPr>
            <a:endParaRPr lang="fr-FR" altLang="fr-FR" sz="2700">
              <a:solidFill>
                <a:srgbClr val="FFFFFF"/>
              </a:solidFill>
              <a:latin typeface="Arial" panose="020B0604020202020204" pitchFamily="34" charset="0"/>
              <a:cs typeface="Arial" panose="020B0604020202020204" pitchFamily="34" charset="0"/>
            </a:endParaRPr>
          </a:p>
        </p:txBody>
      </p:sp>
      <p:sp>
        <p:nvSpPr>
          <p:cNvPr id="30" name="Google Shape;310;p11">
            <a:extLst>
              <a:ext uri="{FF2B5EF4-FFF2-40B4-BE49-F238E27FC236}">
                <a16:creationId xmlns:a16="http://schemas.microsoft.com/office/drawing/2014/main" id="{3DE00D57-7E44-4FDC-8801-FF54947AC225}"/>
              </a:ext>
            </a:extLst>
          </p:cNvPr>
          <p:cNvSpPr>
            <a:spLocks noChangeArrowheads="1"/>
          </p:cNvSpPr>
          <p:nvPr/>
        </p:nvSpPr>
        <p:spPr bwMode="auto">
          <a:xfrm rot="10800000">
            <a:off x="3061426" y="6327460"/>
            <a:ext cx="539541" cy="1787840"/>
          </a:xfrm>
          <a:prstGeom prst="downArrow">
            <a:avLst>
              <a:gd name="adj1" fmla="val 50000"/>
              <a:gd name="adj2" fmla="val 50006"/>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68550" rIns="137138" bIns="6855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fr-FR" altLang="fr-FR" sz="2700">
              <a:solidFill>
                <a:srgbClr val="002060"/>
              </a:solidFill>
            </a:endParaRPr>
          </a:p>
        </p:txBody>
      </p:sp>
      <p:sp>
        <p:nvSpPr>
          <p:cNvPr id="31" name="Google Shape;311;p11">
            <a:extLst>
              <a:ext uri="{FF2B5EF4-FFF2-40B4-BE49-F238E27FC236}">
                <a16:creationId xmlns:a16="http://schemas.microsoft.com/office/drawing/2014/main" id="{BA937E60-4CE5-4C01-9517-C3252D65A162}"/>
              </a:ext>
            </a:extLst>
          </p:cNvPr>
          <p:cNvSpPr>
            <a:spLocks noChangeArrowheads="1"/>
          </p:cNvSpPr>
          <p:nvPr/>
        </p:nvSpPr>
        <p:spPr bwMode="auto">
          <a:xfrm>
            <a:off x="289866" y="7552384"/>
            <a:ext cx="6037170" cy="1294419"/>
          </a:xfrm>
          <a:prstGeom prst="rect">
            <a:avLst/>
          </a:prstGeom>
          <a:solidFill>
            <a:srgbClr val="CC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68550" rIns="137138" bIns="6855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fr-FR" altLang="fr-FR" sz="3600" dirty="0">
                <a:solidFill>
                  <a:srgbClr val="FFFFFF"/>
                </a:solidFill>
                <a:latin typeface="Calibri" panose="020F0502020204030204" pitchFamily="34" charset="0"/>
                <a:cs typeface="Calibri" panose="020F0502020204030204" pitchFamily="34" charset="0"/>
                <a:sym typeface="Calibri" panose="020F0502020204030204" pitchFamily="34" charset="0"/>
              </a:rPr>
              <a:t>CPGE - </a:t>
            </a:r>
            <a:r>
              <a:rPr lang="fr-FR" altLang="fr-FR" sz="3200" dirty="0">
                <a:solidFill>
                  <a:srgbClr val="FFFFFF"/>
                </a:solidFill>
                <a:latin typeface="Calibri" panose="020F0502020204030204" pitchFamily="34" charset="0"/>
                <a:cs typeface="Calibri" panose="020F0502020204030204" pitchFamily="34" charset="0"/>
                <a:sym typeface="Calibri" panose="020F0502020204030204" pitchFamily="34" charset="0"/>
              </a:rPr>
              <a:t>2 ans - plusieurs filières</a:t>
            </a:r>
            <a:endParaRPr lang="fr-FR" altLang="fr-FR" sz="2800" dirty="0">
              <a:solidFill>
                <a:srgbClr val="FFFFFF"/>
              </a:solidFill>
              <a:latin typeface="Calibri" panose="020F0502020204030204" pitchFamily="34" charset="0"/>
              <a:cs typeface="Calibri" panose="020F0502020204030204" pitchFamily="34" charset="0"/>
              <a:sym typeface="Calibri" panose="020F0502020204030204" pitchFamily="34" charset="0"/>
            </a:endParaRPr>
          </a:p>
          <a:p>
            <a:pPr algn="ctr"/>
            <a:r>
              <a:rPr lang="fr-FR" altLang="fr-FR" sz="2000" dirty="0">
                <a:solidFill>
                  <a:srgbClr val="FFFFFF"/>
                </a:solidFill>
                <a:latin typeface="Calibri" panose="020F0502020204030204" pitchFamily="34" charset="0"/>
                <a:cs typeface="Calibri" panose="020F0502020204030204" pitchFamily="34" charset="0"/>
                <a:sym typeface="Calibri" panose="020F0502020204030204" pitchFamily="34" charset="0"/>
              </a:rPr>
              <a:t>MPSI – PCSI – MP2I – PTSI – BCPST (Général)</a:t>
            </a:r>
          </a:p>
          <a:p>
            <a:pPr algn="ctr"/>
            <a:r>
              <a:rPr lang="fr-FR" altLang="fr-FR" sz="2000" dirty="0">
                <a:solidFill>
                  <a:srgbClr val="FFFFFF"/>
                </a:solidFill>
                <a:latin typeface="Calibri" panose="020F0502020204030204" pitchFamily="34" charset="0"/>
                <a:cs typeface="Calibri" panose="020F0502020204030204" pitchFamily="34" charset="0"/>
                <a:sym typeface="Calibri" panose="020F0502020204030204" pitchFamily="34" charset="0"/>
              </a:rPr>
              <a:t>TSI (STI2D)</a:t>
            </a:r>
            <a:endParaRPr lang="fr-FR" altLang="fr-FR" sz="2100" dirty="0">
              <a:cs typeface="Calibri" panose="020F0502020204030204" pitchFamily="34" charset="0"/>
            </a:endParaRPr>
          </a:p>
        </p:txBody>
      </p:sp>
      <p:sp>
        <p:nvSpPr>
          <p:cNvPr id="32" name="Google Shape;312;p11">
            <a:extLst>
              <a:ext uri="{FF2B5EF4-FFF2-40B4-BE49-F238E27FC236}">
                <a16:creationId xmlns:a16="http://schemas.microsoft.com/office/drawing/2014/main" id="{B5D6754A-94B6-438D-99A2-1FF7C2342167}"/>
              </a:ext>
            </a:extLst>
          </p:cNvPr>
          <p:cNvSpPr>
            <a:spLocks noChangeArrowheads="1"/>
          </p:cNvSpPr>
          <p:nvPr/>
        </p:nvSpPr>
        <p:spPr bwMode="auto">
          <a:xfrm>
            <a:off x="8716985" y="6743699"/>
            <a:ext cx="1135134" cy="2089767"/>
          </a:xfrm>
          <a:prstGeom prst="rect">
            <a:avLst/>
          </a:prstGeom>
          <a:solidFill>
            <a:srgbClr val="CC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68550" rIns="137138" bIns="6855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fr-FR" altLang="fr-FR" sz="3000" dirty="0">
                <a:solidFill>
                  <a:srgbClr val="FFFFFF"/>
                </a:solidFill>
                <a:latin typeface="Calibri" panose="020F0502020204030204" pitchFamily="34" charset="0"/>
                <a:cs typeface="Calibri" panose="020F0502020204030204" pitchFamily="34" charset="0"/>
                <a:sym typeface="Calibri" panose="020F0502020204030204" pitchFamily="34" charset="0"/>
              </a:rPr>
              <a:t>BUT</a:t>
            </a:r>
            <a:endParaRPr lang="fr-FR" altLang="fr-FR" sz="3000" dirty="0">
              <a:solidFill>
                <a:srgbClr val="FFFFFF"/>
              </a:solidFill>
              <a:latin typeface="Calibri" panose="020F0502020204030204" pitchFamily="34" charset="0"/>
              <a:cs typeface="Calibri" panose="020F0502020204030204" pitchFamily="34" charset="0"/>
            </a:endParaRPr>
          </a:p>
          <a:p>
            <a:pPr algn="ctr"/>
            <a:r>
              <a:rPr lang="fr-FR" altLang="fr-FR" sz="2400" dirty="0">
                <a:solidFill>
                  <a:srgbClr val="FFFFFF"/>
                </a:solidFill>
                <a:latin typeface="Calibri" panose="020F0502020204030204" pitchFamily="34" charset="0"/>
                <a:cs typeface="Calibri" panose="020F0502020204030204" pitchFamily="34" charset="0"/>
                <a:sym typeface="Calibri" panose="020F0502020204030204" pitchFamily="34" charset="0"/>
              </a:rPr>
              <a:t>3 ans</a:t>
            </a:r>
            <a:endParaRPr lang="fr-FR" altLang="fr-FR" sz="2400" dirty="0">
              <a:solidFill>
                <a:srgbClr val="FFFFFF"/>
              </a:solidFill>
              <a:latin typeface="Calibri" panose="020F0502020204030204" pitchFamily="34" charset="0"/>
              <a:cs typeface="Calibri" panose="020F0502020204030204" pitchFamily="34" charset="0"/>
            </a:endParaRPr>
          </a:p>
        </p:txBody>
      </p:sp>
      <p:sp>
        <p:nvSpPr>
          <p:cNvPr id="33" name="Google Shape;313;p11">
            <a:extLst>
              <a:ext uri="{FF2B5EF4-FFF2-40B4-BE49-F238E27FC236}">
                <a16:creationId xmlns:a16="http://schemas.microsoft.com/office/drawing/2014/main" id="{F7741118-FB73-421A-84D1-7A7C5668B15B}"/>
              </a:ext>
            </a:extLst>
          </p:cNvPr>
          <p:cNvSpPr/>
          <p:nvPr/>
        </p:nvSpPr>
        <p:spPr bwMode="auto">
          <a:xfrm>
            <a:off x="11569319" y="6743699"/>
            <a:ext cx="1402557" cy="2056420"/>
          </a:xfrm>
          <a:prstGeom prst="rect">
            <a:avLst/>
          </a:prstGeom>
          <a:solidFill>
            <a:srgbClr val="92D050"/>
          </a:solidFill>
          <a:ln>
            <a:noFill/>
          </a:ln>
          <a:effectLst>
            <a:outerShdw blurRad="40000" dist="20000" dir="5400000" rotWithShape="0">
              <a:srgbClr val="000000">
                <a:alpha val="37647"/>
              </a:srgbClr>
            </a:outerShdw>
          </a:effectLst>
        </p:spPr>
        <p:txBody>
          <a:bodyPr spcFirstLastPara="1" lIns="137138" tIns="68550" rIns="137138" bIns="68550" anchor="ctr"/>
          <a:lstStyle/>
          <a:p>
            <a:pPr algn="ctr">
              <a:buClr>
                <a:srgbClr val="000000"/>
              </a:buClr>
              <a:defRPr/>
            </a:pPr>
            <a:r>
              <a:rPr lang="fr-FR" sz="2400" kern="0" dirty="0">
                <a:solidFill>
                  <a:schemeClr val="lt1"/>
                </a:solidFill>
                <a:latin typeface="Calibri"/>
                <a:ea typeface="Arial"/>
                <a:cs typeface="Calibri"/>
                <a:sym typeface="Calibri"/>
              </a:rPr>
              <a:t>Licence</a:t>
            </a:r>
          </a:p>
          <a:p>
            <a:pPr algn="ctr">
              <a:buClr>
                <a:srgbClr val="000000"/>
              </a:buClr>
              <a:defRPr/>
            </a:pPr>
            <a:r>
              <a:rPr lang="fr-FR" sz="2400" kern="0" dirty="0" err="1">
                <a:solidFill>
                  <a:schemeClr val="lt1"/>
                </a:solidFill>
                <a:latin typeface="Calibri"/>
                <a:ea typeface="Arial"/>
                <a:cs typeface="Calibri"/>
                <a:sym typeface="Calibri"/>
              </a:rPr>
              <a:t>universi-taire</a:t>
            </a:r>
            <a:endParaRPr lang="fr-FR" sz="2400" kern="0" dirty="0">
              <a:latin typeface="Arial"/>
              <a:ea typeface="Arial"/>
              <a:cs typeface="Arial"/>
              <a:sym typeface="Arial"/>
            </a:endParaRPr>
          </a:p>
          <a:p>
            <a:pPr algn="ctr">
              <a:buClr>
                <a:srgbClr val="000000"/>
              </a:buClr>
              <a:defRPr/>
            </a:pPr>
            <a:r>
              <a:rPr lang="fr-FR" sz="2800" kern="0" dirty="0">
                <a:solidFill>
                  <a:schemeClr val="lt1"/>
                </a:solidFill>
                <a:latin typeface="Calibri"/>
                <a:ea typeface="Calibri"/>
                <a:cs typeface="Calibri"/>
                <a:sym typeface="Calibri"/>
              </a:rPr>
              <a:t>(3 ans)</a:t>
            </a:r>
            <a:endParaRPr sz="2700" kern="0" dirty="0">
              <a:latin typeface="Arial"/>
              <a:ea typeface="Arial"/>
              <a:cs typeface="Arial"/>
              <a:sym typeface="Arial"/>
            </a:endParaRPr>
          </a:p>
        </p:txBody>
      </p:sp>
      <p:sp>
        <p:nvSpPr>
          <p:cNvPr id="34" name="Google Shape;314;p11">
            <a:extLst>
              <a:ext uri="{FF2B5EF4-FFF2-40B4-BE49-F238E27FC236}">
                <a16:creationId xmlns:a16="http://schemas.microsoft.com/office/drawing/2014/main" id="{43661DAE-2AD9-4E40-891D-A115DACE7A70}"/>
              </a:ext>
            </a:extLst>
          </p:cNvPr>
          <p:cNvSpPr>
            <a:spLocks noChangeArrowheads="1"/>
          </p:cNvSpPr>
          <p:nvPr/>
        </p:nvSpPr>
        <p:spPr bwMode="auto">
          <a:xfrm rot="10800000">
            <a:off x="7231076" y="6311496"/>
            <a:ext cx="539541" cy="1483039"/>
          </a:xfrm>
          <a:prstGeom prst="downArrow">
            <a:avLst>
              <a:gd name="adj1" fmla="val 50000"/>
              <a:gd name="adj2" fmla="val 50004"/>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68550" rIns="137138" bIns="6855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fr-FR" altLang="fr-FR" sz="2700">
              <a:solidFill>
                <a:srgbClr val="FFFFFF"/>
              </a:solidFill>
            </a:endParaRPr>
          </a:p>
        </p:txBody>
      </p:sp>
      <p:sp>
        <p:nvSpPr>
          <p:cNvPr id="35" name="Google Shape;315;p11">
            <a:extLst>
              <a:ext uri="{FF2B5EF4-FFF2-40B4-BE49-F238E27FC236}">
                <a16:creationId xmlns:a16="http://schemas.microsoft.com/office/drawing/2014/main" id="{841F644A-5EDE-46DB-8328-4F8BA7C9F844}"/>
              </a:ext>
            </a:extLst>
          </p:cNvPr>
          <p:cNvSpPr/>
          <p:nvPr/>
        </p:nvSpPr>
        <p:spPr bwMode="auto">
          <a:xfrm>
            <a:off x="312612" y="4015265"/>
            <a:ext cx="10993869" cy="2312195"/>
          </a:xfrm>
          <a:prstGeom prst="rect">
            <a:avLst/>
          </a:prstGeom>
          <a:solidFill>
            <a:schemeClr val="lt1"/>
          </a:solidFill>
          <a:ln w="25400" cap="flat" cmpd="sng">
            <a:solidFill>
              <a:srgbClr val="CC0066"/>
            </a:solidFill>
            <a:prstDash val="solid"/>
            <a:round/>
            <a:headEnd type="none" w="sm" len="sm"/>
            <a:tailEnd type="none" w="sm" len="sm"/>
          </a:ln>
        </p:spPr>
        <p:txBody>
          <a:bodyPr spcFirstLastPara="1" lIns="137138" tIns="68550" rIns="137138" bIns="68550" anchor="ctr"/>
          <a:lstStyle/>
          <a:p>
            <a:pPr algn="ctr">
              <a:buClr>
                <a:srgbClr val="000000"/>
              </a:buClr>
              <a:defRPr/>
            </a:pPr>
            <a:r>
              <a:rPr lang="fr-FR" sz="3600" b="1" kern="0" dirty="0">
                <a:solidFill>
                  <a:srgbClr val="DE0669"/>
                </a:solidFill>
                <a:latin typeface="Calibri"/>
                <a:ea typeface="Calibri"/>
                <a:cs typeface="Calibri"/>
                <a:sym typeface="Calibri"/>
              </a:rPr>
              <a:t>3 ans </a:t>
            </a:r>
            <a:br>
              <a:rPr lang="fr-FR" sz="2700" kern="0" dirty="0">
                <a:solidFill>
                  <a:schemeClr val="tx1">
                    <a:lumMod val="65000"/>
                    <a:lumOff val="35000"/>
                  </a:schemeClr>
                </a:solidFill>
                <a:latin typeface="Calibri"/>
                <a:ea typeface="Calibri"/>
                <a:cs typeface="Calibri"/>
                <a:sym typeface="Calibri"/>
              </a:rPr>
            </a:br>
            <a:r>
              <a:rPr lang="fr-FR" sz="2700" kern="0" dirty="0">
                <a:solidFill>
                  <a:schemeClr val="tx1">
                    <a:lumMod val="65000"/>
                    <a:lumOff val="35000"/>
                  </a:schemeClr>
                </a:solidFill>
                <a:latin typeface="Calibri"/>
                <a:ea typeface="Calibri"/>
                <a:cs typeface="Calibri"/>
                <a:sym typeface="Calibri"/>
              </a:rPr>
              <a:t>cycle ingénieur</a:t>
            </a:r>
            <a:endParaRPr sz="2700" kern="0" dirty="0">
              <a:solidFill>
                <a:schemeClr val="tx1">
                  <a:lumMod val="65000"/>
                  <a:lumOff val="35000"/>
                </a:schemeClr>
              </a:solidFill>
              <a:latin typeface="Arial"/>
              <a:ea typeface="Arial"/>
              <a:cs typeface="Arial"/>
              <a:sym typeface="Arial"/>
            </a:endParaRPr>
          </a:p>
        </p:txBody>
      </p:sp>
      <p:sp>
        <p:nvSpPr>
          <p:cNvPr id="39" name="Google Shape;319;p11">
            <a:extLst>
              <a:ext uri="{FF2B5EF4-FFF2-40B4-BE49-F238E27FC236}">
                <a16:creationId xmlns:a16="http://schemas.microsoft.com/office/drawing/2014/main" id="{18127C0D-5D99-4CCF-BC62-913E529B294B}"/>
              </a:ext>
            </a:extLst>
          </p:cNvPr>
          <p:cNvSpPr/>
          <p:nvPr/>
        </p:nvSpPr>
        <p:spPr bwMode="auto">
          <a:xfrm>
            <a:off x="11542587" y="4015266"/>
            <a:ext cx="1397795" cy="2296230"/>
          </a:xfrm>
          <a:prstGeom prst="rect">
            <a:avLst/>
          </a:prstGeom>
          <a:solidFill>
            <a:schemeClr val="lt1"/>
          </a:solidFill>
          <a:ln w="25400" cap="flat" cmpd="sng">
            <a:solidFill>
              <a:srgbClr val="CC0066"/>
            </a:solidFill>
            <a:prstDash val="solid"/>
            <a:round/>
            <a:headEnd type="none" w="sm" len="sm"/>
            <a:tailEnd type="none" w="sm" len="sm"/>
          </a:ln>
        </p:spPr>
        <p:txBody>
          <a:bodyPr spcFirstLastPara="1" lIns="137138" tIns="68550" rIns="137138" bIns="68550" anchor="ctr"/>
          <a:lstStyle/>
          <a:p>
            <a:pPr algn="ctr">
              <a:buClr>
                <a:srgbClr val="000000"/>
              </a:buClr>
              <a:defRPr/>
            </a:pPr>
            <a:r>
              <a:rPr lang="fr-FR" sz="3600" b="1" kern="0" dirty="0">
                <a:solidFill>
                  <a:srgbClr val="DE0669"/>
                </a:solidFill>
                <a:latin typeface="Calibri"/>
                <a:ea typeface="Calibri"/>
                <a:cs typeface="Calibri"/>
                <a:sym typeface="Calibri"/>
              </a:rPr>
              <a:t>2 ou 3 ans </a:t>
            </a:r>
            <a:br>
              <a:rPr lang="fr-FR" sz="2700" kern="0" dirty="0">
                <a:solidFill>
                  <a:schemeClr val="tx1">
                    <a:lumMod val="65000"/>
                    <a:lumOff val="35000"/>
                  </a:schemeClr>
                </a:solidFill>
                <a:latin typeface="Calibri"/>
                <a:ea typeface="Calibri"/>
                <a:cs typeface="Calibri"/>
                <a:sym typeface="Calibri"/>
              </a:rPr>
            </a:br>
            <a:r>
              <a:rPr lang="fr-FR" sz="2700" kern="0" dirty="0">
                <a:solidFill>
                  <a:schemeClr val="tx1">
                    <a:lumMod val="65000"/>
                    <a:lumOff val="35000"/>
                  </a:schemeClr>
                </a:solidFill>
                <a:latin typeface="Calibri"/>
                <a:ea typeface="Calibri"/>
                <a:cs typeface="Calibri"/>
                <a:sym typeface="Calibri"/>
              </a:rPr>
              <a:t>cycle </a:t>
            </a:r>
            <a:r>
              <a:rPr lang="fr-FR" sz="2700" kern="0" dirty="0" err="1">
                <a:solidFill>
                  <a:schemeClr val="tx1">
                    <a:lumMod val="65000"/>
                    <a:lumOff val="35000"/>
                  </a:schemeClr>
                </a:solidFill>
                <a:latin typeface="Calibri"/>
                <a:ea typeface="Calibri"/>
                <a:cs typeface="Calibri"/>
                <a:sym typeface="Calibri"/>
              </a:rPr>
              <a:t>ing</a:t>
            </a:r>
            <a:r>
              <a:rPr lang="fr-FR" sz="2700" kern="0" dirty="0">
                <a:solidFill>
                  <a:schemeClr val="tx1">
                    <a:lumMod val="65000"/>
                    <a:lumOff val="35000"/>
                  </a:schemeClr>
                </a:solidFill>
                <a:latin typeface="Calibri"/>
                <a:ea typeface="Calibri"/>
                <a:cs typeface="Calibri"/>
                <a:sym typeface="Calibri"/>
              </a:rPr>
              <a:t>.</a:t>
            </a:r>
            <a:endParaRPr sz="2700" kern="0" dirty="0">
              <a:solidFill>
                <a:schemeClr val="tx1">
                  <a:lumMod val="65000"/>
                  <a:lumOff val="35000"/>
                </a:schemeClr>
              </a:solidFill>
              <a:latin typeface="Arial"/>
              <a:ea typeface="Arial"/>
              <a:cs typeface="Arial"/>
              <a:sym typeface="Arial"/>
            </a:endParaRPr>
          </a:p>
        </p:txBody>
      </p:sp>
      <p:sp>
        <p:nvSpPr>
          <p:cNvPr id="40" name="Google Shape;320;p11">
            <a:extLst>
              <a:ext uri="{FF2B5EF4-FFF2-40B4-BE49-F238E27FC236}">
                <a16:creationId xmlns:a16="http://schemas.microsoft.com/office/drawing/2014/main" id="{503592E1-B075-4B74-95E0-1C0DCD8D31CD}"/>
              </a:ext>
            </a:extLst>
          </p:cNvPr>
          <p:cNvSpPr>
            <a:spLocks noChangeArrowheads="1"/>
          </p:cNvSpPr>
          <p:nvPr/>
        </p:nvSpPr>
        <p:spPr bwMode="auto">
          <a:xfrm>
            <a:off x="6456947" y="7541424"/>
            <a:ext cx="2106984" cy="1292044"/>
          </a:xfrm>
          <a:prstGeom prst="rect">
            <a:avLst/>
          </a:prstGeom>
          <a:solidFill>
            <a:srgbClr val="CC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68550" rIns="137138" bIns="6855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fr-FR" altLang="fr-FR" sz="2400" dirty="0">
                <a:solidFill>
                  <a:srgbClr val="FFFFFF"/>
                </a:solidFill>
                <a:latin typeface="Calibri" panose="020F0502020204030204" pitchFamily="34" charset="0"/>
                <a:cs typeface="Calibri" panose="020F0502020204030204" pitchFamily="34" charset="0"/>
                <a:sym typeface="Calibri" panose="020F0502020204030204" pitchFamily="34" charset="0"/>
              </a:rPr>
              <a:t>Ecoles avec Prépa intégrée</a:t>
            </a:r>
            <a:endParaRPr lang="fr-FR" altLang="fr-FR" sz="2400" dirty="0">
              <a:solidFill>
                <a:srgbClr val="FFFFFF"/>
              </a:solidFill>
              <a:latin typeface="Calibri" panose="020F0502020204030204" pitchFamily="34" charset="0"/>
              <a:cs typeface="Calibri" panose="020F0502020204030204" pitchFamily="34" charset="0"/>
            </a:endParaRPr>
          </a:p>
          <a:p>
            <a:pPr algn="ctr" eaLnBrk="1" hangingPunct="1"/>
            <a:r>
              <a:rPr lang="fr-FR" altLang="fr-FR" sz="2400" dirty="0">
                <a:solidFill>
                  <a:srgbClr val="FFFFFF"/>
                </a:solidFill>
                <a:latin typeface="Calibri" panose="020F0502020204030204" pitchFamily="34" charset="0"/>
                <a:cs typeface="Calibri" panose="020F0502020204030204" pitchFamily="34" charset="0"/>
                <a:sym typeface="Calibri" panose="020F0502020204030204" pitchFamily="34" charset="0"/>
              </a:rPr>
              <a:t>2 ans</a:t>
            </a:r>
            <a:endParaRPr lang="fr-FR" altLang="fr-FR" sz="2400" dirty="0">
              <a:solidFill>
                <a:srgbClr val="FFFFFF"/>
              </a:solidFill>
              <a:latin typeface="Calibri" panose="020F0502020204030204" pitchFamily="34" charset="0"/>
              <a:cs typeface="Calibri" panose="020F0502020204030204" pitchFamily="34" charset="0"/>
            </a:endParaRPr>
          </a:p>
        </p:txBody>
      </p:sp>
      <p:sp>
        <p:nvSpPr>
          <p:cNvPr id="41" name="Google Shape;321;p11">
            <a:extLst>
              <a:ext uri="{FF2B5EF4-FFF2-40B4-BE49-F238E27FC236}">
                <a16:creationId xmlns:a16="http://schemas.microsoft.com/office/drawing/2014/main" id="{7B7B1984-1CC2-4F6F-87AD-C7C0D019BC61}"/>
              </a:ext>
            </a:extLst>
          </p:cNvPr>
          <p:cNvSpPr/>
          <p:nvPr/>
        </p:nvSpPr>
        <p:spPr bwMode="auto">
          <a:xfrm>
            <a:off x="343244" y="9094926"/>
            <a:ext cx="12597137" cy="754857"/>
          </a:xfrm>
          <a:prstGeom prst="rect">
            <a:avLst/>
          </a:prstGeom>
          <a:noFill/>
          <a:ln w="25400" cap="flat" cmpd="sng">
            <a:solidFill>
              <a:srgbClr val="CC0066"/>
            </a:solidFill>
            <a:prstDash val="solid"/>
            <a:round/>
            <a:headEnd type="none" w="sm" len="sm"/>
            <a:tailEnd type="none" w="sm" len="sm"/>
          </a:ln>
        </p:spPr>
        <p:txBody>
          <a:bodyPr spcFirstLastPara="1" lIns="137138" tIns="68550" rIns="137138" bIns="68550" anchor="ctr"/>
          <a:lstStyle/>
          <a:p>
            <a:pPr algn="ctr">
              <a:buClr>
                <a:srgbClr val="000000"/>
              </a:buClr>
              <a:defRPr/>
            </a:pPr>
            <a:r>
              <a:rPr lang="fr-FR" sz="2700" b="1" kern="0" dirty="0">
                <a:solidFill>
                  <a:schemeClr val="tx1">
                    <a:lumMod val="65000"/>
                    <a:lumOff val="35000"/>
                  </a:schemeClr>
                </a:solidFill>
                <a:latin typeface="ITC Kabel Std Book" panose="020D0402020204020904" pitchFamily="34" charset="0"/>
                <a:ea typeface="Calibri"/>
                <a:cs typeface="Calibri"/>
                <a:sym typeface="Calibri"/>
              </a:rPr>
              <a:t>Bac Général ou STI2D</a:t>
            </a:r>
          </a:p>
        </p:txBody>
      </p:sp>
      <p:sp>
        <p:nvSpPr>
          <p:cNvPr id="42" name="Google Shape;322;p11">
            <a:extLst>
              <a:ext uri="{FF2B5EF4-FFF2-40B4-BE49-F238E27FC236}">
                <a16:creationId xmlns:a16="http://schemas.microsoft.com/office/drawing/2014/main" id="{3E338953-5895-4F32-A447-F3D9A25F0132}"/>
              </a:ext>
            </a:extLst>
          </p:cNvPr>
          <p:cNvSpPr/>
          <p:nvPr/>
        </p:nvSpPr>
        <p:spPr bwMode="auto">
          <a:xfrm>
            <a:off x="9940545" y="6743700"/>
            <a:ext cx="1453269" cy="684935"/>
          </a:xfrm>
          <a:prstGeom prst="rect">
            <a:avLst/>
          </a:prstGeom>
          <a:solidFill>
            <a:srgbClr val="0070C0"/>
          </a:solidFill>
          <a:ln>
            <a:noFill/>
          </a:ln>
          <a:effectLst>
            <a:outerShdw blurRad="40000" dist="20000" dir="5400000" rotWithShape="0">
              <a:srgbClr val="000000">
                <a:alpha val="37647"/>
              </a:srgbClr>
            </a:outerShdw>
          </a:effectLst>
        </p:spPr>
        <p:txBody>
          <a:bodyPr spcFirstLastPara="1" lIns="137138" tIns="68550" rIns="137138" bIns="68550" anchor="ctr"/>
          <a:lstStyle/>
          <a:p>
            <a:pPr algn="ctr">
              <a:buClr>
                <a:srgbClr val="000000"/>
              </a:buClr>
              <a:defRPr/>
            </a:pPr>
            <a:r>
              <a:rPr lang="fr-FR" sz="2000" kern="0" dirty="0" err="1">
                <a:solidFill>
                  <a:schemeClr val="lt1"/>
                </a:solidFill>
                <a:latin typeface="Calibri"/>
                <a:ea typeface="Calibri"/>
                <a:cs typeface="Calibri"/>
                <a:sym typeface="Calibri"/>
              </a:rPr>
              <a:t>Prepa</a:t>
            </a:r>
            <a:r>
              <a:rPr lang="fr-FR" sz="2000" kern="0" dirty="0">
                <a:solidFill>
                  <a:schemeClr val="lt1"/>
                </a:solidFill>
                <a:latin typeface="Calibri"/>
                <a:ea typeface="Calibri"/>
                <a:cs typeface="Calibri"/>
                <a:sym typeface="Calibri"/>
              </a:rPr>
              <a:t> ATS</a:t>
            </a:r>
            <a:r>
              <a:rPr lang="fr-FR" sz="2000" kern="0" dirty="0">
                <a:latin typeface="Arial"/>
                <a:ea typeface="Calibri"/>
                <a:cs typeface="Arial"/>
                <a:sym typeface="Arial"/>
              </a:rPr>
              <a:t> </a:t>
            </a:r>
            <a:r>
              <a:rPr lang="fr-FR" sz="2000" kern="0" dirty="0">
                <a:solidFill>
                  <a:schemeClr val="lt1"/>
                </a:solidFill>
                <a:latin typeface="Calibri"/>
                <a:ea typeface="Calibri"/>
                <a:cs typeface="Calibri"/>
                <a:sym typeface="Calibri"/>
              </a:rPr>
              <a:t>(1 an)</a:t>
            </a:r>
            <a:endParaRPr sz="2000" kern="0" dirty="0">
              <a:latin typeface="Arial"/>
              <a:ea typeface="Arial"/>
              <a:cs typeface="Arial"/>
              <a:sym typeface="Arial"/>
            </a:endParaRPr>
          </a:p>
        </p:txBody>
      </p:sp>
      <p:sp>
        <p:nvSpPr>
          <p:cNvPr id="28" name="ZoneTexte 27">
            <a:extLst>
              <a:ext uri="{FF2B5EF4-FFF2-40B4-BE49-F238E27FC236}">
                <a16:creationId xmlns:a16="http://schemas.microsoft.com/office/drawing/2014/main" id="{4B0E8ADF-BBC9-4D3B-BB69-8BDC973BB9DC}"/>
              </a:ext>
            </a:extLst>
          </p:cNvPr>
          <p:cNvSpPr txBox="1"/>
          <p:nvPr/>
        </p:nvSpPr>
        <p:spPr>
          <a:xfrm>
            <a:off x="11542587" y="3283188"/>
            <a:ext cx="6241175" cy="646331"/>
          </a:xfrm>
          <a:prstGeom prst="rect">
            <a:avLst/>
          </a:prstGeom>
          <a:noFill/>
        </p:spPr>
        <p:txBody>
          <a:bodyPr wrap="square">
            <a:spAutoFit/>
          </a:bodyPr>
          <a:lstStyle/>
          <a:p>
            <a:pPr algn="ctr"/>
            <a:r>
              <a:rPr lang="fr-FR" sz="3600" b="1" dirty="0">
                <a:solidFill>
                  <a:srgbClr val="92D050"/>
                </a:solidFill>
              </a:rPr>
              <a:t>LES DIPLOMES</a:t>
            </a:r>
          </a:p>
        </p:txBody>
      </p:sp>
      <p:sp>
        <p:nvSpPr>
          <p:cNvPr id="2" name="Google Shape;312;p11">
            <a:extLst>
              <a:ext uri="{FF2B5EF4-FFF2-40B4-BE49-F238E27FC236}">
                <a16:creationId xmlns:a16="http://schemas.microsoft.com/office/drawing/2014/main" id="{8817109C-D4C2-B092-4DE9-4DA65F84D381}"/>
              </a:ext>
            </a:extLst>
          </p:cNvPr>
          <p:cNvSpPr>
            <a:spLocks noChangeArrowheads="1"/>
          </p:cNvSpPr>
          <p:nvPr/>
        </p:nvSpPr>
        <p:spPr bwMode="auto">
          <a:xfrm>
            <a:off x="9940545" y="7541423"/>
            <a:ext cx="1453269" cy="1292045"/>
          </a:xfrm>
          <a:prstGeom prst="rect">
            <a:avLst/>
          </a:prstGeom>
          <a:solidFill>
            <a:srgbClr val="CC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68550" rIns="137138" bIns="6855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fr-FR" altLang="fr-FR" sz="3000" dirty="0">
                <a:solidFill>
                  <a:srgbClr val="FFFFFF"/>
                </a:solidFill>
                <a:latin typeface="Calibri" panose="020F0502020204030204" pitchFamily="34" charset="0"/>
                <a:cs typeface="Calibri" panose="020F0502020204030204" pitchFamily="34" charset="0"/>
                <a:sym typeface="Calibri" panose="020F0502020204030204" pitchFamily="34" charset="0"/>
              </a:rPr>
              <a:t> BTS</a:t>
            </a:r>
            <a:endParaRPr lang="fr-FR" altLang="fr-FR" sz="3000" dirty="0">
              <a:solidFill>
                <a:srgbClr val="FFFFFF"/>
              </a:solidFill>
              <a:latin typeface="Calibri" panose="020F0502020204030204" pitchFamily="34" charset="0"/>
              <a:cs typeface="Calibri" panose="020F0502020204030204" pitchFamily="34" charset="0"/>
            </a:endParaRPr>
          </a:p>
          <a:p>
            <a:pPr algn="ctr"/>
            <a:r>
              <a:rPr lang="fr-FR" altLang="fr-FR" sz="2400" dirty="0">
                <a:solidFill>
                  <a:srgbClr val="FFFFFF"/>
                </a:solidFill>
                <a:latin typeface="Calibri" panose="020F0502020204030204" pitchFamily="34" charset="0"/>
                <a:cs typeface="Calibri" panose="020F0502020204030204" pitchFamily="34" charset="0"/>
                <a:sym typeface="Calibri" panose="020F0502020204030204" pitchFamily="34" charset="0"/>
              </a:rPr>
              <a:t>2 ans</a:t>
            </a:r>
            <a:endParaRPr lang="fr-FR" altLang="fr-FR" sz="2400" dirty="0">
              <a:solidFill>
                <a:srgbClr val="FFFFFF"/>
              </a:solidFill>
              <a:latin typeface="Calibri" panose="020F0502020204030204" pitchFamily="34" charset="0"/>
              <a:cs typeface="Calibri" panose="020F0502020204030204" pitchFamily="34" charset="0"/>
            </a:endParaRPr>
          </a:p>
        </p:txBody>
      </p:sp>
      <p:grpSp>
        <p:nvGrpSpPr>
          <p:cNvPr id="8" name="Group 5">
            <a:extLst>
              <a:ext uri="{FF2B5EF4-FFF2-40B4-BE49-F238E27FC236}">
                <a16:creationId xmlns:a16="http://schemas.microsoft.com/office/drawing/2014/main" id="{DEA5A8DB-EE8D-A992-111A-9F389DFE0148}"/>
              </a:ext>
            </a:extLst>
          </p:cNvPr>
          <p:cNvGrpSpPr/>
          <p:nvPr/>
        </p:nvGrpSpPr>
        <p:grpSpPr>
          <a:xfrm>
            <a:off x="-1" y="13292"/>
            <a:ext cx="18288001" cy="3108908"/>
            <a:chOff x="0" y="0"/>
            <a:chExt cx="5458027" cy="1000831"/>
          </a:xfrm>
        </p:grpSpPr>
        <p:sp>
          <p:nvSpPr>
            <p:cNvPr id="9" name="Freeform 6">
              <a:extLst>
                <a:ext uri="{FF2B5EF4-FFF2-40B4-BE49-F238E27FC236}">
                  <a16:creationId xmlns:a16="http://schemas.microsoft.com/office/drawing/2014/main" id="{9C9AE22D-1D0E-223B-439A-07D1CF83E04E}"/>
                </a:ext>
              </a:extLst>
            </p:cNvPr>
            <p:cNvSpPr/>
            <p:nvPr/>
          </p:nvSpPr>
          <p:spPr>
            <a:xfrm>
              <a:off x="0" y="0"/>
              <a:ext cx="5458027" cy="1000831"/>
            </a:xfrm>
            <a:custGeom>
              <a:avLst/>
              <a:gdLst/>
              <a:ahLst/>
              <a:cxnLst/>
              <a:rect l="l" t="t" r="r" b="b"/>
              <a:pathLst>
                <a:path w="5458027" h="1000831">
                  <a:moveTo>
                    <a:pt x="0" y="0"/>
                  </a:moveTo>
                  <a:lnTo>
                    <a:pt x="5458027" y="0"/>
                  </a:lnTo>
                  <a:lnTo>
                    <a:pt x="5458027" y="1000831"/>
                  </a:lnTo>
                  <a:lnTo>
                    <a:pt x="0" y="1000831"/>
                  </a:lnTo>
                  <a:close/>
                </a:path>
              </a:pathLst>
            </a:custGeom>
            <a:solidFill>
              <a:srgbClr val="ADD4DB"/>
            </a:solidFill>
          </p:spPr>
          <p:txBody>
            <a:bodyPr/>
            <a:lstStyle/>
            <a:p>
              <a:endParaRPr lang="fr-FR"/>
            </a:p>
          </p:txBody>
        </p:sp>
        <p:sp>
          <p:nvSpPr>
            <p:cNvPr id="10" name="TextBox 7">
              <a:extLst>
                <a:ext uri="{FF2B5EF4-FFF2-40B4-BE49-F238E27FC236}">
                  <a16:creationId xmlns:a16="http://schemas.microsoft.com/office/drawing/2014/main" id="{63295E5D-4F44-E38C-AF88-926D24D6C936}"/>
                </a:ext>
              </a:extLst>
            </p:cNvPr>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12" name="TextBox 8">
            <a:extLst>
              <a:ext uri="{FF2B5EF4-FFF2-40B4-BE49-F238E27FC236}">
                <a16:creationId xmlns:a16="http://schemas.microsoft.com/office/drawing/2014/main" id="{6D35670F-9960-46ED-33EF-234B96F99C9B}"/>
              </a:ext>
            </a:extLst>
          </p:cNvPr>
          <p:cNvSpPr txBox="1"/>
          <p:nvPr/>
        </p:nvSpPr>
        <p:spPr>
          <a:xfrm>
            <a:off x="398194" y="257631"/>
            <a:ext cx="16870351" cy="2699585"/>
          </a:xfrm>
          <a:prstGeom prst="rect">
            <a:avLst/>
          </a:prstGeom>
        </p:spPr>
        <p:txBody>
          <a:bodyPr wrap="square" lIns="0" tIns="0" rIns="0" bIns="0" rtlCol="0" anchor="t">
            <a:spAutoFit/>
          </a:bodyPr>
          <a:lstStyle/>
          <a:p>
            <a:pPr algn="l">
              <a:lnSpc>
                <a:spcPts val="4158"/>
              </a:lnSpc>
              <a:spcBef>
                <a:spcPct val="0"/>
              </a:spcBef>
            </a:pPr>
            <a:r>
              <a:rPr lang="en-US" sz="2970" u="none" strike="noStrike" dirty="0">
                <a:solidFill>
                  <a:srgbClr val="FFFFFF"/>
                </a:solidFill>
                <a:latin typeface="Open Sauce Semi-Bold"/>
              </a:rPr>
              <a:t>LE TITRE D’INGÉNIEUR.E</a:t>
            </a:r>
          </a:p>
          <a:p>
            <a:pPr algn="l">
              <a:lnSpc>
                <a:spcPts val="4158"/>
              </a:lnSpc>
              <a:spcBef>
                <a:spcPct val="0"/>
              </a:spcBef>
            </a:pPr>
            <a:r>
              <a:rPr lang="en-US" u="none" strike="noStrike" dirty="0" err="1">
                <a:solidFill>
                  <a:srgbClr val="FFFFFF"/>
                </a:solidFill>
                <a:latin typeface="Open Sauce"/>
              </a:rPr>
              <a:t>délivré</a:t>
            </a:r>
            <a:r>
              <a:rPr lang="en-US" u="none" strike="noStrike" dirty="0">
                <a:solidFill>
                  <a:srgbClr val="FFFFFF"/>
                </a:solidFill>
                <a:latin typeface="Open Sauce"/>
              </a:rPr>
              <a:t> par </a:t>
            </a:r>
            <a:r>
              <a:rPr lang="en-US" u="none" strike="noStrike" dirty="0" err="1">
                <a:solidFill>
                  <a:srgbClr val="FFFFFF"/>
                </a:solidFill>
                <a:latin typeface="Open Sauce"/>
              </a:rPr>
              <a:t>une</a:t>
            </a:r>
            <a:r>
              <a:rPr lang="en-US" u="none" strike="noStrike" dirty="0">
                <a:solidFill>
                  <a:srgbClr val="FFFFFF"/>
                </a:solidFill>
                <a:latin typeface="Open Sauce"/>
              </a:rPr>
              <a:t> école </a:t>
            </a:r>
            <a:r>
              <a:rPr lang="en-US" u="none" strike="noStrike" dirty="0" err="1">
                <a:solidFill>
                  <a:srgbClr val="FFFFFF"/>
                </a:solidFill>
                <a:latin typeface="Open Sauce"/>
              </a:rPr>
              <a:t>d’ingénieur</a:t>
            </a:r>
            <a:r>
              <a:rPr lang="en-US" u="none" strike="noStrike" dirty="0">
                <a:solidFill>
                  <a:srgbClr val="FFFFFF"/>
                </a:solidFill>
                <a:latin typeface="Open Sauce"/>
              </a:rPr>
              <a:t>, vous </a:t>
            </a:r>
            <a:r>
              <a:rPr lang="en-US" u="none" strike="noStrike" dirty="0" err="1">
                <a:solidFill>
                  <a:srgbClr val="FFFFFF"/>
                </a:solidFill>
                <a:latin typeface="Open Sauce"/>
              </a:rPr>
              <a:t>octroie</a:t>
            </a:r>
            <a:r>
              <a:rPr lang="en-US" u="none" strike="noStrike" dirty="0">
                <a:solidFill>
                  <a:srgbClr val="FFFFFF"/>
                </a:solidFill>
                <a:latin typeface="Open Sauce"/>
              </a:rPr>
              <a:t> un </a:t>
            </a:r>
            <a:r>
              <a:rPr lang="en-US" u="none" strike="noStrike" dirty="0" err="1">
                <a:solidFill>
                  <a:srgbClr val="FFFFFF"/>
                </a:solidFill>
                <a:latin typeface="Open Sauce"/>
              </a:rPr>
              <a:t>niveau</a:t>
            </a:r>
            <a:r>
              <a:rPr lang="en-US" u="none" strike="noStrike" dirty="0">
                <a:solidFill>
                  <a:srgbClr val="FFFFFF"/>
                </a:solidFill>
                <a:latin typeface="Open Sauce"/>
              </a:rPr>
              <a:t> Bac+5 et un grade de Master.</a:t>
            </a:r>
          </a:p>
          <a:p>
            <a:pPr marL="171450" indent="-171450" algn="l">
              <a:lnSpc>
                <a:spcPts val="3318"/>
              </a:lnSpc>
              <a:spcBef>
                <a:spcPct val="0"/>
              </a:spcBef>
              <a:buClr>
                <a:srgbClr val="D60093"/>
              </a:buClr>
              <a:buFont typeface="Wingdings" panose="05000000000000000000" pitchFamily="2" charset="2"/>
              <a:buChar char="Ø"/>
            </a:pPr>
            <a:r>
              <a:rPr lang="fr-FR" sz="1200" dirty="0">
                <a:solidFill>
                  <a:schemeClr val="bg1"/>
                </a:solidFill>
                <a:latin typeface="Open Sauce" panose="020B0604020202020204" charset="0"/>
              </a:rPr>
              <a:t>Les </a:t>
            </a:r>
            <a:r>
              <a:rPr lang="fr-FR" sz="1200" b="1" dirty="0">
                <a:solidFill>
                  <a:schemeClr val="bg1"/>
                </a:solidFill>
                <a:latin typeface="Open Sauce" panose="020B0604020202020204" charset="0"/>
              </a:rPr>
              <a:t>200 écoles françaises d'ingénieur </a:t>
            </a:r>
            <a:r>
              <a:rPr lang="fr-FR" sz="1200" dirty="0">
                <a:solidFill>
                  <a:schemeClr val="bg1"/>
                </a:solidFill>
                <a:latin typeface="Open Sauce" panose="020B0604020202020204" charset="0"/>
              </a:rPr>
              <a:t>accueillent chaque année plus de 100 000 élèves ingénieurs et délivrent plus de 35 000 diplômes en </a:t>
            </a:r>
            <a:r>
              <a:rPr lang="fr-FR" sz="1200" b="1" u="sng" dirty="0">
                <a:solidFill>
                  <a:schemeClr val="bg1"/>
                </a:solidFill>
                <a:latin typeface="Open Sauce" panose="020B0604020202020204" charset="0"/>
              </a:rPr>
              <a:t>formation initiale </a:t>
            </a:r>
            <a:r>
              <a:rPr lang="fr-FR" sz="1200" dirty="0">
                <a:solidFill>
                  <a:schemeClr val="bg1"/>
                </a:solidFill>
                <a:latin typeface="Open Sauce" panose="020B0604020202020204" charset="0"/>
              </a:rPr>
              <a:t>et </a:t>
            </a:r>
            <a:r>
              <a:rPr lang="fr-FR" sz="1200" b="1" u="sng" dirty="0">
                <a:solidFill>
                  <a:schemeClr val="bg1"/>
                </a:solidFill>
                <a:latin typeface="Open Sauce" panose="020B0604020202020204" charset="0"/>
              </a:rPr>
              <a:t>par apprentissage</a:t>
            </a:r>
            <a:r>
              <a:rPr lang="fr-FR" sz="1200" dirty="0">
                <a:solidFill>
                  <a:schemeClr val="bg1"/>
                </a:solidFill>
                <a:latin typeface="Open Sauce" panose="020B0604020202020204" charset="0"/>
              </a:rPr>
              <a:t>.</a:t>
            </a:r>
          </a:p>
          <a:p>
            <a:pPr marL="171450" indent="-171450" algn="l">
              <a:lnSpc>
                <a:spcPts val="3318"/>
              </a:lnSpc>
              <a:spcBef>
                <a:spcPct val="0"/>
              </a:spcBef>
              <a:buClr>
                <a:srgbClr val="D60093"/>
              </a:buClr>
              <a:buFont typeface="Wingdings" panose="05000000000000000000" pitchFamily="2" charset="2"/>
              <a:buChar char="Ø"/>
            </a:pPr>
            <a:r>
              <a:rPr lang="fr-FR" sz="1200" dirty="0">
                <a:solidFill>
                  <a:schemeClr val="bg1"/>
                </a:solidFill>
                <a:latin typeface="Open Sauce" panose="020B0604020202020204" charset="0"/>
              </a:rPr>
              <a:t>La </a:t>
            </a:r>
            <a:r>
              <a:rPr lang="fr-FR" sz="1200" b="1" dirty="0">
                <a:solidFill>
                  <a:schemeClr val="bg1"/>
                </a:solidFill>
                <a:latin typeface="Open Sauce" panose="020B0604020202020204" charset="0"/>
              </a:rPr>
              <a:t>moitié des écoles d'ingénieurs sont accessibles directement après le bac  </a:t>
            </a:r>
            <a:r>
              <a:rPr lang="fr-FR" sz="1200" dirty="0">
                <a:solidFill>
                  <a:schemeClr val="bg1"/>
                </a:solidFill>
                <a:latin typeface="Open Sauce" panose="020B0604020202020204" charset="0"/>
              </a:rPr>
              <a:t>(INSA, UT, Ecoles des Concours </a:t>
            </a:r>
            <a:r>
              <a:rPr lang="fr-FR" sz="1200" dirty="0" err="1">
                <a:solidFill>
                  <a:schemeClr val="bg1"/>
                </a:solidFill>
                <a:latin typeface="Open Sauce" panose="020B0604020202020204" charset="0"/>
              </a:rPr>
              <a:t>AvenirBac</a:t>
            </a:r>
            <a:r>
              <a:rPr lang="fr-FR" sz="1200" dirty="0">
                <a:solidFill>
                  <a:schemeClr val="bg1"/>
                </a:solidFill>
                <a:latin typeface="Open Sauce" panose="020B0604020202020204" charset="0"/>
              </a:rPr>
              <a:t>, Puissance Alpha, Advance, Galaxy, GEIPI-POLYTECH, etc.)</a:t>
            </a:r>
            <a:endParaRPr lang="en-US" sz="1200" dirty="0">
              <a:solidFill>
                <a:schemeClr val="bg1"/>
              </a:solidFill>
              <a:latin typeface="Open Sauce" panose="020B0604020202020204" charset="0"/>
            </a:endParaRPr>
          </a:p>
          <a:p>
            <a:pPr marL="171450" indent="-171450" algn="l">
              <a:lnSpc>
                <a:spcPts val="3318"/>
              </a:lnSpc>
              <a:spcBef>
                <a:spcPct val="0"/>
              </a:spcBef>
              <a:buClr>
                <a:srgbClr val="D60093"/>
              </a:buClr>
              <a:buFont typeface="Wingdings" panose="05000000000000000000" pitchFamily="2" charset="2"/>
              <a:buChar char="Ø"/>
            </a:pPr>
            <a:r>
              <a:rPr lang="fr-FR" sz="1200" u="none" strike="noStrike" dirty="0">
                <a:solidFill>
                  <a:schemeClr val="bg1"/>
                </a:solidFill>
                <a:latin typeface="Open Sauce"/>
              </a:rPr>
              <a:t>La voie d’accès par la classe préparatoire aux grandes écoles (CPGE) reste la voie d’accès principale (38 %), suivi par les écoles postbac (28%), puis </a:t>
            </a:r>
            <a:r>
              <a:rPr lang="en-US" sz="1200" u="none" strike="noStrike" dirty="0">
                <a:solidFill>
                  <a:schemeClr val="bg1"/>
                </a:solidFill>
                <a:latin typeface="Open Sauce"/>
              </a:rPr>
              <a:t>les admissions </a:t>
            </a:r>
            <a:r>
              <a:rPr lang="en-US" sz="1200" u="none" strike="noStrike" dirty="0" err="1">
                <a:solidFill>
                  <a:schemeClr val="bg1"/>
                </a:solidFill>
                <a:latin typeface="Open Sauce"/>
              </a:rPr>
              <a:t>parallèles</a:t>
            </a:r>
            <a:r>
              <a:rPr lang="en-US" sz="1200" u="none" strike="noStrike" dirty="0">
                <a:solidFill>
                  <a:schemeClr val="bg1"/>
                </a:solidFill>
                <a:latin typeface="Open Sauce"/>
              </a:rPr>
              <a:t> (BUT / </a:t>
            </a:r>
            <a:r>
              <a:rPr lang="en-US" sz="1200" u="none" strike="noStrike" dirty="0" err="1">
                <a:solidFill>
                  <a:schemeClr val="bg1"/>
                </a:solidFill>
                <a:latin typeface="Open Sauce"/>
              </a:rPr>
              <a:t>Licence</a:t>
            </a:r>
            <a:r>
              <a:rPr lang="en-US" sz="1200" u="none" strike="noStrike" dirty="0">
                <a:solidFill>
                  <a:schemeClr val="bg1"/>
                </a:solidFill>
                <a:latin typeface="Open Sauce"/>
              </a:rPr>
              <a:t> / BTS + </a:t>
            </a:r>
            <a:r>
              <a:rPr lang="en-US" sz="1200" u="none" strike="noStrike" dirty="0" err="1">
                <a:solidFill>
                  <a:schemeClr val="bg1"/>
                </a:solidFill>
                <a:latin typeface="Open Sauce"/>
              </a:rPr>
              <a:t>prépa</a:t>
            </a:r>
            <a:r>
              <a:rPr lang="en-US" sz="1200" u="none" strike="noStrike" dirty="0">
                <a:solidFill>
                  <a:schemeClr val="bg1"/>
                </a:solidFill>
                <a:latin typeface="Open Sauce"/>
              </a:rPr>
              <a:t> ATS).</a:t>
            </a:r>
          </a:p>
          <a:p>
            <a:pPr marL="171450" indent="-171450" algn="l">
              <a:lnSpc>
                <a:spcPts val="3318"/>
              </a:lnSpc>
              <a:spcBef>
                <a:spcPct val="0"/>
              </a:spcBef>
              <a:buClr>
                <a:srgbClr val="D60093"/>
              </a:buClr>
              <a:buFont typeface="Wingdings" panose="05000000000000000000" pitchFamily="2" charset="2"/>
              <a:buChar char="Ø"/>
            </a:pPr>
            <a:r>
              <a:rPr lang="en-US" sz="1200" u="none" strike="noStrike" dirty="0">
                <a:solidFill>
                  <a:schemeClr val="bg1"/>
                </a:solidFill>
                <a:latin typeface="Open Sauce"/>
              </a:rPr>
              <a:t> </a:t>
            </a:r>
            <a:r>
              <a:rPr lang="en-US" sz="1200" dirty="0">
                <a:solidFill>
                  <a:schemeClr val="bg1"/>
                </a:solidFill>
                <a:latin typeface="Open Sauce"/>
              </a:rPr>
              <a:t>Au lycée, </a:t>
            </a:r>
            <a:r>
              <a:rPr lang="en-US" sz="1200" u="none" strike="noStrike" dirty="0">
                <a:solidFill>
                  <a:schemeClr val="bg1"/>
                </a:solidFill>
                <a:latin typeface="Open Sauce"/>
              </a:rPr>
              <a:t>il </a:t>
            </a:r>
            <a:r>
              <a:rPr lang="en-US" sz="1200" u="none" strike="noStrike" dirty="0" err="1">
                <a:solidFill>
                  <a:schemeClr val="bg1"/>
                </a:solidFill>
                <a:latin typeface="Open Sauce"/>
              </a:rPr>
              <a:t>est</a:t>
            </a:r>
            <a:r>
              <a:rPr lang="en-US" sz="1200" u="none" strike="noStrike" dirty="0">
                <a:solidFill>
                  <a:schemeClr val="bg1"/>
                </a:solidFill>
                <a:latin typeface="Open Sauce"/>
              </a:rPr>
              <a:t> </a:t>
            </a:r>
            <a:r>
              <a:rPr lang="en-US" sz="1200" u="none" strike="noStrike" dirty="0" err="1">
                <a:solidFill>
                  <a:schemeClr val="bg1"/>
                </a:solidFill>
                <a:latin typeface="Open Sauce"/>
              </a:rPr>
              <a:t>vivement</a:t>
            </a:r>
            <a:r>
              <a:rPr lang="en-US" sz="1200" u="none" strike="noStrike" dirty="0">
                <a:solidFill>
                  <a:schemeClr val="bg1"/>
                </a:solidFill>
                <a:latin typeface="Open Sauce"/>
              </a:rPr>
              <a:t> </a:t>
            </a:r>
            <a:r>
              <a:rPr lang="en-US" sz="1200" u="none" strike="noStrike" dirty="0" err="1">
                <a:solidFill>
                  <a:schemeClr val="bg1"/>
                </a:solidFill>
                <a:latin typeface="Open Sauce"/>
              </a:rPr>
              <a:t>recommandé</a:t>
            </a:r>
            <a:r>
              <a:rPr lang="en-US" sz="1200" u="none" strike="noStrike" dirty="0">
                <a:solidFill>
                  <a:schemeClr val="bg1"/>
                </a:solidFill>
                <a:latin typeface="Open Sauce"/>
              </a:rPr>
              <a:t> </a:t>
            </a:r>
            <a:r>
              <a:rPr lang="en-US" sz="1200" u="none" strike="noStrike" dirty="0" err="1">
                <a:solidFill>
                  <a:schemeClr val="bg1"/>
                </a:solidFill>
                <a:latin typeface="Open Sauce"/>
              </a:rPr>
              <a:t>d’opter</a:t>
            </a:r>
            <a:r>
              <a:rPr lang="en-US" sz="1200" u="none" strike="noStrike" dirty="0">
                <a:solidFill>
                  <a:schemeClr val="bg1"/>
                </a:solidFill>
                <a:latin typeface="Open Sauce"/>
              </a:rPr>
              <a:t> pour les </a:t>
            </a:r>
            <a:r>
              <a:rPr lang="en-US" sz="1200" u="none" strike="noStrike" dirty="0" err="1">
                <a:solidFill>
                  <a:schemeClr val="bg1"/>
                </a:solidFill>
                <a:latin typeface="Open Sauce"/>
              </a:rPr>
              <a:t>spécialités</a:t>
            </a:r>
            <a:r>
              <a:rPr lang="en-US" sz="1200" u="none" strike="noStrike" dirty="0">
                <a:solidFill>
                  <a:schemeClr val="bg1"/>
                </a:solidFill>
                <a:latin typeface="Open Sauce"/>
              </a:rPr>
              <a:t> </a:t>
            </a:r>
            <a:r>
              <a:rPr lang="en-US" sz="1200" u="none" strike="noStrike" dirty="0" err="1">
                <a:solidFill>
                  <a:schemeClr val="bg1"/>
                </a:solidFill>
                <a:latin typeface="Open Sauce"/>
              </a:rPr>
              <a:t>scientifiques</a:t>
            </a:r>
            <a:r>
              <a:rPr lang="en-US" sz="1200" u="none" strike="noStrike" dirty="0">
                <a:solidFill>
                  <a:schemeClr val="bg1"/>
                </a:solidFill>
                <a:latin typeface="Open Sauce"/>
              </a:rPr>
              <a:t> (</a:t>
            </a:r>
            <a:r>
              <a:rPr lang="en-US" sz="1200" u="none" strike="noStrike" dirty="0" err="1">
                <a:solidFill>
                  <a:schemeClr val="bg1"/>
                </a:solidFill>
                <a:latin typeface="Open Sauce"/>
              </a:rPr>
              <a:t>mathématiques</a:t>
            </a:r>
            <a:r>
              <a:rPr lang="en-US" sz="1200" u="none" strike="noStrike" dirty="0">
                <a:solidFill>
                  <a:schemeClr val="bg1"/>
                </a:solidFill>
                <a:latin typeface="Open Sauce"/>
              </a:rPr>
              <a:t>, sciences de </a:t>
            </a:r>
            <a:r>
              <a:rPr lang="en-US" sz="1200" u="none" strike="noStrike" dirty="0" err="1">
                <a:solidFill>
                  <a:schemeClr val="bg1"/>
                </a:solidFill>
                <a:latin typeface="Open Sauce"/>
              </a:rPr>
              <a:t>l’ingénieur</a:t>
            </a:r>
            <a:r>
              <a:rPr lang="en-US" sz="1200" u="none" strike="noStrike" dirty="0">
                <a:solidFill>
                  <a:schemeClr val="bg1"/>
                </a:solidFill>
                <a:latin typeface="Open Sauce"/>
              </a:rPr>
              <a:t>, physique-</a:t>
            </a:r>
            <a:r>
              <a:rPr lang="en-US" sz="1200" u="none" strike="noStrike" dirty="0" err="1">
                <a:solidFill>
                  <a:schemeClr val="bg1"/>
                </a:solidFill>
                <a:latin typeface="Open Sauce"/>
              </a:rPr>
              <a:t>chimie</a:t>
            </a:r>
            <a:r>
              <a:rPr lang="en-US" sz="1200" u="none" strike="noStrike" dirty="0">
                <a:solidFill>
                  <a:schemeClr val="bg1"/>
                </a:solidFill>
                <a:latin typeface="Open Sauce"/>
              </a:rPr>
              <a:t>...) </a:t>
            </a:r>
            <a:r>
              <a:rPr lang="en-US" sz="1200" u="none" strike="noStrike" dirty="0" err="1">
                <a:solidFill>
                  <a:schemeClr val="bg1"/>
                </a:solidFill>
                <a:latin typeface="Open Sauce"/>
              </a:rPr>
              <a:t>afin</a:t>
            </a:r>
            <a:r>
              <a:rPr lang="en-US" sz="1200" u="none" strike="noStrike" dirty="0">
                <a:solidFill>
                  <a:schemeClr val="bg1"/>
                </a:solidFill>
                <a:latin typeface="Open Sauce"/>
              </a:rPr>
              <a:t> de </a:t>
            </a:r>
            <a:r>
              <a:rPr lang="en-US" sz="1200" u="none" strike="noStrike" dirty="0" err="1">
                <a:solidFill>
                  <a:schemeClr val="bg1"/>
                </a:solidFill>
                <a:latin typeface="Open Sauce"/>
              </a:rPr>
              <a:t>faciliter</a:t>
            </a:r>
            <a:r>
              <a:rPr lang="en-US" sz="1200" u="none" strike="noStrike" dirty="0">
                <a:solidFill>
                  <a:schemeClr val="bg1"/>
                </a:solidFill>
                <a:latin typeface="Open Sauce"/>
              </a:rPr>
              <a:t> </a:t>
            </a:r>
            <a:r>
              <a:rPr lang="en-US" sz="1200" u="none" strike="noStrike" dirty="0" err="1">
                <a:solidFill>
                  <a:schemeClr val="bg1"/>
                </a:solidFill>
                <a:latin typeface="Open Sauce"/>
              </a:rPr>
              <a:t>votre</a:t>
            </a:r>
            <a:r>
              <a:rPr lang="en-US" sz="1200" u="none" strike="noStrike" dirty="0">
                <a:solidFill>
                  <a:schemeClr val="bg1"/>
                </a:solidFill>
                <a:latin typeface="Open Sauce"/>
              </a:rPr>
              <a:t> admission en école </a:t>
            </a:r>
            <a:r>
              <a:rPr lang="en-US" sz="1200" u="none" strike="noStrike" dirty="0" err="1">
                <a:solidFill>
                  <a:schemeClr val="bg1"/>
                </a:solidFill>
                <a:latin typeface="Open Sauce"/>
              </a:rPr>
              <a:t>ingénieur</a:t>
            </a:r>
            <a:r>
              <a:rPr lang="en-US" sz="1200" u="none" strike="noStrike" dirty="0">
                <a:solidFill>
                  <a:schemeClr val="bg1"/>
                </a:solidFill>
                <a:latin typeface="Open Sauce"/>
              </a:rPr>
              <a:t>. </a:t>
            </a:r>
          </a:p>
        </p:txBody>
      </p:sp>
      <p:sp>
        <p:nvSpPr>
          <p:cNvPr id="4" name="Google Shape;313;p11">
            <a:extLst>
              <a:ext uri="{FF2B5EF4-FFF2-40B4-BE49-F238E27FC236}">
                <a16:creationId xmlns:a16="http://schemas.microsoft.com/office/drawing/2014/main" id="{1CDD4AC5-568E-6456-C902-E6548BD2F3D1}"/>
              </a:ext>
            </a:extLst>
          </p:cNvPr>
          <p:cNvSpPr/>
          <p:nvPr/>
        </p:nvSpPr>
        <p:spPr bwMode="auto">
          <a:xfrm>
            <a:off x="15644347" y="7552384"/>
            <a:ext cx="2139416" cy="1294418"/>
          </a:xfrm>
          <a:prstGeom prst="rect">
            <a:avLst/>
          </a:prstGeom>
          <a:noFill/>
          <a:ln>
            <a:solidFill>
              <a:schemeClr val="tx1"/>
            </a:solidFill>
          </a:ln>
          <a:effectLst/>
        </p:spPr>
        <p:txBody>
          <a:bodyPr spcFirstLastPara="1" lIns="137138" tIns="68550" rIns="137138" bIns="68550" anchor="ctr"/>
          <a:lstStyle/>
          <a:p>
            <a:pPr algn="ctr"/>
            <a:r>
              <a:rPr lang="fr-FR" sz="2400" dirty="0"/>
              <a:t>BTS</a:t>
            </a:r>
          </a:p>
          <a:p>
            <a:pPr algn="ctr"/>
            <a:r>
              <a:rPr lang="fr-FR" sz="2400" dirty="0"/>
              <a:t>BAC+2</a:t>
            </a:r>
          </a:p>
        </p:txBody>
      </p:sp>
      <p:sp>
        <p:nvSpPr>
          <p:cNvPr id="6" name="Google Shape;313;p11">
            <a:extLst>
              <a:ext uri="{FF2B5EF4-FFF2-40B4-BE49-F238E27FC236}">
                <a16:creationId xmlns:a16="http://schemas.microsoft.com/office/drawing/2014/main" id="{9B1F6911-54A3-08E8-6864-6EEB4B3E1DB2}"/>
              </a:ext>
            </a:extLst>
          </p:cNvPr>
          <p:cNvSpPr/>
          <p:nvPr/>
        </p:nvSpPr>
        <p:spPr bwMode="auto">
          <a:xfrm>
            <a:off x="13412938" y="6743700"/>
            <a:ext cx="2139416" cy="2103102"/>
          </a:xfrm>
          <a:prstGeom prst="rect">
            <a:avLst/>
          </a:prstGeom>
          <a:noFill/>
          <a:ln>
            <a:solidFill>
              <a:schemeClr val="tx1"/>
            </a:solidFill>
          </a:ln>
          <a:effectLst/>
        </p:spPr>
        <p:txBody>
          <a:bodyPr spcFirstLastPara="1" lIns="137138" tIns="68550" rIns="137138" bIns="68550" anchor="ctr"/>
          <a:lstStyle/>
          <a:p>
            <a:pPr algn="ctr"/>
            <a:r>
              <a:rPr lang="fr-FR" sz="2400" dirty="0"/>
              <a:t>BUT</a:t>
            </a:r>
          </a:p>
          <a:p>
            <a:pPr algn="ctr"/>
            <a:r>
              <a:rPr lang="fr-FR" sz="2400" dirty="0" err="1"/>
              <a:t>niv</a:t>
            </a:r>
            <a:r>
              <a:rPr lang="fr-FR" sz="2400" dirty="0"/>
              <a:t>. Licence</a:t>
            </a:r>
          </a:p>
          <a:p>
            <a:pPr algn="ctr"/>
            <a:r>
              <a:rPr lang="fr-FR" sz="2400" dirty="0"/>
              <a:t>BAC+3</a:t>
            </a:r>
            <a:endParaRPr lang="fr-FR" sz="2000" dirty="0"/>
          </a:p>
        </p:txBody>
      </p:sp>
      <p:sp>
        <p:nvSpPr>
          <p:cNvPr id="13" name="Google Shape;313;p11">
            <a:extLst>
              <a:ext uri="{FF2B5EF4-FFF2-40B4-BE49-F238E27FC236}">
                <a16:creationId xmlns:a16="http://schemas.microsoft.com/office/drawing/2014/main" id="{3E139AB0-21E9-F2E2-92AE-60F2F6227582}"/>
              </a:ext>
            </a:extLst>
          </p:cNvPr>
          <p:cNvSpPr/>
          <p:nvPr/>
        </p:nvSpPr>
        <p:spPr bwMode="auto">
          <a:xfrm>
            <a:off x="13412937" y="4012725"/>
            <a:ext cx="4370825" cy="2296230"/>
          </a:xfrm>
          <a:prstGeom prst="rect">
            <a:avLst/>
          </a:prstGeom>
          <a:noFill/>
          <a:ln>
            <a:solidFill>
              <a:schemeClr val="tx1"/>
            </a:solidFill>
          </a:ln>
          <a:effectLst/>
        </p:spPr>
        <p:txBody>
          <a:bodyPr spcFirstLastPara="1" lIns="137138" tIns="68550" rIns="137138" bIns="68550" anchor="ctr"/>
          <a:lstStyle/>
          <a:p>
            <a:pPr algn="ctr"/>
            <a:r>
              <a:rPr lang="fr-FR" sz="2400" dirty="0"/>
              <a:t>Ingénieur</a:t>
            </a:r>
          </a:p>
          <a:p>
            <a:pPr algn="ctr"/>
            <a:r>
              <a:rPr lang="fr-FR" sz="2400" dirty="0"/>
              <a:t>BAC + 5</a:t>
            </a:r>
          </a:p>
        </p:txBody>
      </p:sp>
      <p:pic>
        <p:nvPicPr>
          <p:cNvPr id="14" name="Image 13" descr="Une image contenant texte, Police, symbole, logo&#10;&#10;Description générée automatiquement">
            <a:extLst>
              <a:ext uri="{FF2B5EF4-FFF2-40B4-BE49-F238E27FC236}">
                <a16:creationId xmlns:a16="http://schemas.microsoft.com/office/drawing/2014/main" id="{733DF875-A367-3C9C-BC01-0773FFE575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1462" y="504898"/>
            <a:ext cx="755721" cy="742901"/>
          </a:xfrm>
          <a:prstGeom prst="rect">
            <a:avLst/>
          </a:prstGeom>
        </p:spPr>
      </p:pic>
    </p:spTree>
    <p:extLst>
      <p:ext uri="{BB962C8B-B14F-4D97-AF65-F5344CB8AC3E}">
        <p14:creationId xmlns:p14="http://schemas.microsoft.com/office/powerpoint/2010/main" val="16296692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2BA0187179BFA42856AFF45620281CD" ma:contentTypeVersion="12" ma:contentTypeDescription="Crée un document." ma:contentTypeScope="" ma:versionID="b9c1de041a2fc2b9ffb5b3ae1f20e91e">
  <xsd:schema xmlns:xsd="http://www.w3.org/2001/XMLSchema" xmlns:xs="http://www.w3.org/2001/XMLSchema" xmlns:p="http://schemas.microsoft.com/office/2006/metadata/properties" xmlns:ns2="47f73f1f-0c1c-4a67-abd6-10ce140e8944" xmlns:ns3="8bc77fda-70de-4af1-be4f-21e606cf3b22" targetNamespace="http://schemas.microsoft.com/office/2006/metadata/properties" ma:root="true" ma:fieldsID="d50f9aa075ac3ceed5c6f7b1378fffca" ns2:_="" ns3:_="">
    <xsd:import namespace="47f73f1f-0c1c-4a67-abd6-10ce140e8944"/>
    <xsd:import namespace="8bc77fda-70de-4af1-be4f-21e606cf3b2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f73f1f-0c1c-4a67-abd6-10ce140e89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9cd26227-b18d-4071-a6a9-53c08aca94a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c77fda-70de-4af1-be4f-21e606cf3b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7381cc0-ac40-459a-8a35-a7678aa0e769}" ma:internalName="TaxCatchAll" ma:showField="CatchAllData" ma:web="8bc77fda-70de-4af1-be4f-21e606cf3b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34D8CB-D613-4A99-9E2F-B6AD9CAD3650}">
  <ds:schemaRefs>
    <ds:schemaRef ds:uri="http://schemas.microsoft.com/sharepoint/v3/contenttype/forms"/>
  </ds:schemaRefs>
</ds:datastoreItem>
</file>

<file path=customXml/itemProps2.xml><?xml version="1.0" encoding="utf-8"?>
<ds:datastoreItem xmlns:ds="http://schemas.openxmlformats.org/officeDocument/2006/customXml" ds:itemID="{EF77E71E-0A11-4124-BE8B-91E0876DA9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f73f1f-0c1c-4a67-abd6-10ce140e8944"/>
    <ds:schemaRef ds:uri="8bc77fda-70de-4af1-be4f-21e606cf3b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4337</TotalTime>
  <Words>2341</Words>
  <Application>Microsoft Office PowerPoint</Application>
  <PresentationFormat>Personnalisé</PresentationFormat>
  <Paragraphs>263</Paragraphs>
  <Slides>40</Slides>
  <Notes>1</Notes>
  <HiddenSlides>0</HiddenSlides>
  <MMClips>0</MMClips>
  <ScaleCrop>false</ScaleCrop>
  <HeadingPairs>
    <vt:vector size="6" baseType="variant">
      <vt:variant>
        <vt:lpstr>Polices utilisées</vt:lpstr>
      </vt:variant>
      <vt:variant>
        <vt:i4>30</vt:i4>
      </vt:variant>
      <vt:variant>
        <vt:lpstr>Thème</vt:lpstr>
      </vt:variant>
      <vt:variant>
        <vt:i4>1</vt:i4>
      </vt:variant>
      <vt:variant>
        <vt:lpstr>Titres des diapositives</vt:lpstr>
      </vt:variant>
      <vt:variant>
        <vt:i4>40</vt:i4>
      </vt:variant>
    </vt:vector>
  </HeadingPairs>
  <TitlesOfParts>
    <vt:vector size="71" baseType="lpstr">
      <vt:lpstr>Muli Bold</vt:lpstr>
      <vt:lpstr>Playlist Script Bold Italics</vt:lpstr>
      <vt:lpstr>Glacial Indifference</vt:lpstr>
      <vt:lpstr>Open Sans Bold</vt:lpstr>
      <vt:lpstr>Fira Sans Bold</vt:lpstr>
      <vt:lpstr>Open Sans Italics</vt:lpstr>
      <vt:lpstr>Wingdings</vt:lpstr>
      <vt:lpstr>Oswald Bold</vt:lpstr>
      <vt:lpstr>Fira Sans Bold Italics</vt:lpstr>
      <vt:lpstr>Aleo Bold</vt:lpstr>
      <vt:lpstr>Open Sauce</vt:lpstr>
      <vt:lpstr>Muli</vt:lpstr>
      <vt:lpstr>ITC Kabel Std Book</vt:lpstr>
      <vt:lpstr>Muli Semi-Bold</vt:lpstr>
      <vt:lpstr>Arial</vt:lpstr>
      <vt:lpstr>Intro Rust Bold</vt:lpstr>
      <vt:lpstr>Muli Ultra-Bold</vt:lpstr>
      <vt:lpstr>Open Sauce Bold</vt:lpstr>
      <vt:lpstr>Shrikhand</vt:lpstr>
      <vt:lpstr>Open Sans</vt:lpstr>
      <vt:lpstr>Fira Sans</vt:lpstr>
      <vt:lpstr>YAFdtZAC0Mk 0</vt:lpstr>
      <vt:lpstr>Object Sans Medium</vt:lpstr>
      <vt:lpstr>Glacial Indifference Bold</vt:lpstr>
      <vt:lpstr>Oswald</vt:lpstr>
      <vt:lpstr>Open Sauce Light</vt:lpstr>
      <vt:lpstr>Open Sauce Medium</vt:lpstr>
      <vt:lpstr>Open Sauce Semi-Bold</vt:lpstr>
      <vt:lpstr>Calibri</vt:lpstr>
      <vt:lpstr>Shrikhand Bold</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EBO 2023</dc:title>
  <dc:creator>Alexandra BIHL</dc:creator>
  <cp:lastModifiedBy>Alexandra Bihl</cp:lastModifiedBy>
  <cp:revision>46</cp:revision>
  <dcterms:created xsi:type="dcterms:W3CDTF">2006-08-16T00:00:00Z</dcterms:created>
  <dcterms:modified xsi:type="dcterms:W3CDTF">2024-11-19T12:53:54Z</dcterms:modified>
  <dc:identifier>DAFpohigaVQ</dc:identifier>
</cp:coreProperties>
</file>