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2" r:id="rId10"/>
    <p:sldId id="293"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x="18288000" cy="10287000"/>
  <p:notesSz cx="6858000" cy="9144000"/>
  <p:embeddedFontLst>
    <p:embeddedFont>
      <p:font typeface="DIN Medium" panose="02020500000000000000"/>
      <p:regular r:id="rId42"/>
    </p:embeddedFont>
    <p:embeddedFont>
      <p:font typeface="Muli Bold" panose="020B0604020202020204" charset="0"/>
      <p:regular r:id="rId43"/>
    </p:embeddedFont>
    <p:embeddedFont>
      <p:font typeface="Muli Semi-Bold" panose="020B0604020202020204" charset="0"/>
      <p:regular r:id="rId44"/>
    </p:embeddedFont>
    <p:embeddedFont>
      <p:font typeface="Open Sans" panose="020B0606030504020204" pitchFamily="34" charset="0"/>
      <p:regular r:id="rId45"/>
      <p:bold r:id="rId46"/>
      <p:italic r:id="rId47"/>
      <p:boldItalic r:id="rId48"/>
    </p:embeddedFont>
    <p:embeddedFont>
      <p:font typeface="Open Sans Bold" panose="020B0806030504020204" charset="0"/>
      <p:regular r:id="rId49"/>
    </p:embeddedFont>
    <p:embeddedFont>
      <p:font typeface="Open Sans Italics" panose="020B0604020202020204" charset="0"/>
      <p:regular r:id="rId50"/>
    </p:embeddedFont>
    <p:embeddedFont>
      <p:font typeface="Open Sauce Bold" panose="020B0604020202020204" charset="0"/>
      <p:regular r:id="rId51"/>
    </p:embeddedFont>
    <p:embeddedFont>
      <p:font typeface="Oswald" panose="00000500000000000000" pitchFamily="2" charset="0"/>
      <p:regular r:id="rId52"/>
      <p:bold r:id="rId53"/>
    </p:embeddedFont>
    <p:embeddedFont>
      <p:font typeface="Oswald Bold" panose="00000800000000000000"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00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A393B-89F3-400F-9773-FA1287B5122A}" v="2" dt="2025-08-29T09:10:09.1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https://www.youtube.com/embed/hBwjos2wyZ0?feature=oembed" TargetMode="External"/><Relationship Id="rId5" Type="http://schemas.openxmlformats.org/officeDocument/2006/relationships/hyperlink" Target="https://www.youtube.com/watch?v=hBwjos2wyZ0" TargetMode="Externa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orientation.ellesbougent.com/videos/" TargetMode="Externa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Freeform 2"/>
          <p:cNvSpPr/>
          <p:nvPr/>
        </p:nvSpPr>
        <p:spPr>
          <a:xfrm>
            <a:off x="0" y="3352712"/>
            <a:ext cx="8079630" cy="6934288"/>
          </a:xfrm>
          <a:custGeom>
            <a:avLst/>
            <a:gdLst/>
            <a:ahLst/>
            <a:cxnLst/>
            <a:rect l="l" t="t" r="r" b="b"/>
            <a:pathLst>
              <a:path w="8079630" h="6934288">
                <a:moveTo>
                  <a:pt x="0" y="0"/>
                </a:moveTo>
                <a:lnTo>
                  <a:pt x="8079630" y="0"/>
                </a:lnTo>
                <a:lnTo>
                  <a:pt x="8079630" y="6934288"/>
                </a:lnTo>
                <a:lnTo>
                  <a:pt x="0" y="6934288"/>
                </a:lnTo>
                <a:lnTo>
                  <a:pt x="0" y="0"/>
                </a:lnTo>
                <a:close/>
              </a:path>
            </a:pathLst>
          </a:custGeom>
          <a:blipFill>
            <a:blip r:embed="rId2"/>
            <a:stretch>
              <a:fillRect t="-45646"/>
            </a:stretch>
          </a:blipFill>
        </p:spPr>
        <p:txBody>
          <a:bodyPr/>
          <a:lstStyle/>
          <a:p>
            <a:endParaRPr lang="fr-FR" noProof="0" dirty="0"/>
          </a:p>
        </p:txBody>
      </p:sp>
      <p:grpSp>
        <p:nvGrpSpPr>
          <p:cNvPr id="3" name="Group 3"/>
          <p:cNvGrpSpPr/>
          <p:nvPr/>
        </p:nvGrpSpPr>
        <p:grpSpPr>
          <a:xfrm>
            <a:off x="6429266" y="3656586"/>
            <a:ext cx="1365999" cy="1365999"/>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50163"/>
            </a:solidFill>
          </p:spPr>
          <p:txBody>
            <a:bodyPr/>
            <a:lstStyle/>
            <a:p>
              <a:endParaRPr lang="fr-FR" noProof="0" dirty="0"/>
            </a:p>
          </p:txBody>
        </p:sp>
      </p:grpSp>
      <p:grpSp>
        <p:nvGrpSpPr>
          <p:cNvPr id="5" name="Group 5"/>
          <p:cNvGrpSpPr/>
          <p:nvPr/>
        </p:nvGrpSpPr>
        <p:grpSpPr>
          <a:xfrm>
            <a:off x="6677957" y="4126443"/>
            <a:ext cx="868617" cy="362681"/>
            <a:chOff x="0" y="0"/>
            <a:chExt cx="1216656" cy="508000"/>
          </a:xfrm>
        </p:grpSpPr>
        <p:sp>
          <p:nvSpPr>
            <p:cNvPr id="6" name="Freeform 6"/>
            <p:cNvSpPr/>
            <p:nvPr/>
          </p:nvSpPr>
          <p:spPr>
            <a:xfrm>
              <a:off x="0" y="215900"/>
              <a:ext cx="920746" cy="76200"/>
            </a:xfrm>
            <a:custGeom>
              <a:avLst/>
              <a:gdLst/>
              <a:ahLst/>
              <a:cxnLst/>
              <a:rect l="l" t="t" r="r" b="b"/>
              <a:pathLst>
                <a:path w="920746" h="76200">
                  <a:moveTo>
                    <a:pt x="0" y="0"/>
                  </a:moveTo>
                  <a:lnTo>
                    <a:pt x="920746" y="0"/>
                  </a:lnTo>
                  <a:lnTo>
                    <a:pt x="920746" y="76200"/>
                  </a:lnTo>
                  <a:lnTo>
                    <a:pt x="0" y="76200"/>
                  </a:lnTo>
                  <a:close/>
                </a:path>
              </a:pathLst>
            </a:custGeom>
            <a:solidFill>
              <a:srgbClr val="FFFFFF"/>
            </a:solidFill>
          </p:spPr>
          <p:txBody>
            <a:bodyPr/>
            <a:lstStyle/>
            <a:p>
              <a:endParaRPr lang="fr-FR" noProof="0" dirty="0"/>
            </a:p>
          </p:txBody>
        </p:sp>
        <p:sp>
          <p:nvSpPr>
            <p:cNvPr id="7" name="Freeform 7"/>
            <p:cNvSpPr/>
            <p:nvPr/>
          </p:nvSpPr>
          <p:spPr>
            <a:xfrm>
              <a:off x="842006" y="1270"/>
              <a:ext cx="374650" cy="505460"/>
            </a:xfrm>
            <a:custGeom>
              <a:avLst/>
              <a:gdLst/>
              <a:ahLst/>
              <a:cxnLst/>
              <a:rect l="l" t="t" r="r" b="b"/>
              <a:pathLst>
                <a:path w="374650" h="505460">
                  <a:moveTo>
                    <a:pt x="0" y="505460"/>
                  </a:moveTo>
                  <a:lnTo>
                    <a:pt x="0" y="0"/>
                  </a:lnTo>
                  <a:lnTo>
                    <a:pt x="374650" y="252730"/>
                  </a:lnTo>
                  <a:close/>
                </a:path>
              </a:pathLst>
            </a:custGeom>
            <a:solidFill>
              <a:srgbClr val="FFFFFF"/>
            </a:solidFill>
          </p:spPr>
          <p:txBody>
            <a:bodyPr/>
            <a:lstStyle/>
            <a:p>
              <a:endParaRPr lang="fr-FR" noProof="0" dirty="0"/>
            </a:p>
          </p:txBody>
        </p:sp>
      </p:grpSp>
      <p:sp>
        <p:nvSpPr>
          <p:cNvPr id="8" name="Freeform 8"/>
          <p:cNvSpPr/>
          <p:nvPr/>
        </p:nvSpPr>
        <p:spPr>
          <a:xfrm>
            <a:off x="15815986" y="7885370"/>
            <a:ext cx="2059851" cy="2059851"/>
          </a:xfrm>
          <a:custGeom>
            <a:avLst/>
            <a:gdLst/>
            <a:ahLst/>
            <a:cxnLst/>
            <a:rect l="l" t="t" r="r" b="b"/>
            <a:pathLst>
              <a:path w="2059851" h="2059851">
                <a:moveTo>
                  <a:pt x="0" y="0"/>
                </a:moveTo>
                <a:lnTo>
                  <a:pt x="2059851" y="0"/>
                </a:lnTo>
                <a:lnTo>
                  <a:pt x="2059851" y="2059851"/>
                </a:lnTo>
                <a:lnTo>
                  <a:pt x="0" y="2059851"/>
                </a:lnTo>
                <a:lnTo>
                  <a:pt x="0" y="0"/>
                </a:lnTo>
                <a:close/>
              </a:path>
            </a:pathLst>
          </a:custGeom>
          <a:blipFill>
            <a:blip r:embed="rId3"/>
            <a:stretch>
              <a:fillRect/>
            </a:stretch>
          </a:blipFill>
        </p:spPr>
        <p:txBody>
          <a:bodyPr/>
          <a:lstStyle/>
          <a:p>
            <a:endParaRPr lang="fr-FR" noProof="0" dirty="0"/>
          </a:p>
        </p:txBody>
      </p:sp>
      <p:sp>
        <p:nvSpPr>
          <p:cNvPr id="9" name="TextBox 9"/>
          <p:cNvSpPr txBox="1"/>
          <p:nvPr/>
        </p:nvSpPr>
        <p:spPr>
          <a:xfrm>
            <a:off x="7907128" y="3891380"/>
            <a:ext cx="11538405" cy="923927"/>
          </a:xfrm>
          <a:prstGeom prst="rect">
            <a:avLst/>
          </a:prstGeom>
        </p:spPr>
        <p:txBody>
          <a:bodyPr lIns="0" tIns="0" rIns="0" bIns="0" rtlCol="0" anchor="t">
            <a:spAutoFit/>
          </a:bodyPr>
          <a:lstStyle/>
          <a:p>
            <a:pPr marL="0" lvl="0" indent="0" algn="l">
              <a:lnSpc>
                <a:spcPts val="7200"/>
              </a:lnSpc>
              <a:spcBef>
                <a:spcPct val="0"/>
              </a:spcBef>
            </a:pPr>
            <a:r>
              <a:rPr lang="fr-FR" sz="6000" b="1" u="none" strike="noStrike" spc="-119" noProof="0" dirty="0">
                <a:solidFill>
                  <a:srgbClr val="FFFFFF"/>
                </a:solidFill>
                <a:latin typeface="DIN Medium"/>
                <a:ea typeface="DIN Medium"/>
                <a:cs typeface="DIN Medium"/>
                <a:sym typeface="DIN Medium"/>
              </a:rPr>
              <a:t>NOM DE L'ÉTABLISSEMENT </a:t>
            </a:r>
          </a:p>
        </p:txBody>
      </p:sp>
      <p:sp>
        <p:nvSpPr>
          <p:cNvPr id="10" name="TextBox 10"/>
          <p:cNvSpPr txBox="1"/>
          <p:nvPr/>
        </p:nvSpPr>
        <p:spPr>
          <a:xfrm>
            <a:off x="7907128" y="5133975"/>
            <a:ext cx="2075072" cy="769441"/>
          </a:xfrm>
          <a:prstGeom prst="rect">
            <a:avLst/>
          </a:prstGeom>
        </p:spPr>
        <p:txBody>
          <a:bodyPr wrap="square" lIns="0" tIns="0" rIns="0" bIns="0" rtlCol="0" anchor="t">
            <a:spAutoFit/>
          </a:bodyPr>
          <a:lstStyle/>
          <a:p>
            <a:pPr marL="0" lvl="0" indent="0" algn="l">
              <a:lnSpc>
                <a:spcPts val="6000"/>
              </a:lnSpc>
              <a:spcBef>
                <a:spcPct val="0"/>
              </a:spcBef>
            </a:pPr>
            <a:r>
              <a:rPr lang="fr-FR" sz="5000" b="1" u="none" strike="noStrike" spc="-99" noProof="0" dirty="0">
                <a:solidFill>
                  <a:srgbClr val="FFFFFF"/>
                </a:solidFill>
                <a:latin typeface="DIN Medium"/>
                <a:ea typeface="DIN Medium"/>
                <a:cs typeface="DIN Medium"/>
                <a:sym typeface="DIN Medium"/>
              </a:rPr>
              <a:t>DATE</a:t>
            </a:r>
          </a:p>
        </p:txBody>
      </p:sp>
      <p:sp>
        <p:nvSpPr>
          <p:cNvPr id="11" name="TextBox 11"/>
          <p:cNvSpPr txBox="1"/>
          <p:nvPr/>
        </p:nvSpPr>
        <p:spPr>
          <a:xfrm>
            <a:off x="7907128" y="6182848"/>
            <a:ext cx="1770272" cy="771506"/>
          </a:xfrm>
          <a:prstGeom prst="rect">
            <a:avLst/>
          </a:prstGeom>
        </p:spPr>
        <p:txBody>
          <a:bodyPr wrap="square" lIns="0" tIns="0" rIns="0" bIns="0" rtlCol="0" anchor="t">
            <a:spAutoFit/>
          </a:bodyPr>
          <a:lstStyle/>
          <a:p>
            <a:pPr marL="0" lvl="0" indent="0" algn="l">
              <a:lnSpc>
                <a:spcPts val="6000"/>
              </a:lnSpc>
              <a:spcBef>
                <a:spcPct val="0"/>
              </a:spcBef>
            </a:pPr>
            <a:r>
              <a:rPr lang="fr-FR" sz="5000" b="1" u="none" strike="noStrike" spc="-99" noProof="0" dirty="0">
                <a:solidFill>
                  <a:srgbClr val="FFFFFF"/>
                </a:solidFill>
                <a:latin typeface="DIN Medium"/>
                <a:ea typeface="DIN Medium"/>
                <a:cs typeface="DIN Medium"/>
                <a:sym typeface="DIN Medium"/>
              </a:rPr>
              <a:t>LIEU</a:t>
            </a:r>
          </a:p>
        </p:txBody>
      </p:sp>
      <p:sp>
        <p:nvSpPr>
          <p:cNvPr id="12" name="Freeform 12"/>
          <p:cNvSpPr/>
          <p:nvPr/>
        </p:nvSpPr>
        <p:spPr>
          <a:xfrm>
            <a:off x="10966430" y="440227"/>
            <a:ext cx="6909407" cy="2278156"/>
          </a:xfrm>
          <a:custGeom>
            <a:avLst/>
            <a:gdLst/>
            <a:ahLst/>
            <a:cxnLst/>
            <a:rect l="l" t="t" r="r" b="b"/>
            <a:pathLst>
              <a:path w="6909407" h="2278156">
                <a:moveTo>
                  <a:pt x="0" y="0"/>
                </a:moveTo>
                <a:lnTo>
                  <a:pt x="6909407" y="0"/>
                </a:lnTo>
                <a:lnTo>
                  <a:pt x="6909407" y="2278156"/>
                </a:lnTo>
                <a:lnTo>
                  <a:pt x="0" y="2278156"/>
                </a:lnTo>
                <a:lnTo>
                  <a:pt x="0" y="0"/>
                </a:lnTo>
                <a:close/>
              </a:path>
            </a:pathLst>
          </a:custGeom>
          <a:blipFill>
            <a:blip r:embed="rId4"/>
            <a:stretch>
              <a:fillRect l="-3912" t="-33552" r="-2493" b="-269844"/>
            </a:stretch>
          </a:blipFill>
        </p:spPr>
        <p:txBody>
          <a:bodyPr/>
          <a:lstStyle/>
          <a:p>
            <a:endParaRPr lang="fr-FR" noProof="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10743798" cy="10287001"/>
            <a:chOff x="0" y="0"/>
            <a:chExt cx="3204961" cy="3004460"/>
          </a:xfrm>
        </p:grpSpPr>
        <p:sp>
          <p:nvSpPr>
            <p:cNvPr id="3" name="Freeform 3"/>
            <p:cNvSpPr/>
            <p:nvPr/>
          </p:nvSpPr>
          <p:spPr>
            <a:xfrm>
              <a:off x="0" y="0"/>
              <a:ext cx="3204961" cy="3004460"/>
            </a:xfrm>
            <a:custGeom>
              <a:avLst/>
              <a:gdLst/>
              <a:ahLst/>
              <a:cxnLst/>
              <a:rect l="l" t="t" r="r" b="b"/>
              <a:pathLst>
                <a:path w="3204961" h="3004460">
                  <a:moveTo>
                    <a:pt x="0" y="0"/>
                  </a:moveTo>
                  <a:lnTo>
                    <a:pt x="3204961" y="0"/>
                  </a:lnTo>
                  <a:lnTo>
                    <a:pt x="3204961" y="3004460"/>
                  </a:lnTo>
                  <a:lnTo>
                    <a:pt x="0" y="3004460"/>
                  </a:lnTo>
                  <a:close/>
                </a:path>
              </a:pathLst>
            </a:custGeom>
            <a:solidFill>
              <a:srgbClr val="D9CCBB"/>
            </a:solidFill>
          </p:spPr>
          <p:txBody>
            <a:bodyPr/>
            <a:lstStyle/>
            <a:p>
              <a:endParaRPr lang="fr-FR" noProof="0" dirty="0"/>
            </a:p>
          </p:txBody>
        </p:sp>
        <p:sp>
          <p:nvSpPr>
            <p:cNvPr id="4" name="TextBox 4"/>
            <p:cNvSpPr txBox="1"/>
            <p:nvPr/>
          </p:nvSpPr>
          <p:spPr>
            <a:xfrm>
              <a:off x="0" y="-28575"/>
              <a:ext cx="3204961" cy="3033035"/>
            </a:xfrm>
            <a:prstGeom prst="rect">
              <a:avLst/>
            </a:prstGeom>
          </p:spPr>
          <p:txBody>
            <a:bodyPr lIns="50800" tIns="50800" rIns="50800" bIns="50800" rtlCol="0" anchor="ctr"/>
            <a:lstStyle/>
            <a:p>
              <a:pPr algn="ctr">
                <a:lnSpc>
                  <a:spcPts val="1959"/>
                </a:lnSpc>
              </a:pPr>
              <a:endParaRPr lang="fr-FR" noProof="0" dirty="0"/>
            </a:p>
          </p:txBody>
        </p:sp>
      </p:grpSp>
      <p:sp>
        <p:nvSpPr>
          <p:cNvPr id="5" name="Freeform 5"/>
          <p:cNvSpPr/>
          <p:nvPr/>
        </p:nvSpPr>
        <p:spPr>
          <a:xfrm>
            <a:off x="10734273" y="0"/>
            <a:ext cx="7553727" cy="10287001"/>
          </a:xfrm>
          <a:custGeom>
            <a:avLst/>
            <a:gdLst/>
            <a:ahLst/>
            <a:cxnLst/>
            <a:rect l="l" t="t" r="r" b="b"/>
            <a:pathLst>
              <a:path w="7553727" h="10865605">
                <a:moveTo>
                  <a:pt x="0" y="0"/>
                </a:moveTo>
                <a:lnTo>
                  <a:pt x="7553727" y="0"/>
                </a:lnTo>
                <a:lnTo>
                  <a:pt x="7553727" y="10865605"/>
                </a:lnTo>
                <a:lnTo>
                  <a:pt x="0" y="10865605"/>
                </a:lnTo>
                <a:lnTo>
                  <a:pt x="0" y="0"/>
                </a:lnTo>
                <a:close/>
              </a:path>
            </a:pathLst>
          </a:custGeom>
          <a:blipFill>
            <a:blip r:embed="rId2"/>
            <a:stretch>
              <a:fillRect t="-4149"/>
            </a:stretch>
          </a:blipFill>
        </p:spPr>
        <p:txBody>
          <a:bodyPr/>
          <a:lstStyle/>
          <a:p>
            <a:endParaRPr lang="fr-FR" noProof="0" dirty="0"/>
          </a:p>
        </p:txBody>
      </p:sp>
      <p:sp>
        <p:nvSpPr>
          <p:cNvPr id="6" name="TextBox 6"/>
          <p:cNvSpPr txBox="1"/>
          <p:nvPr/>
        </p:nvSpPr>
        <p:spPr>
          <a:xfrm>
            <a:off x="392356" y="618502"/>
            <a:ext cx="9949561" cy="1997838"/>
          </a:xfrm>
          <a:prstGeom prst="rect">
            <a:avLst/>
          </a:prstGeom>
        </p:spPr>
        <p:txBody>
          <a:bodyPr lIns="0" tIns="0" rIns="0" bIns="0" rtlCol="0" anchor="t">
            <a:spAutoFit/>
          </a:bodyPr>
          <a:lstStyle/>
          <a:p>
            <a:pPr algn="l">
              <a:lnSpc>
                <a:spcPts val="6677"/>
              </a:lnSpc>
            </a:pPr>
            <a:r>
              <a:rPr lang="fr-FR" sz="4769" noProof="0" dirty="0">
                <a:solidFill>
                  <a:srgbClr val="FFFFFD"/>
                </a:solidFill>
                <a:latin typeface="DIN Medium"/>
                <a:ea typeface="DIN Medium"/>
                <a:cs typeface="DIN Medium"/>
                <a:sym typeface="DIN Medium"/>
              </a:rPr>
              <a:t>UNE INGÉNIEURE</a:t>
            </a:r>
          </a:p>
          <a:p>
            <a:pPr algn="l">
              <a:lnSpc>
                <a:spcPts val="3037"/>
              </a:lnSpc>
            </a:pPr>
            <a:r>
              <a:rPr lang="fr-FR" sz="2169" noProof="0" dirty="0">
                <a:solidFill>
                  <a:srgbClr val="243350"/>
                </a:solidFill>
                <a:latin typeface="DIN Medium"/>
                <a:ea typeface="DIN Medium"/>
                <a:cs typeface="DIN Medium"/>
                <a:sym typeface="DIN Medium"/>
              </a:rPr>
              <a:t>RÉSOUT DES PROBLÈMES DE NATURE TECHNOLOGIQUE, CONCRETS ET SOUVENT COMPLEXES, LIÉS À LA CONCEPTION, À LA RÉALISATION ET À LA MISE EN ŒUVRE DE PRODUITS, DE SYSTÈMES OU DE SERVICES.</a:t>
            </a:r>
          </a:p>
        </p:txBody>
      </p:sp>
      <p:sp>
        <p:nvSpPr>
          <p:cNvPr id="7" name="TextBox 7"/>
          <p:cNvSpPr txBox="1"/>
          <p:nvPr/>
        </p:nvSpPr>
        <p:spPr>
          <a:xfrm>
            <a:off x="395899" y="5551497"/>
            <a:ext cx="9949561" cy="877697"/>
          </a:xfrm>
          <a:prstGeom prst="rect">
            <a:avLst/>
          </a:prstGeom>
        </p:spPr>
        <p:txBody>
          <a:bodyPr lIns="0" tIns="0" rIns="0" bIns="0" rtlCol="0" anchor="t">
            <a:spAutoFit/>
          </a:bodyPr>
          <a:lstStyle/>
          <a:p>
            <a:pPr marL="0" lvl="1" indent="0" algn="l">
              <a:lnSpc>
                <a:spcPts val="3597"/>
              </a:lnSpc>
              <a:spcBef>
                <a:spcPct val="0"/>
              </a:spcBef>
            </a:pPr>
            <a:r>
              <a:rPr lang="fr-FR" sz="2569" b="1" noProof="0" dirty="0">
                <a:solidFill>
                  <a:srgbClr val="243350"/>
                </a:solidFill>
                <a:latin typeface="Oswald Bold"/>
                <a:ea typeface="Oswald Bold"/>
                <a:cs typeface="Oswald Bold"/>
                <a:sym typeface="Oswald Bold"/>
              </a:rPr>
              <a:t>Une </a:t>
            </a:r>
            <a:r>
              <a:rPr lang="fr-FR" sz="2569" b="1" u="none" strike="noStrike" noProof="0" dirty="0">
                <a:solidFill>
                  <a:srgbClr val="243350"/>
                </a:solidFill>
                <a:latin typeface="Oswald Bold"/>
                <a:ea typeface="Oswald Bold"/>
                <a:cs typeface="Oswald Bold"/>
                <a:sym typeface="Oswald Bold"/>
              </a:rPr>
              <a:t>profession polyvalente</a:t>
            </a:r>
            <a:r>
              <a:rPr lang="fr-FR" sz="2569" u="none" strike="noStrike" noProof="0" dirty="0">
                <a:solidFill>
                  <a:srgbClr val="243350"/>
                </a:solidFill>
                <a:latin typeface="Oswald"/>
                <a:ea typeface="Oswald"/>
                <a:cs typeface="Oswald"/>
                <a:sym typeface="Oswald"/>
              </a:rPr>
              <a:t> qui permet de s’adapter à de nombreux secteurs :  BTP, aéronautique, numérique, maritime, spatial, banque...</a:t>
            </a:r>
          </a:p>
        </p:txBody>
      </p:sp>
      <p:sp>
        <p:nvSpPr>
          <p:cNvPr id="8" name="TextBox 8"/>
          <p:cNvSpPr txBox="1"/>
          <p:nvPr/>
        </p:nvSpPr>
        <p:spPr>
          <a:xfrm>
            <a:off x="362229" y="7023898"/>
            <a:ext cx="9949561" cy="2668397"/>
          </a:xfrm>
          <a:prstGeom prst="rect">
            <a:avLst/>
          </a:prstGeom>
        </p:spPr>
        <p:txBody>
          <a:bodyPr lIns="0" tIns="0" rIns="0" bIns="0" rtlCol="0" anchor="t">
            <a:spAutoFit/>
          </a:bodyPr>
          <a:lstStyle/>
          <a:p>
            <a:pPr marL="554860" lvl="1" indent="-277430" algn="l">
              <a:lnSpc>
                <a:spcPts val="3597"/>
              </a:lnSpc>
              <a:spcBef>
                <a:spcPct val="0"/>
              </a:spcBef>
              <a:buFont typeface="Arial"/>
              <a:buChar char="•"/>
            </a:pPr>
            <a:r>
              <a:rPr lang="fr-FR" sz="2569" u="none" strike="noStrike" noProof="0" dirty="0">
                <a:solidFill>
                  <a:srgbClr val="243350"/>
                </a:solidFill>
                <a:latin typeface="Oswald"/>
                <a:ea typeface="Oswald"/>
                <a:cs typeface="Oswald"/>
                <a:sym typeface="Oswald"/>
              </a:rPr>
              <a:t>De nombreux avantages : </a:t>
            </a:r>
          </a:p>
          <a:p>
            <a:pPr marL="554860" lvl="1" indent="-277430" algn="l">
              <a:lnSpc>
                <a:spcPts val="3597"/>
              </a:lnSpc>
              <a:spcBef>
                <a:spcPct val="0"/>
              </a:spcBef>
              <a:buFont typeface="Arial"/>
              <a:buChar char="•"/>
            </a:pPr>
            <a:r>
              <a:rPr lang="fr-FR" sz="2569" u="none" strike="noStrike" noProof="0" dirty="0">
                <a:solidFill>
                  <a:srgbClr val="243350"/>
                </a:solidFill>
                <a:latin typeface="Oswald"/>
                <a:ea typeface="Oswald"/>
                <a:cs typeface="Oswald"/>
                <a:sym typeface="Oswald"/>
              </a:rPr>
              <a:t>Une sécurité de l’emploi assurée, le taux de chômage étant extrêmement faible (autour de 3%). </a:t>
            </a:r>
          </a:p>
          <a:p>
            <a:pPr marL="554860" lvl="1" indent="-277430" algn="l">
              <a:lnSpc>
                <a:spcPts val="3597"/>
              </a:lnSpc>
              <a:spcBef>
                <a:spcPct val="0"/>
              </a:spcBef>
              <a:buFont typeface="Arial"/>
              <a:buChar char="•"/>
            </a:pPr>
            <a:r>
              <a:rPr lang="fr-FR" sz="2569" u="none" strike="noStrike" noProof="0" dirty="0">
                <a:solidFill>
                  <a:srgbClr val="243350"/>
                </a:solidFill>
                <a:latin typeface="Oswald"/>
                <a:ea typeface="Oswald"/>
                <a:cs typeface="Oswald"/>
                <a:sym typeface="Oswald"/>
              </a:rPr>
              <a:t>Un salaire très attractif : le salaire médian d’un ingénieur en France s’élève à plus de 60 000 € selon l’IESF (l’association Ingénieurs et Scientifiques de France), en 2024.</a:t>
            </a:r>
          </a:p>
        </p:txBody>
      </p:sp>
      <p:sp>
        <p:nvSpPr>
          <p:cNvPr id="9" name="TextBox 9"/>
          <p:cNvSpPr txBox="1"/>
          <p:nvPr/>
        </p:nvSpPr>
        <p:spPr>
          <a:xfrm>
            <a:off x="392355" y="3182775"/>
            <a:ext cx="9949561" cy="1773047"/>
          </a:xfrm>
          <a:prstGeom prst="rect">
            <a:avLst/>
          </a:prstGeom>
        </p:spPr>
        <p:txBody>
          <a:bodyPr lIns="0" tIns="0" rIns="0" bIns="0" rtlCol="0" anchor="t">
            <a:spAutoFit/>
          </a:bodyPr>
          <a:lstStyle/>
          <a:p>
            <a:pPr algn="l">
              <a:lnSpc>
                <a:spcPts val="3597"/>
              </a:lnSpc>
              <a:spcBef>
                <a:spcPct val="0"/>
              </a:spcBef>
            </a:pPr>
            <a:r>
              <a:rPr lang="fr-FR" sz="2569" b="1" noProof="0" dirty="0">
                <a:solidFill>
                  <a:srgbClr val="243350"/>
                </a:solidFill>
                <a:latin typeface="Oswald Bold"/>
                <a:ea typeface="Oswald Bold"/>
                <a:cs typeface="Oswald Bold"/>
                <a:sym typeface="Oswald Bold"/>
              </a:rPr>
              <a:t>G</a:t>
            </a:r>
            <a:r>
              <a:rPr lang="fr-FR" sz="2569" b="1" u="none" strike="noStrike" noProof="0" dirty="0">
                <a:solidFill>
                  <a:srgbClr val="243350"/>
                </a:solidFill>
                <a:latin typeface="Oswald Bold"/>
                <a:ea typeface="Oswald Bold"/>
                <a:cs typeface="Oswald Bold"/>
                <a:sym typeface="Oswald Bold"/>
              </a:rPr>
              <a:t>rande diversité des métiers : </a:t>
            </a:r>
          </a:p>
          <a:p>
            <a:pPr marL="0" lvl="1" indent="0" algn="l">
              <a:lnSpc>
                <a:spcPts val="3597"/>
              </a:lnSpc>
              <a:spcBef>
                <a:spcPct val="0"/>
              </a:spcBef>
            </a:pPr>
            <a:r>
              <a:rPr lang="fr-FR" sz="2569" u="none" strike="noStrike" noProof="0" dirty="0">
                <a:solidFill>
                  <a:srgbClr val="243350"/>
                </a:solidFill>
                <a:latin typeface="Oswald"/>
                <a:ea typeface="Oswald"/>
                <a:cs typeface="Oswald"/>
                <a:sym typeface="Oswald"/>
              </a:rPr>
              <a:t>ingénieur informatique, ingénieur d’affaire, ingénieurs recherche et développement, ingénieur études, ingénieur d’essais, ingénieur commercial, ingénieur matériaux, ingénieur conception, ingénieur aéronautique...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4674" y="824692"/>
            <a:ext cx="16384626" cy="2671163"/>
            <a:chOff x="0" y="0"/>
            <a:chExt cx="4315293" cy="703516"/>
          </a:xfrm>
        </p:grpSpPr>
        <p:sp>
          <p:nvSpPr>
            <p:cNvPr id="3" name="Freeform 3"/>
            <p:cNvSpPr/>
            <p:nvPr/>
          </p:nvSpPr>
          <p:spPr>
            <a:xfrm>
              <a:off x="0" y="0"/>
              <a:ext cx="4315292" cy="703516"/>
            </a:xfrm>
            <a:custGeom>
              <a:avLst/>
              <a:gdLst/>
              <a:ahLst/>
              <a:cxnLst/>
              <a:rect l="l" t="t" r="r" b="b"/>
              <a:pathLst>
                <a:path w="4315292" h="703516">
                  <a:moveTo>
                    <a:pt x="24098" y="0"/>
                  </a:moveTo>
                  <a:lnTo>
                    <a:pt x="4291194" y="0"/>
                  </a:lnTo>
                  <a:cubicBezTo>
                    <a:pt x="4304503" y="0"/>
                    <a:pt x="4315292" y="10789"/>
                    <a:pt x="4315292" y="24098"/>
                  </a:cubicBezTo>
                  <a:lnTo>
                    <a:pt x="4315292" y="679418"/>
                  </a:lnTo>
                  <a:cubicBezTo>
                    <a:pt x="4315292" y="692727"/>
                    <a:pt x="4304503" y="703516"/>
                    <a:pt x="4291194" y="703516"/>
                  </a:cubicBezTo>
                  <a:lnTo>
                    <a:pt x="24098" y="703516"/>
                  </a:lnTo>
                  <a:cubicBezTo>
                    <a:pt x="10789" y="703516"/>
                    <a:pt x="0" y="692727"/>
                    <a:pt x="0" y="679418"/>
                  </a:cubicBezTo>
                  <a:lnTo>
                    <a:pt x="0" y="24098"/>
                  </a:lnTo>
                  <a:cubicBezTo>
                    <a:pt x="0" y="10789"/>
                    <a:pt x="10789" y="0"/>
                    <a:pt x="24098" y="0"/>
                  </a:cubicBezTo>
                  <a:close/>
                </a:path>
              </a:pathLst>
            </a:custGeom>
            <a:solidFill>
              <a:srgbClr val="FFFFFF">
                <a:alpha val="87843"/>
              </a:srgbClr>
            </a:solidFill>
          </p:spPr>
          <p:txBody>
            <a:bodyPr/>
            <a:lstStyle/>
            <a:p>
              <a:endParaRPr lang="fr-FR" noProof="0" dirty="0"/>
            </a:p>
          </p:txBody>
        </p:sp>
        <p:sp>
          <p:nvSpPr>
            <p:cNvPr id="4" name="TextBox 4"/>
            <p:cNvSpPr txBox="1"/>
            <p:nvPr/>
          </p:nvSpPr>
          <p:spPr>
            <a:xfrm>
              <a:off x="0" y="-28575"/>
              <a:ext cx="4315293" cy="732091"/>
            </a:xfrm>
            <a:prstGeom prst="rect">
              <a:avLst/>
            </a:prstGeom>
          </p:spPr>
          <p:txBody>
            <a:bodyPr lIns="50800" tIns="50800" rIns="50800" bIns="50800" rtlCol="0" anchor="ctr"/>
            <a:lstStyle/>
            <a:p>
              <a:pPr algn="ctr">
                <a:lnSpc>
                  <a:spcPts val="1959"/>
                </a:lnSpc>
              </a:pPr>
              <a:endParaRPr lang="fr-FR" noProof="0" dirty="0"/>
            </a:p>
          </p:txBody>
        </p:sp>
      </p:grpSp>
      <p:grpSp>
        <p:nvGrpSpPr>
          <p:cNvPr id="5" name="Group 5"/>
          <p:cNvGrpSpPr/>
          <p:nvPr/>
        </p:nvGrpSpPr>
        <p:grpSpPr>
          <a:xfrm>
            <a:off x="1" y="0"/>
            <a:ext cx="18287999" cy="3701019"/>
            <a:chOff x="0" y="0"/>
            <a:chExt cx="5458027" cy="1000831"/>
          </a:xfrm>
        </p:grpSpPr>
        <p:sp>
          <p:nvSpPr>
            <p:cNvPr id="6" name="Freeform 6"/>
            <p:cNvSpPr/>
            <p:nvPr/>
          </p:nvSpPr>
          <p:spPr>
            <a:xfrm>
              <a:off x="0" y="0"/>
              <a:ext cx="5458027" cy="1000831"/>
            </a:xfrm>
            <a:custGeom>
              <a:avLst/>
              <a:gdLst/>
              <a:ahLst/>
              <a:cxnLst/>
              <a:rect l="l" t="t" r="r" b="b"/>
              <a:pathLst>
                <a:path w="5458027" h="1000831">
                  <a:moveTo>
                    <a:pt x="0" y="0"/>
                  </a:moveTo>
                  <a:lnTo>
                    <a:pt x="5458027" y="0"/>
                  </a:lnTo>
                  <a:lnTo>
                    <a:pt x="5458027" y="1000831"/>
                  </a:lnTo>
                  <a:lnTo>
                    <a:pt x="0" y="1000831"/>
                  </a:lnTo>
                  <a:close/>
                </a:path>
              </a:pathLst>
            </a:custGeom>
            <a:solidFill>
              <a:srgbClr val="D9CCBB"/>
            </a:solidFill>
          </p:spPr>
          <p:txBody>
            <a:bodyPr/>
            <a:lstStyle/>
            <a:p>
              <a:endParaRPr lang="fr-FR" noProof="0" dirty="0"/>
            </a:p>
          </p:txBody>
        </p:sp>
        <p:sp>
          <p:nvSpPr>
            <p:cNvPr id="7" name="TextBox 7"/>
            <p:cNvSpPr txBox="1"/>
            <p:nvPr/>
          </p:nvSpPr>
          <p:spPr>
            <a:xfrm>
              <a:off x="0" y="-28575"/>
              <a:ext cx="5458027" cy="1029406"/>
            </a:xfrm>
            <a:prstGeom prst="rect">
              <a:avLst/>
            </a:prstGeom>
          </p:spPr>
          <p:txBody>
            <a:bodyPr lIns="50800" tIns="50800" rIns="50800" bIns="50800" rtlCol="0" anchor="ctr"/>
            <a:lstStyle/>
            <a:p>
              <a:pPr algn="ctr">
                <a:lnSpc>
                  <a:spcPts val="1959"/>
                </a:lnSpc>
              </a:pPr>
              <a:endParaRPr lang="fr-FR" noProof="0" dirty="0"/>
            </a:p>
          </p:txBody>
        </p:sp>
      </p:grpSp>
      <p:sp>
        <p:nvSpPr>
          <p:cNvPr id="8" name="Freeform 8"/>
          <p:cNvSpPr/>
          <p:nvPr/>
        </p:nvSpPr>
        <p:spPr>
          <a:xfrm>
            <a:off x="1100922" y="3701019"/>
            <a:ext cx="16086156" cy="6193170"/>
          </a:xfrm>
          <a:custGeom>
            <a:avLst/>
            <a:gdLst/>
            <a:ahLst/>
            <a:cxnLst/>
            <a:rect l="l" t="t" r="r" b="b"/>
            <a:pathLst>
              <a:path w="16086156" h="6193170">
                <a:moveTo>
                  <a:pt x="0" y="0"/>
                </a:moveTo>
                <a:lnTo>
                  <a:pt x="16086156" y="0"/>
                </a:lnTo>
                <a:lnTo>
                  <a:pt x="16086156" y="6193170"/>
                </a:lnTo>
                <a:lnTo>
                  <a:pt x="0" y="6193170"/>
                </a:lnTo>
                <a:lnTo>
                  <a:pt x="0" y="0"/>
                </a:lnTo>
                <a:close/>
              </a:path>
            </a:pathLst>
          </a:custGeom>
          <a:blipFill>
            <a:blip r:embed="rId2"/>
            <a:stretch>
              <a:fillRect/>
            </a:stretch>
          </a:blipFill>
        </p:spPr>
        <p:txBody>
          <a:bodyPr/>
          <a:lstStyle/>
          <a:p>
            <a:endParaRPr lang="fr-FR" noProof="0" dirty="0"/>
          </a:p>
        </p:txBody>
      </p:sp>
      <p:sp>
        <p:nvSpPr>
          <p:cNvPr id="9" name="Freeform 9"/>
          <p:cNvSpPr/>
          <p:nvPr/>
        </p:nvSpPr>
        <p:spPr>
          <a:xfrm>
            <a:off x="9608077" y="398403"/>
            <a:ext cx="867764" cy="852578"/>
          </a:xfrm>
          <a:custGeom>
            <a:avLst/>
            <a:gdLst/>
            <a:ahLst/>
            <a:cxnLst/>
            <a:rect l="l" t="t" r="r" b="b"/>
            <a:pathLst>
              <a:path w="867764" h="852578">
                <a:moveTo>
                  <a:pt x="0" y="0"/>
                </a:moveTo>
                <a:lnTo>
                  <a:pt x="867764" y="0"/>
                </a:lnTo>
                <a:lnTo>
                  <a:pt x="867764" y="852578"/>
                </a:lnTo>
                <a:lnTo>
                  <a:pt x="0" y="852578"/>
                </a:lnTo>
                <a:lnTo>
                  <a:pt x="0" y="0"/>
                </a:lnTo>
                <a:close/>
              </a:path>
            </a:pathLst>
          </a:custGeom>
          <a:blipFill>
            <a:blip r:embed="rId3"/>
            <a:stretch>
              <a:fillRect/>
            </a:stretch>
          </a:blipFill>
        </p:spPr>
        <p:txBody>
          <a:bodyPr/>
          <a:lstStyle/>
          <a:p>
            <a:endParaRPr lang="fr-FR" noProof="0" dirty="0"/>
          </a:p>
        </p:txBody>
      </p:sp>
      <p:grpSp>
        <p:nvGrpSpPr>
          <p:cNvPr id="10" name="Group 10"/>
          <p:cNvGrpSpPr/>
          <p:nvPr/>
        </p:nvGrpSpPr>
        <p:grpSpPr>
          <a:xfrm>
            <a:off x="12802512" y="6945693"/>
            <a:ext cx="293586" cy="2003247"/>
            <a:chOff x="0" y="0"/>
            <a:chExt cx="77323" cy="527604"/>
          </a:xfrm>
        </p:grpSpPr>
        <p:sp>
          <p:nvSpPr>
            <p:cNvPr id="11" name="Freeform 11"/>
            <p:cNvSpPr/>
            <p:nvPr/>
          </p:nvSpPr>
          <p:spPr>
            <a:xfrm>
              <a:off x="0" y="0"/>
              <a:ext cx="77323" cy="527604"/>
            </a:xfrm>
            <a:custGeom>
              <a:avLst/>
              <a:gdLst/>
              <a:ahLst/>
              <a:cxnLst/>
              <a:rect l="l" t="t" r="r" b="b"/>
              <a:pathLst>
                <a:path w="77323" h="527604">
                  <a:moveTo>
                    <a:pt x="0" y="0"/>
                  </a:moveTo>
                  <a:lnTo>
                    <a:pt x="77323" y="0"/>
                  </a:lnTo>
                  <a:lnTo>
                    <a:pt x="77323" y="527604"/>
                  </a:lnTo>
                  <a:lnTo>
                    <a:pt x="0" y="527604"/>
                  </a:lnTo>
                  <a:close/>
                </a:path>
              </a:pathLst>
            </a:custGeom>
            <a:solidFill>
              <a:srgbClr val="DE0668"/>
            </a:solidFill>
          </p:spPr>
          <p:txBody>
            <a:bodyPr/>
            <a:lstStyle/>
            <a:p>
              <a:endParaRPr lang="fr-FR" noProof="0" dirty="0"/>
            </a:p>
          </p:txBody>
        </p:sp>
        <p:sp>
          <p:nvSpPr>
            <p:cNvPr id="12" name="TextBox 12"/>
            <p:cNvSpPr txBox="1"/>
            <p:nvPr/>
          </p:nvSpPr>
          <p:spPr>
            <a:xfrm>
              <a:off x="0" y="-28575"/>
              <a:ext cx="77323" cy="556179"/>
            </a:xfrm>
            <a:prstGeom prst="rect">
              <a:avLst/>
            </a:prstGeom>
          </p:spPr>
          <p:txBody>
            <a:bodyPr lIns="50800" tIns="50800" rIns="50800" bIns="50800" rtlCol="0" anchor="ctr"/>
            <a:lstStyle/>
            <a:p>
              <a:pPr algn="ctr">
                <a:lnSpc>
                  <a:spcPts val="1959"/>
                </a:lnSpc>
              </a:pPr>
              <a:endParaRPr lang="fr-FR" noProof="0" dirty="0"/>
            </a:p>
          </p:txBody>
        </p:sp>
      </p:grpSp>
      <p:sp>
        <p:nvSpPr>
          <p:cNvPr id="13" name="TextBox 13"/>
          <p:cNvSpPr txBox="1"/>
          <p:nvPr/>
        </p:nvSpPr>
        <p:spPr>
          <a:xfrm>
            <a:off x="360374" y="229950"/>
            <a:ext cx="17644711" cy="3135484"/>
          </a:xfrm>
          <a:prstGeom prst="rect">
            <a:avLst/>
          </a:prstGeom>
        </p:spPr>
        <p:txBody>
          <a:bodyPr lIns="0" tIns="0" rIns="0" bIns="0" rtlCol="0" anchor="t">
            <a:spAutoFit/>
          </a:bodyPr>
          <a:lstStyle/>
          <a:p>
            <a:pPr algn="l">
              <a:lnSpc>
                <a:spcPts val="5277"/>
              </a:lnSpc>
              <a:spcBef>
                <a:spcPct val="0"/>
              </a:spcBef>
            </a:pPr>
            <a:r>
              <a:rPr lang="fr-FR" sz="3769" u="none" strike="noStrike" noProof="0" dirty="0">
                <a:solidFill>
                  <a:srgbClr val="FFFFFF"/>
                </a:solidFill>
                <a:latin typeface="DIN Medium"/>
                <a:ea typeface="DIN Medium"/>
                <a:cs typeface="DIN Medium"/>
                <a:sym typeface="DIN Medium"/>
              </a:rPr>
              <a:t>LE TITRE D’INGÉNIEUR.E</a:t>
            </a:r>
          </a:p>
          <a:p>
            <a:pPr algn="l">
              <a:lnSpc>
                <a:spcPts val="2758"/>
              </a:lnSpc>
              <a:spcBef>
                <a:spcPct val="0"/>
              </a:spcBef>
            </a:pPr>
            <a:r>
              <a:rPr lang="fr-FR" sz="1970" u="none" strike="noStrike" noProof="0" dirty="0">
                <a:solidFill>
                  <a:srgbClr val="243350"/>
                </a:solidFill>
                <a:latin typeface="Oswald"/>
                <a:ea typeface="Oswald"/>
                <a:cs typeface="Oswald"/>
                <a:sym typeface="Oswald"/>
              </a:rPr>
              <a:t>DÉLIVRÉ PAR UNE ÉCOLE D’INGÉNIEUR, VOUS OCTROIE UN NIVEAU BAC+5 ET UN GRADE DE MASTER.</a:t>
            </a:r>
          </a:p>
          <a:p>
            <a:pPr algn="l">
              <a:lnSpc>
                <a:spcPts val="2478"/>
              </a:lnSpc>
              <a:spcBef>
                <a:spcPct val="0"/>
              </a:spcBef>
            </a:pPr>
            <a:endParaRPr lang="fr-FR" sz="1970" u="none" strike="noStrike" noProof="0" dirty="0">
              <a:solidFill>
                <a:srgbClr val="243350"/>
              </a:solidFill>
              <a:latin typeface="Oswald"/>
              <a:ea typeface="Oswald"/>
              <a:cs typeface="Oswald"/>
              <a:sym typeface="Oswald"/>
            </a:endParaRPr>
          </a:p>
          <a:p>
            <a:pPr marL="446915" lvl="1" indent="-223457" algn="l">
              <a:lnSpc>
                <a:spcPts val="2898"/>
              </a:lnSpc>
              <a:buFont typeface="Arial"/>
              <a:buChar char="•"/>
            </a:pPr>
            <a:r>
              <a:rPr lang="fr-FR" sz="2070" u="none" strike="noStrike" noProof="0" dirty="0">
                <a:solidFill>
                  <a:srgbClr val="243350"/>
                </a:solidFill>
                <a:latin typeface="Oswald"/>
                <a:ea typeface="Oswald"/>
                <a:cs typeface="Oswald"/>
                <a:sym typeface="Oswald"/>
              </a:rPr>
              <a:t>Les 200 écoles françaises d'ingénieur comptent 158 600 </a:t>
            </a:r>
            <a:r>
              <a:rPr lang="fr-FR" sz="2070" u="none" strike="noStrike" noProof="0" dirty="0" err="1">
                <a:solidFill>
                  <a:srgbClr val="243350"/>
                </a:solidFill>
                <a:latin typeface="Oswald"/>
                <a:ea typeface="Oswald"/>
                <a:cs typeface="Oswald"/>
                <a:sym typeface="Oswald"/>
              </a:rPr>
              <a:t>étudiant.e.s</a:t>
            </a:r>
            <a:r>
              <a:rPr lang="fr-FR" sz="2070" u="none" strike="noStrike" noProof="0" dirty="0">
                <a:solidFill>
                  <a:srgbClr val="243350"/>
                </a:solidFill>
                <a:latin typeface="Oswald"/>
                <a:ea typeface="Oswald"/>
                <a:cs typeface="Oswald"/>
                <a:sym typeface="Oswald"/>
              </a:rPr>
              <a:t> (30% filles) et délivrent plus de 35 000 diplômes en formation initiale et par apprentissage (rentrée 2024).</a:t>
            </a:r>
          </a:p>
          <a:p>
            <a:pPr marL="446915" lvl="1" indent="-223457" algn="l">
              <a:lnSpc>
                <a:spcPts val="2898"/>
              </a:lnSpc>
              <a:buFont typeface="Arial"/>
              <a:buChar char="•"/>
            </a:pPr>
            <a:r>
              <a:rPr lang="fr-FR" sz="2070" u="none" strike="noStrike" noProof="0" dirty="0">
                <a:solidFill>
                  <a:srgbClr val="243350"/>
                </a:solidFill>
                <a:latin typeface="Oswald"/>
                <a:ea typeface="Oswald"/>
                <a:cs typeface="Oswald"/>
                <a:sym typeface="Oswald"/>
              </a:rPr>
              <a:t>La moitié des écoles d'ingénieurs sont accessibles directement après le bac (INSA, UT, Ecoles des Concours </a:t>
            </a:r>
            <a:r>
              <a:rPr lang="fr-FR" sz="2070" u="none" strike="noStrike" noProof="0" dirty="0" err="1">
                <a:solidFill>
                  <a:srgbClr val="243350"/>
                </a:solidFill>
                <a:latin typeface="Oswald"/>
                <a:ea typeface="Oswald"/>
                <a:cs typeface="Oswald"/>
                <a:sym typeface="Oswald"/>
              </a:rPr>
              <a:t>AvenirBac</a:t>
            </a:r>
            <a:r>
              <a:rPr lang="fr-FR" sz="2070" u="none" strike="noStrike" noProof="0" dirty="0">
                <a:solidFill>
                  <a:srgbClr val="243350"/>
                </a:solidFill>
                <a:latin typeface="Oswald"/>
                <a:ea typeface="Oswald"/>
                <a:cs typeface="Oswald"/>
                <a:sym typeface="Oswald"/>
              </a:rPr>
              <a:t>, Puissance Alpha, Advance, Galaxy, GEIPI-POLYTECH, etc.)</a:t>
            </a:r>
          </a:p>
          <a:p>
            <a:pPr marL="446915" lvl="1" indent="-223457" algn="l">
              <a:lnSpc>
                <a:spcPts val="2898"/>
              </a:lnSpc>
              <a:buFont typeface="Arial"/>
              <a:buChar char="•"/>
            </a:pPr>
            <a:r>
              <a:rPr lang="fr-FR" sz="2070" u="none" strike="noStrike" noProof="0" dirty="0">
                <a:solidFill>
                  <a:srgbClr val="243350"/>
                </a:solidFill>
                <a:latin typeface="Oswald"/>
                <a:ea typeface="Oswald"/>
                <a:cs typeface="Oswald"/>
                <a:sym typeface="Oswald"/>
              </a:rPr>
              <a:t>La voie d’accès par la Classe Préparatoire aux Grandes Ecoles (CPGE) reste la plus courante (34,4 %), suivi par les écoles postbac (27,1%), puis les admissions parallèles (BUT / Licence / CUPGE scientifique (cycle universitaire préparatoire aux grandes écoles) / BTS + prépa ATS).</a:t>
            </a:r>
          </a:p>
          <a:p>
            <a:pPr marL="446915" lvl="1" indent="-223457" algn="l">
              <a:lnSpc>
                <a:spcPts val="2898"/>
              </a:lnSpc>
              <a:buFont typeface="Arial"/>
              <a:buChar char="•"/>
            </a:pPr>
            <a:r>
              <a:rPr lang="fr-FR" sz="2070" u="none" strike="noStrike" noProof="0" dirty="0">
                <a:solidFill>
                  <a:srgbClr val="243350"/>
                </a:solidFill>
                <a:latin typeface="Oswald"/>
                <a:ea typeface="Oswald"/>
                <a:cs typeface="Oswald"/>
                <a:sym typeface="Oswald"/>
              </a:rPr>
              <a:t>Au lycée, les spécialités scientifiques (mathématiques, sciences de l’ingénieur, physique-chimie, NSI...) sont recommandées afin de faciliter l’admission en école d’ingénieur. </a:t>
            </a:r>
          </a:p>
        </p:txBody>
      </p:sp>
      <p:sp>
        <p:nvSpPr>
          <p:cNvPr id="14" name="TextBox 14"/>
          <p:cNvSpPr txBox="1"/>
          <p:nvPr/>
        </p:nvSpPr>
        <p:spPr>
          <a:xfrm>
            <a:off x="13159014" y="9075855"/>
            <a:ext cx="5039196" cy="983841"/>
          </a:xfrm>
          <a:prstGeom prst="rect">
            <a:avLst/>
          </a:prstGeom>
        </p:spPr>
        <p:txBody>
          <a:bodyPr lIns="0" tIns="0" rIns="0" bIns="0" rtlCol="0" anchor="t">
            <a:spAutoFit/>
          </a:bodyPr>
          <a:lstStyle/>
          <a:p>
            <a:pPr algn="just">
              <a:lnSpc>
                <a:spcPts val="1953"/>
              </a:lnSpc>
            </a:pPr>
            <a:r>
              <a:rPr lang="fr-FR" sz="1395" b="1" noProof="0" dirty="0">
                <a:solidFill>
                  <a:srgbClr val="F80071"/>
                </a:solidFill>
                <a:latin typeface="Open Sans Bold"/>
                <a:ea typeface="Open Sans Bold"/>
                <a:cs typeface="Open Sans Bold"/>
                <a:sym typeface="Open Sans Bold"/>
              </a:rPr>
              <a:t>Autres parcours possibles, mais </a:t>
            </a:r>
            <a:r>
              <a:rPr lang="fr-FR" sz="1395" b="1" u="sng" noProof="0" dirty="0">
                <a:solidFill>
                  <a:srgbClr val="F80071"/>
                </a:solidFill>
                <a:latin typeface="Open Sans Bold"/>
                <a:ea typeface="Open Sans Bold"/>
                <a:cs typeface="Open Sans Bold"/>
                <a:sym typeface="Open Sans Bold"/>
              </a:rPr>
              <a:t>pas de titre d’ingénieur :</a:t>
            </a:r>
            <a:r>
              <a:rPr lang="fr-FR" sz="1395" noProof="0" dirty="0">
                <a:solidFill>
                  <a:srgbClr val="000000"/>
                </a:solidFill>
                <a:latin typeface="Open Sans"/>
                <a:ea typeface="Open Sans"/>
                <a:cs typeface="Open Sans"/>
                <a:sym typeface="Open Sans"/>
              </a:rPr>
              <a:t> </a:t>
            </a:r>
          </a:p>
          <a:p>
            <a:pPr algn="just">
              <a:lnSpc>
                <a:spcPts val="1953"/>
              </a:lnSpc>
            </a:pPr>
            <a:r>
              <a:rPr lang="fr-FR" sz="1395" noProof="0" dirty="0">
                <a:solidFill>
                  <a:srgbClr val="000000"/>
                </a:solidFill>
                <a:latin typeface="Open Sans"/>
                <a:ea typeface="Open Sans"/>
                <a:cs typeface="Open Sans"/>
                <a:sym typeface="Open Sans"/>
              </a:rPr>
              <a:t>•</a:t>
            </a:r>
            <a:r>
              <a:rPr lang="fr-FR" sz="1395" b="1" noProof="0" dirty="0">
                <a:solidFill>
                  <a:srgbClr val="000000"/>
                </a:solidFill>
                <a:latin typeface="Open Sans Bold"/>
                <a:ea typeface="Open Sans Bold"/>
                <a:cs typeface="Open Sans Bold"/>
                <a:sym typeface="Open Sans Bold"/>
              </a:rPr>
              <a:t>Ecoles d’ingénierie</a:t>
            </a:r>
            <a:r>
              <a:rPr lang="fr-FR" sz="1395" noProof="0" dirty="0">
                <a:solidFill>
                  <a:srgbClr val="000000"/>
                </a:solidFill>
                <a:latin typeface="Open Sans"/>
                <a:ea typeface="Open Sans"/>
                <a:cs typeface="Open Sans"/>
                <a:sym typeface="Open Sans"/>
              </a:rPr>
              <a:t> (hors </a:t>
            </a:r>
            <a:r>
              <a:rPr lang="fr-FR" sz="1395" noProof="0" dirty="0" err="1">
                <a:solidFill>
                  <a:srgbClr val="000000"/>
                </a:solidFill>
                <a:latin typeface="Open Sans"/>
                <a:ea typeface="Open Sans"/>
                <a:cs typeface="Open Sans"/>
                <a:sym typeface="Open Sans"/>
              </a:rPr>
              <a:t>Parcoursup</a:t>
            </a:r>
            <a:r>
              <a:rPr lang="fr-FR" sz="1395" noProof="0" dirty="0">
                <a:solidFill>
                  <a:srgbClr val="000000"/>
                </a:solidFill>
                <a:latin typeface="Open Sans"/>
                <a:ea typeface="Open Sans"/>
                <a:cs typeface="Open Sans"/>
                <a:sym typeface="Open Sans"/>
              </a:rPr>
              <a:t>)</a:t>
            </a:r>
          </a:p>
          <a:p>
            <a:pPr algn="just">
              <a:lnSpc>
                <a:spcPts val="1953"/>
              </a:lnSpc>
            </a:pPr>
            <a:r>
              <a:rPr lang="fr-FR" sz="1395" noProof="0" dirty="0">
                <a:solidFill>
                  <a:srgbClr val="000000"/>
                </a:solidFill>
                <a:latin typeface="Open Sans"/>
                <a:ea typeface="Open Sans"/>
                <a:cs typeface="Open Sans"/>
                <a:sym typeface="Open Sans"/>
              </a:rPr>
              <a:t>•102 </a:t>
            </a:r>
            <a:r>
              <a:rPr lang="fr-FR" sz="1395" b="1" noProof="0" dirty="0">
                <a:solidFill>
                  <a:srgbClr val="000000"/>
                </a:solidFill>
                <a:latin typeface="Open Sans Bold"/>
                <a:ea typeface="Open Sans Bold"/>
                <a:cs typeface="Open Sans Bold"/>
                <a:sym typeface="Open Sans Bold"/>
              </a:rPr>
              <a:t>CMI</a:t>
            </a:r>
            <a:r>
              <a:rPr lang="fr-FR" sz="1395" noProof="0" dirty="0">
                <a:solidFill>
                  <a:srgbClr val="000000"/>
                </a:solidFill>
                <a:latin typeface="Open Sans"/>
                <a:ea typeface="Open Sans"/>
                <a:cs typeface="Open Sans"/>
                <a:sym typeface="Open Sans"/>
              </a:rPr>
              <a:t> (Cursus Master en Ingénierie) dans 25 universités</a:t>
            </a:r>
          </a:p>
          <a:p>
            <a:pPr algn="just">
              <a:lnSpc>
                <a:spcPts val="1953"/>
              </a:lnSpc>
            </a:pPr>
            <a:r>
              <a:rPr lang="fr-FR" sz="1395" noProof="0" dirty="0">
                <a:solidFill>
                  <a:srgbClr val="000000"/>
                </a:solidFill>
                <a:latin typeface="Open Sans"/>
                <a:ea typeface="Open Sans"/>
                <a:cs typeface="Open Sans"/>
                <a:sym typeface="Open Sans"/>
              </a:rPr>
              <a:t>•</a:t>
            </a:r>
            <a:r>
              <a:rPr lang="fr-FR" sz="1395" b="1" noProof="0" dirty="0" err="1">
                <a:solidFill>
                  <a:srgbClr val="000000"/>
                </a:solidFill>
                <a:latin typeface="Open Sans Bold"/>
                <a:ea typeface="Open Sans Bold"/>
                <a:cs typeface="Open Sans Bold"/>
                <a:sym typeface="Open Sans Bold"/>
              </a:rPr>
              <a:t>Bachelors</a:t>
            </a:r>
            <a:r>
              <a:rPr lang="fr-FR" sz="1395" b="1" noProof="0" dirty="0">
                <a:solidFill>
                  <a:srgbClr val="000000"/>
                </a:solidFill>
                <a:latin typeface="Open Sans Bold"/>
                <a:ea typeface="Open Sans Bold"/>
                <a:cs typeface="Open Sans Bold"/>
                <a:sym typeface="Open Sans Bold"/>
              </a:rPr>
              <a:t> au sein d’écoles d’ingénieurs</a:t>
            </a:r>
          </a:p>
        </p:txBody>
      </p:sp>
      <p:sp>
        <p:nvSpPr>
          <p:cNvPr id="15" name="TextBox 15"/>
          <p:cNvSpPr txBox="1"/>
          <p:nvPr/>
        </p:nvSpPr>
        <p:spPr>
          <a:xfrm rot="-5400000">
            <a:off x="11494960" y="7806970"/>
            <a:ext cx="2838648" cy="280694"/>
          </a:xfrm>
          <a:prstGeom prst="rect">
            <a:avLst/>
          </a:prstGeom>
        </p:spPr>
        <p:txBody>
          <a:bodyPr lIns="0" tIns="0" rIns="0" bIns="0" rtlCol="0" anchor="t">
            <a:spAutoFit/>
          </a:bodyPr>
          <a:lstStyle/>
          <a:p>
            <a:pPr algn="ctr">
              <a:lnSpc>
                <a:spcPts val="2380"/>
              </a:lnSpc>
            </a:pPr>
            <a:r>
              <a:rPr lang="fr-FR" sz="1700" noProof="0" dirty="0">
                <a:solidFill>
                  <a:srgbClr val="FFFFFF"/>
                </a:solidFill>
                <a:latin typeface="Open Sans"/>
                <a:ea typeface="Open Sans"/>
                <a:cs typeface="Open Sans"/>
                <a:sym typeface="Open Sans"/>
              </a:rPr>
              <a:t>CUPGE (2 ans)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01" b="-9301"/>
            </a:stretch>
          </a:blipFill>
        </p:spPr>
        <p:txBody>
          <a:bodyPr/>
          <a:lstStyle/>
          <a:p>
            <a:endParaRPr lang="fr-FR" noProof="0" dirty="0"/>
          </a:p>
        </p:txBody>
      </p:sp>
      <p:sp>
        <p:nvSpPr>
          <p:cNvPr id="3" name="Freeform 3"/>
          <p:cNvSpPr/>
          <p:nvPr/>
        </p:nvSpPr>
        <p:spPr>
          <a:xfrm flipH="1">
            <a:off x="0" y="0"/>
            <a:ext cx="18288000" cy="10287000"/>
          </a:xfrm>
          <a:custGeom>
            <a:avLst/>
            <a:gdLst/>
            <a:ahLst/>
            <a:cxnLst/>
            <a:rect l="l" t="t" r="r" b="b"/>
            <a:pathLst>
              <a:path w="18458130" h="15267672">
                <a:moveTo>
                  <a:pt x="18458130" y="0"/>
                </a:moveTo>
                <a:lnTo>
                  <a:pt x="0" y="0"/>
                </a:lnTo>
                <a:lnTo>
                  <a:pt x="0" y="15267672"/>
                </a:lnTo>
                <a:lnTo>
                  <a:pt x="18458130" y="15267672"/>
                </a:lnTo>
                <a:lnTo>
                  <a:pt x="18458130" y="0"/>
                </a:lnTo>
                <a:close/>
              </a:path>
            </a:pathLst>
          </a:custGeom>
          <a:blipFill>
            <a:blip r:embed="rId3">
              <a:alphaModFix amt="82000"/>
              <a:extLst>
                <a:ext uri="{96DAC541-7B7A-43D3-8B79-37D633B846F1}">
                  <asvg:svgBlip xmlns:asvg="http://schemas.microsoft.com/office/drawing/2016/SVG/main" r:embed="rId4"/>
                </a:ext>
              </a:extLst>
            </a:blip>
            <a:stretch>
              <a:fillRect b="-20896"/>
            </a:stretch>
          </a:blipFill>
        </p:spPr>
        <p:txBody>
          <a:bodyPr/>
          <a:lstStyle/>
          <a:p>
            <a:endParaRPr lang="fr-FR" noProof="0" dirty="0"/>
          </a:p>
        </p:txBody>
      </p:sp>
      <p:grpSp>
        <p:nvGrpSpPr>
          <p:cNvPr id="4" name="Group 4"/>
          <p:cNvGrpSpPr/>
          <p:nvPr/>
        </p:nvGrpSpPr>
        <p:grpSpPr>
          <a:xfrm>
            <a:off x="7098449" y="4389758"/>
            <a:ext cx="10506908" cy="3253689"/>
            <a:chOff x="0" y="0"/>
            <a:chExt cx="14009211" cy="4338252"/>
          </a:xfrm>
        </p:grpSpPr>
        <p:sp>
          <p:nvSpPr>
            <p:cNvPr id="5" name="TextBox 5"/>
            <p:cNvSpPr txBox="1"/>
            <p:nvPr/>
          </p:nvSpPr>
          <p:spPr>
            <a:xfrm>
              <a:off x="0" y="3636154"/>
              <a:ext cx="14009211" cy="672888"/>
            </a:xfrm>
            <a:prstGeom prst="rect">
              <a:avLst/>
            </a:prstGeom>
          </p:spPr>
          <p:txBody>
            <a:bodyPr lIns="0" tIns="0" rIns="0" bIns="0" rtlCol="0" anchor="t">
              <a:spAutoFit/>
            </a:bodyPr>
            <a:lstStyle/>
            <a:p>
              <a:pPr algn="ctr">
                <a:lnSpc>
                  <a:spcPts val="4160"/>
                </a:lnSpc>
              </a:pPr>
              <a:endParaRPr lang="fr-FR" noProof="0" dirty="0"/>
            </a:p>
          </p:txBody>
        </p:sp>
        <p:sp>
          <p:nvSpPr>
            <p:cNvPr id="6" name="TextBox 6"/>
            <p:cNvSpPr txBox="1"/>
            <p:nvPr/>
          </p:nvSpPr>
          <p:spPr>
            <a:xfrm>
              <a:off x="0" y="-58632"/>
              <a:ext cx="14009211" cy="3406351"/>
            </a:xfrm>
            <a:prstGeom prst="rect">
              <a:avLst/>
            </a:prstGeom>
          </p:spPr>
          <p:txBody>
            <a:bodyPr lIns="0" tIns="0" rIns="0" bIns="0" rtlCol="0" anchor="t">
              <a:spAutoFit/>
            </a:bodyPr>
            <a:lstStyle/>
            <a:p>
              <a:pPr marL="0" lvl="0" indent="0" algn="ctr">
                <a:lnSpc>
                  <a:spcPts val="10270"/>
                </a:lnSpc>
                <a:spcBef>
                  <a:spcPct val="0"/>
                </a:spcBef>
              </a:pPr>
              <a:r>
                <a:rPr lang="fr-FR" sz="7900" b="1" u="none" strike="noStrike" spc="-158" noProof="0" dirty="0">
                  <a:solidFill>
                    <a:srgbClr val="FFFFFF"/>
                  </a:solidFill>
                  <a:latin typeface="DIN Medium"/>
                  <a:ea typeface="DIN Medium"/>
                  <a:cs typeface="DIN Medium"/>
                  <a:sym typeface="DIN Medium"/>
                </a:rPr>
                <a:t>C'EST QUOI UNE TECHNICIENNE?</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6916" y="674275"/>
            <a:ext cx="15452921" cy="1874392"/>
            <a:chOff x="0" y="0"/>
            <a:chExt cx="4069905" cy="493667"/>
          </a:xfrm>
        </p:grpSpPr>
        <p:sp>
          <p:nvSpPr>
            <p:cNvPr id="3" name="Freeform 3"/>
            <p:cNvSpPr/>
            <p:nvPr/>
          </p:nvSpPr>
          <p:spPr>
            <a:xfrm>
              <a:off x="0" y="0"/>
              <a:ext cx="4069905" cy="493667"/>
            </a:xfrm>
            <a:custGeom>
              <a:avLst/>
              <a:gdLst/>
              <a:ahLst/>
              <a:cxnLst/>
              <a:rect l="l" t="t" r="r" b="b"/>
              <a:pathLst>
                <a:path w="4069905" h="493667">
                  <a:moveTo>
                    <a:pt x="25551" y="0"/>
                  </a:moveTo>
                  <a:lnTo>
                    <a:pt x="4044354" y="0"/>
                  </a:lnTo>
                  <a:cubicBezTo>
                    <a:pt x="4051131" y="0"/>
                    <a:pt x="4057629" y="2692"/>
                    <a:pt x="4062421" y="7484"/>
                  </a:cubicBezTo>
                  <a:cubicBezTo>
                    <a:pt x="4067213" y="12275"/>
                    <a:pt x="4069905" y="18774"/>
                    <a:pt x="4069905" y="25551"/>
                  </a:cubicBezTo>
                  <a:lnTo>
                    <a:pt x="4069905" y="468116"/>
                  </a:lnTo>
                  <a:cubicBezTo>
                    <a:pt x="4069905" y="482227"/>
                    <a:pt x="4058465" y="493667"/>
                    <a:pt x="4044354" y="493667"/>
                  </a:cubicBezTo>
                  <a:lnTo>
                    <a:pt x="25551" y="493667"/>
                  </a:lnTo>
                  <a:cubicBezTo>
                    <a:pt x="18774" y="493667"/>
                    <a:pt x="12275" y="490975"/>
                    <a:pt x="7484" y="486183"/>
                  </a:cubicBezTo>
                  <a:cubicBezTo>
                    <a:pt x="2692" y="481392"/>
                    <a:pt x="0" y="474893"/>
                    <a:pt x="0" y="468116"/>
                  </a:cubicBezTo>
                  <a:lnTo>
                    <a:pt x="0" y="25551"/>
                  </a:lnTo>
                  <a:cubicBezTo>
                    <a:pt x="0" y="18774"/>
                    <a:pt x="2692" y="12275"/>
                    <a:pt x="7484" y="7484"/>
                  </a:cubicBezTo>
                  <a:cubicBezTo>
                    <a:pt x="12275" y="2692"/>
                    <a:pt x="18774" y="0"/>
                    <a:pt x="25551" y="0"/>
                  </a:cubicBezTo>
                  <a:close/>
                </a:path>
              </a:pathLst>
            </a:custGeom>
            <a:solidFill>
              <a:srgbClr val="FFFFFF"/>
            </a:solidFill>
          </p:spPr>
          <p:txBody>
            <a:bodyPr/>
            <a:lstStyle/>
            <a:p>
              <a:endParaRPr lang="fr-FR" noProof="0" dirty="0"/>
            </a:p>
          </p:txBody>
        </p:sp>
        <p:sp>
          <p:nvSpPr>
            <p:cNvPr id="4" name="TextBox 4"/>
            <p:cNvSpPr txBox="1"/>
            <p:nvPr/>
          </p:nvSpPr>
          <p:spPr>
            <a:xfrm>
              <a:off x="0" y="-38100"/>
              <a:ext cx="4069905" cy="531767"/>
            </a:xfrm>
            <a:prstGeom prst="rect">
              <a:avLst/>
            </a:prstGeom>
          </p:spPr>
          <p:txBody>
            <a:bodyPr lIns="50800" tIns="50800" rIns="50800" bIns="50800" rtlCol="0" anchor="ctr"/>
            <a:lstStyle/>
            <a:p>
              <a:pPr algn="ctr">
                <a:lnSpc>
                  <a:spcPts val="2519"/>
                </a:lnSpc>
              </a:pPr>
              <a:endParaRPr lang="fr-FR" noProof="0" dirty="0"/>
            </a:p>
          </p:txBody>
        </p:sp>
      </p:grpSp>
      <p:grpSp>
        <p:nvGrpSpPr>
          <p:cNvPr id="5" name="Group 5"/>
          <p:cNvGrpSpPr/>
          <p:nvPr/>
        </p:nvGrpSpPr>
        <p:grpSpPr>
          <a:xfrm>
            <a:off x="0" y="0"/>
            <a:ext cx="18288001" cy="10287001"/>
            <a:chOff x="0" y="0"/>
            <a:chExt cx="3125233" cy="2747277"/>
          </a:xfrm>
        </p:grpSpPr>
        <p:sp>
          <p:nvSpPr>
            <p:cNvPr id="6" name="Freeform 6"/>
            <p:cNvSpPr/>
            <p:nvPr/>
          </p:nvSpPr>
          <p:spPr>
            <a:xfrm>
              <a:off x="0" y="0"/>
              <a:ext cx="3125233" cy="2747277"/>
            </a:xfrm>
            <a:custGeom>
              <a:avLst/>
              <a:gdLst/>
              <a:ahLst/>
              <a:cxnLst/>
              <a:rect l="l" t="t" r="r" b="b"/>
              <a:pathLst>
                <a:path w="3125233" h="2747277">
                  <a:moveTo>
                    <a:pt x="0" y="0"/>
                  </a:moveTo>
                  <a:lnTo>
                    <a:pt x="3125233" y="0"/>
                  </a:lnTo>
                  <a:lnTo>
                    <a:pt x="3125233" y="2747277"/>
                  </a:lnTo>
                  <a:lnTo>
                    <a:pt x="0" y="2747277"/>
                  </a:lnTo>
                  <a:close/>
                </a:path>
              </a:pathLst>
            </a:custGeom>
            <a:solidFill>
              <a:srgbClr val="D9CCBB"/>
            </a:solidFill>
          </p:spPr>
          <p:txBody>
            <a:bodyPr/>
            <a:lstStyle/>
            <a:p>
              <a:endParaRPr lang="fr-FR" noProof="0" dirty="0"/>
            </a:p>
          </p:txBody>
        </p:sp>
        <p:sp>
          <p:nvSpPr>
            <p:cNvPr id="7" name="TextBox 7"/>
            <p:cNvSpPr txBox="1"/>
            <p:nvPr/>
          </p:nvSpPr>
          <p:spPr>
            <a:xfrm>
              <a:off x="0" y="-28575"/>
              <a:ext cx="3125233" cy="2775852"/>
            </a:xfrm>
            <a:prstGeom prst="rect">
              <a:avLst/>
            </a:prstGeom>
          </p:spPr>
          <p:txBody>
            <a:bodyPr lIns="50800" tIns="50800" rIns="50800" bIns="50800" rtlCol="0" anchor="ctr"/>
            <a:lstStyle/>
            <a:p>
              <a:pPr algn="ctr">
                <a:lnSpc>
                  <a:spcPts val="1959"/>
                </a:lnSpc>
              </a:pPr>
              <a:endParaRPr lang="fr-FR" noProof="0" dirty="0"/>
            </a:p>
          </p:txBody>
        </p:sp>
      </p:grpSp>
      <p:sp>
        <p:nvSpPr>
          <p:cNvPr id="8" name="Freeform 8"/>
          <p:cNvSpPr/>
          <p:nvPr/>
        </p:nvSpPr>
        <p:spPr>
          <a:xfrm>
            <a:off x="15253223" y="9258988"/>
            <a:ext cx="2590036" cy="589953"/>
          </a:xfrm>
          <a:custGeom>
            <a:avLst/>
            <a:gdLst/>
            <a:ahLst/>
            <a:cxnLst/>
            <a:rect l="l" t="t" r="r" b="b"/>
            <a:pathLst>
              <a:path w="2590036" h="589953">
                <a:moveTo>
                  <a:pt x="0" y="0"/>
                </a:moveTo>
                <a:lnTo>
                  <a:pt x="2590036" y="0"/>
                </a:lnTo>
                <a:lnTo>
                  <a:pt x="2590036" y="589953"/>
                </a:lnTo>
                <a:lnTo>
                  <a:pt x="0" y="589953"/>
                </a:lnTo>
                <a:lnTo>
                  <a:pt x="0" y="0"/>
                </a:lnTo>
                <a:close/>
              </a:path>
            </a:pathLst>
          </a:custGeom>
          <a:blipFill>
            <a:blip r:embed="rId2"/>
            <a:stretch>
              <a:fillRect/>
            </a:stretch>
          </a:blipFill>
        </p:spPr>
        <p:txBody>
          <a:bodyPr/>
          <a:lstStyle/>
          <a:p>
            <a:endParaRPr lang="fr-FR" noProof="0" dirty="0"/>
          </a:p>
        </p:txBody>
      </p:sp>
      <p:sp>
        <p:nvSpPr>
          <p:cNvPr id="9" name="Freeform 9"/>
          <p:cNvSpPr/>
          <p:nvPr/>
        </p:nvSpPr>
        <p:spPr>
          <a:xfrm>
            <a:off x="0" y="0"/>
            <a:ext cx="7810013" cy="10287000"/>
          </a:xfrm>
          <a:custGeom>
            <a:avLst/>
            <a:gdLst/>
            <a:ahLst/>
            <a:cxnLst/>
            <a:rect l="l" t="t" r="r" b="b"/>
            <a:pathLst>
              <a:path w="7960110" h="10615554">
                <a:moveTo>
                  <a:pt x="0" y="0"/>
                </a:moveTo>
                <a:lnTo>
                  <a:pt x="7960110" y="0"/>
                </a:lnTo>
                <a:lnTo>
                  <a:pt x="7960110" y="10615554"/>
                </a:lnTo>
                <a:lnTo>
                  <a:pt x="0" y="10615554"/>
                </a:lnTo>
                <a:lnTo>
                  <a:pt x="0" y="0"/>
                </a:lnTo>
                <a:close/>
              </a:path>
            </a:pathLst>
          </a:custGeom>
          <a:blipFill>
            <a:blip r:embed="rId3"/>
            <a:stretch>
              <a:fillRect/>
            </a:stretch>
          </a:blipFill>
        </p:spPr>
        <p:txBody>
          <a:bodyPr/>
          <a:lstStyle/>
          <a:p>
            <a:endParaRPr lang="fr-FR" noProof="0" dirty="0"/>
          </a:p>
        </p:txBody>
      </p:sp>
      <p:sp>
        <p:nvSpPr>
          <p:cNvPr id="10" name="TextBox 10"/>
          <p:cNvSpPr txBox="1"/>
          <p:nvPr/>
        </p:nvSpPr>
        <p:spPr>
          <a:xfrm>
            <a:off x="8774829" y="6610354"/>
            <a:ext cx="8625761" cy="2220722"/>
          </a:xfrm>
          <a:prstGeom prst="rect">
            <a:avLst/>
          </a:prstGeom>
        </p:spPr>
        <p:txBody>
          <a:bodyPr lIns="0" tIns="0" rIns="0" bIns="0" rtlCol="0" anchor="t">
            <a:spAutoFit/>
          </a:bodyPr>
          <a:lstStyle/>
          <a:p>
            <a:pPr marL="0" lvl="1" indent="0" algn="l">
              <a:lnSpc>
                <a:spcPts val="3597"/>
              </a:lnSpc>
              <a:spcBef>
                <a:spcPct val="0"/>
              </a:spcBef>
            </a:pPr>
            <a:r>
              <a:rPr lang="fr-FR" sz="2569" u="none" strike="noStrike" noProof="0" dirty="0">
                <a:solidFill>
                  <a:srgbClr val="243350"/>
                </a:solidFill>
                <a:latin typeface="Oswald"/>
                <a:ea typeface="Oswald"/>
                <a:cs typeface="Oswald"/>
                <a:sym typeface="Oswald"/>
              </a:rPr>
              <a:t>Le secteur est en pleine expansion et pâtit du faible nombre de candidates. La technicienne, quelle que soit sa spécialité, dispose d'un savoir-faire général très appréciable au sein d'une entreprise. C'est pourquoi environ 300 000 postes sont déployés tous les ans dans les secteurs de la technique et de la maintenance.</a:t>
            </a:r>
          </a:p>
        </p:txBody>
      </p:sp>
      <p:sp>
        <p:nvSpPr>
          <p:cNvPr id="11" name="TextBox 11"/>
          <p:cNvSpPr txBox="1"/>
          <p:nvPr/>
        </p:nvSpPr>
        <p:spPr>
          <a:xfrm>
            <a:off x="8774829" y="4825241"/>
            <a:ext cx="8750820" cy="1325372"/>
          </a:xfrm>
          <a:prstGeom prst="rect">
            <a:avLst/>
          </a:prstGeom>
        </p:spPr>
        <p:txBody>
          <a:bodyPr lIns="0" tIns="0" rIns="0" bIns="0" rtlCol="0" anchor="t">
            <a:spAutoFit/>
          </a:bodyPr>
          <a:lstStyle/>
          <a:p>
            <a:pPr marL="0" lvl="1" indent="0" algn="l">
              <a:lnSpc>
                <a:spcPts val="3597"/>
              </a:lnSpc>
              <a:spcBef>
                <a:spcPct val="0"/>
              </a:spcBef>
            </a:pPr>
            <a:r>
              <a:rPr lang="fr-FR" sz="2569" u="none" strike="noStrike" noProof="0" dirty="0">
                <a:solidFill>
                  <a:srgbClr val="243350"/>
                </a:solidFill>
                <a:latin typeface="Oswald"/>
                <a:ea typeface="Oswald"/>
                <a:cs typeface="Oswald"/>
                <a:sym typeface="Oswald"/>
              </a:rPr>
              <a:t>La profession de technicienne offre des possibilités de progression de carrière : cheffe d'équipe, cheffe de secteur ou responsable d'un parc informatique...</a:t>
            </a:r>
          </a:p>
        </p:txBody>
      </p:sp>
      <p:sp>
        <p:nvSpPr>
          <p:cNvPr id="12" name="TextBox 12"/>
          <p:cNvSpPr txBox="1"/>
          <p:nvPr/>
        </p:nvSpPr>
        <p:spPr>
          <a:xfrm>
            <a:off x="8697424" y="417847"/>
            <a:ext cx="9590576" cy="1482853"/>
          </a:xfrm>
          <a:prstGeom prst="rect">
            <a:avLst/>
          </a:prstGeom>
        </p:spPr>
        <p:txBody>
          <a:bodyPr lIns="0" tIns="0" rIns="0" bIns="0" rtlCol="0" anchor="t">
            <a:spAutoFit/>
          </a:bodyPr>
          <a:lstStyle/>
          <a:p>
            <a:pPr algn="l">
              <a:lnSpc>
                <a:spcPts val="5697"/>
              </a:lnSpc>
              <a:spcBef>
                <a:spcPct val="0"/>
              </a:spcBef>
            </a:pPr>
            <a:r>
              <a:rPr lang="fr-FR" sz="4069" u="none" strike="noStrike" noProof="0" dirty="0">
                <a:solidFill>
                  <a:srgbClr val="FFFFFD"/>
                </a:solidFill>
                <a:latin typeface="DIN Medium"/>
                <a:ea typeface="DIN Medium"/>
                <a:cs typeface="DIN Medium"/>
                <a:sym typeface="DIN Medium"/>
              </a:rPr>
              <a:t>UNE TECHNICIENNE </a:t>
            </a:r>
          </a:p>
          <a:p>
            <a:pPr marL="0" lvl="1" indent="0" algn="l">
              <a:lnSpc>
                <a:spcPts val="3037"/>
              </a:lnSpc>
              <a:spcBef>
                <a:spcPct val="0"/>
              </a:spcBef>
            </a:pPr>
            <a:r>
              <a:rPr lang="fr-FR" sz="2169" u="none" strike="noStrike" noProof="0" dirty="0">
                <a:solidFill>
                  <a:srgbClr val="243350"/>
                </a:solidFill>
                <a:latin typeface="DIN Medium"/>
                <a:ea typeface="DIN Medium"/>
                <a:cs typeface="DIN Medium"/>
                <a:sym typeface="DIN Medium"/>
              </a:rPr>
              <a:t>EST SPÉCIALISÉE DANS UNE OU PLUSIEURS DISCIPLINES TECHNIQUES, ÉMANANT SOUVENT DE L'APPLICATION D'UNE TECHNOLOGIE. </a:t>
            </a:r>
          </a:p>
        </p:txBody>
      </p:sp>
      <p:sp>
        <p:nvSpPr>
          <p:cNvPr id="13" name="TextBox 13"/>
          <p:cNvSpPr txBox="1"/>
          <p:nvPr/>
        </p:nvSpPr>
        <p:spPr>
          <a:xfrm>
            <a:off x="8774829" y="2592454"/>
            <a:ext cx="8750820" cy="1773047"/>
          </a:xfrm>
          <a:prstGeom prst="rect">
            <a:avLst/>
          </a:prstGeom>
        </p:spPr>
        <p:txBody>
          <a:bodyPr lIns="0" tIns="0" rIns="0" bIns="0" rtlCol="0" anchor="t">
            <a:spAutoFit/>
          </a:bodyPr>
          <a:lstStyle/>
          <a:p>
            <a:pPr marL="0" lvl="1" indent="0" algn="l">
              <a:lnSpc>
                <a:spcPts val="3597"/>
              </a:lnSpc>
              <a:spcBef>
                <a:spcPct val="0"/>
              </a:spcBef>
            </a:pPr>
            <a:r>
              <a:rPr lang="fr-FR" sz="2569" noProof="0" dirty="0">
                <a:solidFill>
                  <a:srgbClr val="243350"/>
                </a:solidFill>
                <a:latin typeface="Oswald"/>
                <a:ea typeface="Oswald"/>
                <a:cs typeface="Oswald"/>
                <a:sym typeface="Oswald"/>
              </a:rPr>
              <a:t>L</a:t>
            </a:r>
            <a:r>
              <a:rPr lang="fr-FR" sz="2569" u="none" strike="noStrike" noProof="0" dirty="0">
                <a:solidFill>
                  <a:srgbClr val="243350"/>
                </a:solidFill>
                <a:latin typeface="Oswald"/>
                <a:ea typeface="Oswald"/>
                <a:cs typeface="Oswald"/>
                <a:sym typeface="Oswald"/>
              </a:rPr>
              <a:t>es secteurs d'activité dans lesquels les techniciennes exercent sont infinis et toute entreprise dispose au minimum d'</a:t>
            </a:r>
            <a:r>
              <a:rPr lang="fr-FR" sz="2569" u="none" strike="noStrike" noProof="0" dirty="0" err="1">
                <a:solidFill>
                  <a:srgbClr val="243350"/>
                </a:solidFill>
                <a:latin typeface="Oswald"/>
                <a:ea typeface="Oswald"/>
                <a:cs typeface="Oswald"/>
                <a:sym typeface="Oswald"/>
              </a:rPr>
              <a:t>un.e</a:t>
            </a:r>
            <a:r>
              <a:rPr lang="fr-FR" sz="2569" u="none" strike="noStrike" noProof="0" dirty="0">
                <a:solidFill>
                  <a:srgbClr val="243350"/>
                </a:solidFill>
                <a:latin typeface="Oswald"/>
                <a:ea typeface="Oswald"/>
                <a:cs typeface="Oswald"/>
                <a:sym typeface="Oswald"/>
              </a:rPr>
              <a:t> agent technicienne. Il peut s'agir du monde de l'industrie automobile, de l'informatique et des télécoms, de la qualité, de la distribution ou encore du BTP.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 y="0"/>
            <a:ext cx="18288002"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170" t="-36186" r="-6767"/>
            </a:stretch>
          </a:blipFill>
        </p:spPr>
        <p:txBody>
          <a:bodyPr/>
          <a:lstStyle/>
          <a:p>
            <a:endParaRPr lang="fr-FR" noProof="0" dirty="0"/>
          </a:p>
        </p:txBody>
      </p:sp>
      <p:grpSp>
        <p:nvGrpSpPr>
          <p:cNvPr id="3" name="Group 3"/>
          <p:cNvGrpSpPr/>
          <p:nvPr/>
        </p:nvGrpSpPr>
        <p:grpSpPr>
          <a:xfrm>
            <a:off x="1" y="5858001"/>
            <a:ext cx="18288000" cy="4428999"/>
            <a:chOff x="0" y="0"/>
            <a:chExt cx="6385629" cy="1708103"/>
          </a:xfrm>
        </p:grpSpPr>
        <p:sp>
          <p:nvSpPr>
            <p:cNvPr id="4" name="Freeform 4"/>
            <p:cNvSpPr/>
            <p:nvPr/>
          </p:nvSpPr>
          <p:spPr>
            <a:xfrm>
              <a:off x="0" y="0"/>
              <a:ext cx="6385628" cy="1708103"/>
            </a:xfrm>
            <a:custGeom>
              <a:avLst/>
              <a:gdLst/>
              <a:ahLst/>
              <a:cxnLst/>
              <a:rect l="l" t="t" r="r" b="b"/>
              <a:pathLst>
                <a:path w="6385628" h="1708103">
                  <a:moveTo>
                    <a:pt x="16285" y="0"/>
                  </a:moveTo>
                  <a:lnTo>
                    <a:pt x="6369343" y="0"/>
                  </a:lnTo>
                  <a:cubicBezTo>
                    <a:pt x="6378337" y="0"/>
                    <a:pt x="6385628" y="7291"/>
                    <a:pt x="6385628" y="16285"/>
                  </a:cubicBezTo>
                  <a:lnTo>
                    <a:pt x="6385628" y="1691818"/>
                  </a:lnTo>
                  <a:cubicBezTo>
                    <a:pt x="6385628" y="1696137"/>
                    <a:pt x="6383913" y="1700280"/>
                    <a:pt x="6380859" y="1703333"/>
                  </a:cubicBezTo>
                  <a:cubicBezTo>
                    <a:pt x="6377805" y="1706388"/>
                    <a:pt x="6373663" y="1708103"/>
                    <a:pt x="6369343" y="1708103"/>
                  </a:cubicBezTo>
                  <a:lnTo>
                    <a:pt x="16285" y="1708103"/>
                  </a:lnTo>
                  <a:cubicBezTo>
                    <a:pt x="11966" y="1708103"/>
                    <a:pt x="7824" y="1706388"/>
                    <a:pt x="4770" y="1703333"/>
                  </a:cubicBezTo>
                  <a:cubicBezTo>
                    <a:pt x="1716" y="1700280"/>
                    <a:pt x="0" y="1696137"/>
                    <a:pt x="0" y="1691818"/>
                  </a:cubicBezTo>
                  <a:lnTo>
                    <a:pt x="0" y="16285"/>
                  </a:lnTo>
                  <a:cubicBezTo>
                    <a:pt x="0" y="11966"/>
                    <a:pt x="1716" y="7824"/>
                    <a:pt x="4770" y="4770"/>
                  </a:cubicBezTo>
                  <a:cubicBezTo>
                    <a:pt x="7824" y="1716"/>
                    <a:pt x="11966" y="0"/>
                    <a:pt x="16285" y="0"/>
                  </a:cubicBezTo>
                  <a:close/>
                </a:path>
              </a:pathLst>
            </a:custGeom>
            <a:solidFill>
              <a:srgbClr val="D9CCBB"/>
            </a:solidFill>
          </p:spPr>
          <p:txBody>
            <a:bodyPr/>
            <a:lstStyle/>
            <a:p>
              <a:endParaRPr lang="fr-FR" noProof="0" dirty="0"/>
            </a:p>
          </p:txBody>
        </p:sp>
        <p:sp>
          <p:nvSpPr>
            <p:cNvPr id="5" name="TextBox 5"/>
            <p:cNvSpPr txBox="1"/>
            <p:nvPr/>
          </p:nvSpPr>
          <p:spPr>
            <a:xfrm>
              <a:off x="0" y="-28575"/>
              <a:ext cx="6385629" cy="1736678"/>
            </a:xfrm>
            <a:prstGeom prst="rect">
              <a:avLst/>
            </a:prstGeom>
          </p:spPr>
          <p:txBody>
            <a:bodyPr lIns="50800" tIns="50800" rIns="50800" bIns="50800" rtlCol="0" anchor="ctr"/>
            <a:lstStyle/>
            <a:p>
              <a:pPr algn="ctr">
                <a:lnSpc>
                  <a:spcPts val="1959"/>
                </a:lnSpc>
              </a:pPr>
              <a:endParaRPr lang="fr-FR" noProof="0" dirty="0"/>
            </a:p>
          </p:txBody>
        </p:sp>
      </p:grpSp>
      <p:sp>
        <p:nvSpPr>
          <p:cNvPr id="6" name="TextBox 6"/>
          <p:cNvSpPr txBox="1"/>
          <p:nvPr/>
        </p:nvSpPr>
        <p:spPr>
          <a:xfrm>
            <a:off x="540629" y="6106369"/>
            <a:ext cx="16038574" cy="3214497"/>
          </a:xfrm>
          <a:prstGeom prst="rect">
            <a:avLst/>
          </a:prstGeom>
        </p:spPr>
        <p:txBody>
          <a:bodyPr lIns="0" tIns="0" rIns="0" bIns="0" rtlCol="0" anchor="t">
            <a:spAutoFit/>
          </a:bodyPr>
          <a:lstStyle/>
          <a:p>
            <a:pPr algn="l">
              <a:lnSpc>
                <a:spcPts val="4297"/>
              </a:lnSpc>
              <a:spcBef>
                <a:spcPct val="0"/>
              </a:spcBef>
            </a:pPr>
            <a:r>
              <a:rPr lang="fr-FR" sz="3069" u="none" strike="noStrike" noProof="0" dirty="0">
                <a:solidFill>
                  <a:srgbClr val="FFFFFD"/>
                </a:solidFill>
                <a:latin typeface="DIN Medium"/>
                <a:ea typeface="DIN Medium"/>
                <a:cs typeface="DIN Medium"/>
                <a:sym typeface="DIN Medium"/>
              </a:rPr>
              <a:t>LA FORMATION ACADÉMIQUE D'UNE TECHNICIENNE</a:t>
            </a:r>
          </a:p>
          <a:p>
            <a:pPr marL="0" lvl="1" indent="0" algn="l">
              <a:lnSpc>
                <a:spcPts val="3597"/>
              </a:lnSpc>
              <a:spcBef>
                <a:spcPct val="0"/>
              </a:spcBef>
            </a:pPr>
            <a:r>
              <a:rPr lang="fr-FR" sz="2569" u="none" strike="noStrike" noProof="0" dirty="0">
                <a:solidFill>
                  <a:srgbClr val="243350"/>
                </a:solidFill>
                <a:latin typeface="Oswald"/>
                <a:ea typeface="Oswald"/>
                <a:cs typeface="Oswald"/>
                <a:sym typeface="Oswald"/>
              </a:rPr>
              <a:t>varie selon le degré de qualification de celle-ci. Les techniciennes expérimentées sont qualifiées de « techniciennes supérieures ». Elles sont généralement titulaires soit d'un brevet technicien supérieur (BTS), d'un </a:t>
            </a:r>
            <a:r>
              <a:rPr lang="fr-FR" sz="2569" u="none" strike="noStrike" noProof="0" dirty="0" err="1">
                <a:solidFill>
                  <a:srgbClr val="243350"/>
                </a:solidFill>
                <a:latin typeface="Oswald"/>
                <a:ea typeface="Oswald"/>
                <a:cs typeface="Oswald"/>
                <a:sym typeface="Oswald"/>
              </a:rPr>
              <a:t>bachelor</a:t>
            </a:r>
            <a:r>
              <a:rPr lang="fr-FR" sz="2569" u="none" strike="noStrike" noProof="0" dirty="0">
                <a:solidFill>
                  <a:srgbClr val="243350"/>
                </a:solidFill>
                <a:latin typeface="Oswald"/>
                <a:ea typeface="Oswald"/>
                <a:cs typeface="Oswald"/>
                <a:sym typeface="Oswald"/>
              </a:rPr>
              <a:t> universitaire de technologie (BUT) ou d'une licence professionnelle. De nombreux bacs professionnels (bac pro) permettent l'accès à cette profession. Ils offrent cependant au jeune diplômé des chances d'évolution plus réduites que pour les détenteurs d'un BTS ou d'un BUT.</a:t>
            </a:r>
          </a:p>
          <a:p>
            <a:pPr marL="0" lvl="1" indent="0" algn="l">
              <a:lnSpc>
                <a:spcPts val="3597"/>
              </a:lnSpc>
              <a:spcBef>
                <a:spcPct val="0"/>
              </a:spcBef>
            </a:pPr>
            <a:r>
              <a:rPr lang="fr-FR" sz="2569" u="none" strike="noStrike" noProof="0" dirty="0">
                <a:solidFill>
                  <a:srgbClr val="243350"/>
                </a:solidFill>
                <a:latin typeface="Oswald"/>
                <a:ea typeface="Oswald"/>
                <a:cs typeface="Oswald"/>
                <a:sym typeface="Oswald"/>
              </a:rPr>
              <a:t>Au cours du cursus, il peut être pertinent de favoriser les formations en apprentissage, puisque 80 % des apprentis sont recrutés après l'obtention de leur diplôme.</a:t>
            </a:r>
          </a:p>
        </p:txBody>
      </p:sp>
      <p:sp>
        <p:nvSpPr>
          <p:cNvPr id="7" name="Freeform 7"/>
          <p:cNvSpPr/>
          <p:nvPr/>
        </p:nvSpPr>
        <p:spPr>
          <a:xfrm>
            <a:off x="15284185" y="9258300"/>
            <a:ext cx="2590036" cy="589953"/>
          </a:xfrm>
          <a:custGeom>
            <a:avLst/>
            <a:gdLst/>
            <a:ahLst/>
            <a:cxnLst/>
            <a:rect l="l" t="t" r="r" b="b"/>
            <a:pathLst>
              <a:path w="2590036" h="589953">
                <a:moveTo>
                  <a:pt x="0" y="0"/>
                </a:moveTo>
                <a:lnTo>
                  <a:pt x="2590036" y="0"/>
                </a:lnTo>
                <a:lnTo>
                  <a:pt x="2590036" y="589953"/>
                </a:lnTo>
                <a:lnTo>
                  <a:pt x="0" y="589953"/>
                </a:lnTo>
                <a:lnTo>
                  <a:pt x="0" y="0"/>
                </a:lnTo>
                <a:close/>
              </a:path>
            </a:pathLst>
          </a:custGeom>
          <a:blipFill>
            <a:blip r:embed="rId3"/>
            <a:stretch>
              <a:fillRect/>
            </a:stretch>
          </a:blipFill>
        </p:spPr>
        <p:txBody>
          <a:bodyPr/>
          <a:lstStyle/>
          <a:p>
            <a:endParaRPr lang="fr-FR" noProof="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Freeform 2"/>
          <p:cNvSpPr/>
          <p:nvPr/>
        </p:nvSpPr>
        <p:spPr>
          <a:xfrm>
            <a:off x="0" y="2112016"/>
            <a:ext cx="9144000" cy="8191475"/>
          </a:xfrm>
          <a:custGeom>
            <a:avLst/>
            <a:gdLst/>
            <a:ahLst/>
            <a:cxnLst/>
            <a:rect l="l" t="t" r="r" b="b"/>
            <a:pathLst>
              <a:path w="11905970" h="10047359">
                <a:moveTo>
                  <a:pt x="0" y="0"/>
                </a:moveTo>
                <a:lnTo>
                  <a:pt x="11905970" y="0"/>
                </a:lnTo>
                <a:lnTo>
                  <a:pt x="11905970" y="10047359"/>
                </a:lnTo>
                <a:lnTo>
                  <a:pt x="0" y="10047359"/>
                </a:lnTo>
                <a:lnTo>
                  <a:pt x="0" y="0"/>
                </a:lnTo>
                <a:close/>
              </a:path>
            </a:pathLst>
          </a:custGeom>
          <a:blipFill>
            <a:blip r:embed="rId2"/>
            <a:stretch>
              <a:fillRect t="-48123"/>
            </a:stretch>
          </a:blipFill>
        </p:spPr>
        <p:txBody>
          <a:bodyPr/>
          <a:lstStyle/>
          <a:p>
            <a:endParaRPr lang="fr-FR" noProof="0" dirty="0"/>
          </a:p>
        </p:txBody>
      </p:sp>
      <p:sp>
        <p:nvSpPr>
          <p:cNvPr id="3" name="Freeform 3"/>
          <p:cNvSpPr/>
          <p:nvPr/>
        </p:nvSpPr>
        <p:spPr>
          <a:xfrm>
            <a:off x="12109006" y="342627"/>
            <a:ext cx="5893495" cy="1943191"/>
          </a:xfrm>
          <a:custGeom>
            <a:avLst/>
            <a:gdLst/>
            <a:ahLst/>
            <a:cxnLst/>
            <a:rect l="l" t="t" r="r" b="b"/>
            <a:pathLst>
              <a:path w="5893495" h="1943191">
                <a:moveTo>
                  <a:pt x="0" y="0"/>
                </a:moveTo>
                <a:lnTo>
                  <a:pt x="5893495" y="0"/>
                </a:lnTo>
                <a:lnTo>
                  <a:pt x="5893495" y="1943191"/>
                </a:lnTo>
                <a:lnTo>
                  <a:pt x="0" y="1943191"/>
                </a:lnTo>
                <a:lnTo>
                  <a:pt x="0" y="0"/>
                </a:lnTo>
                <a:close/>
              </a:path>
            </a:pathLst>
          </a:custGeom>
          <a:blipFill>
            <a:blip r:embed="rId3"/>
            <a:stretch>
              <a:fillRect l="-3912" t="-33552" r="-2493" b="-269844"/>
            </a:stretch>
          </a:blipFill>
        </p:spPr>
        <p:txBody>
          <a:bodyPr/>
          <a:lstStyle/>
          <a:p>
            <a:endParaRPr lang="fr-FR" noProof="0" dirty="0"/>
          </a:p>
        </p:txBody>
      </p:sp>
      <p:grpSp>
        <p:nvGrpSpPr>
          <p:cNvPr id="4" name="Group 4"/>
          <p:cNvGrpSpPr/>
          <p:nvPr/>
        </p:nvGrpSpPr>
        <p:grpSpPr>
          <a:xfrm>
            <a:off x="9144000" y="4543396"/>
            <a:ext cx="1365999" cy="136599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50163"/>
            </a:solidFill>
          </p:spPr>
          <p:txBody>
            <a:bodyPr/>
            <a:lstStyle/>
            <a:p>
              <a:endParaRPr lang="fr-FR" noProof="0" dirty="0"/>
            </a:p>
          </p:txBody>
        </p:sp>
      </p:grpSp>
      <p:grpSp>
        <p:nvGrpSpPr>
          <p:cNvPr id="6" name="Group 6"/>
          <p:cNvGrpSpPr/>
          <p:nvPr/>
        </p:nvGrpSpPr>
        <p:grpSpPr>
          <a:xfrm>
            <a:off x="9392691" y="5013253"/>
            <a:ext cx="868617" cy="362681"/>
            <a:chOff x="0" y="0"/>
            <a:chExt cx="1216656" cy="508000"/>
          </a:xfrm>
        </p:grpSpPr>
        <p:sp>
          <p:nvSpPr>
            <p:cNvPr id="7" name="Freeform 7"/>
            <p:cNvSpPr/>
            <p:nvPr/>
          </p:nvSpPr>
          <p:spPr>
            <a:xfrm>
              <a:off x="0" y="215900"/>
              <a:ext cx="920746" cy="76200"/>
            </a:xfrm>
            <a:custGeom>
              <a:avLst/>
              <a:gdLst/>
              <a:ahLst/>
              <a:cxnLst/>
              <a:rect l="l" t="t" r="r" b="b"/>
              <a:pathLst>
                <a:path w="920746" h="76200">
                  <a:moveTo>
                    <a:pt x="0" y="0"/>
                  </a:moveTo>
                  <a:lnTo>
                    <a:pt x="920746" y="0"/>
                  </a:lnTo>
                  <a:lnTo>
                    <a:pt x="920746" y="76200"/>
                  </a:lnTo>
                  <a:lnTo>
                    <a:pt x="0" y="76200"/>
                  </a:lnTo>
                  <a:close/>
                </a:path>
              </a:pathLst>
            </a:custGeom>
            <a:solidFill>
              <a:srgbClr val="FFFFFF"/>
            </a:solidFill>
          </p:spPr>
          <p:txBody>
            <a:bodyPr/>
            <a:lstStyle/>
            <a:p>
              <a:endParaRPr lang="fr-FR" noProof="0" dirty="0"/>
            </a:p>
          </p:txBody>
        </p:sp>
        <p:sp>
          <p:nvSpPr>
            <p:cNvPr id="8" name="Freeform 8"/>
            <p:cNvSpPr/>
            <p:nvPr/>
          </p:nvSpPr>
          <p:spPr>
            <a:xfrm>
              <a:off x="842006" y="1270"/>
              <a:ext cx="374650" cy="505460"/>
            </a:xfrm>
            <a:custGeom>
              <a:avLst/>
              <a:gdLst/>
              <a:ahLst/>
              <a:cxnLst/>
              <a:rect l="l" t="t" r="r" b="b"/>
              <a:pathLst>
                <a:path w="374650" h="505460">
                  <a:moveTo>
                    <a:pt x="0" y="505460"/>
                  </a:moveTo>
                  <a:lnTo>
                    <a:pt x="0" y="0"/>
                  </a:lnTo>
                  <a:lnTo>
                    <a:pt x="374650" y="252730"/>
                  </a:lnTo>
                  <a:close/>
                </a:path>
              </a:pathLst>
            </a:custGeom>
            <a:solidFill>
              <a:srgbClr val="FFFFFF"/>
            </a:solidFill>
          </p:spPr>
          <p:txBody>
            <a:bodyPr/>
            <a:lstStyle/>
            <a:p>
              <a:endParaRPr lang="fr-FR" noProof="0" dirty="0"/>
            </a:p>
          </p:txBody>
        </p:sp>
      </p:grpSp>
      <p:sp>
        <p:nvSpPr>
          <p:cNvPr id="9" name="TextBox 9"/>
          <p:cNvSpPr txBox="1"/>
          <p:nvPr/>
        </p:nvSpPr>
        <p:spPr>
          <a:xfrm>
            <a:off x="10905641" y="4452020"/>
            <a:ext cx="7096860" cy="1838302"/>
          </a:xfrm>
          <a:prstGeom prst="rect">
            <a:avLst/>
          </a:prstGeom>
        </p:spPr>
        <p:txBody>
          <a:bodyPr lIns="0" tIns="0" rIns="0" bIns="0" rtlCol="0" anchor="t">
            <a:spAutoFit/>
          </a:bodyPr>
          <a:lstStyle/>
          <a:p>
            <a:pPr marL="0" lvl="0" indent="0" algn="l">
              <a:lnSpc>
                <a:spcPts val="7200"/>
              </a:lnSpc>
              <a:spcBef>
                <a:spcPct val="0"/>
              </a:spcBef>
            </a:pPr>
            <a:r>
              <a:rPr lang="fr-FR" sz="6000" spc="-119" noProof="0" dirty="0">
                <a:solidFill>
                  <a:srgbClr val="FFFFFF"/>
                </a:solidFill>
                <a:latin typeface="DIN Medium"/>
                <a:ea typeface="DIN Medium"/>
                <a:cs typeface="DIN Medium"/>
                <a:sym typeface="DIN Medium"/>
              </a:rPr>
              <a:t>POR</a:t>
            </a:r>
            <a:r>
              <a:rPr lang="fr-FR" sz="6000" b="1" u="none" strike="noStrike" spc="-119" noProof="0" dirty="0">
                <a:solidFill>
                  <a:srgbClr val="FFFFFF"/>
                </a:solidFill>
                <a:latin typeface="DIN Medium"/>
                <a:ea typeface="DIN Medium"/>
                <a:cs typeface="DIN Medium"/>
                <a:sym typeface="DIN Medium"/>
              </a:rPr>
              <a:t>TRAITS DES INTERVENANT.ES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33367" y="0"/>
            <a:ext cx="10854633" cy="10287000"/>
            <a:chOff x="0" y="0"/>
            <a:chExt cx="3489295" cy="3243006"/>
          </a:xfrm>
        </p:grpSpPr>
        <p:sp>
          <p:nvSpPr>
            <p:cNvPr id="3" name="Freeform 3"/>
            <p:cNvSpPr/>
            <p:nvPr/>
          </p:nvSpPr>
          <p:spPr>
            <a:xfrm>
              <a:off x="0" y="0"/>
              <a:ext cx="3489295" cy="3243006"/>
            </a:xfrm>
            <a:custGeom>
              <a:avLst/>
              <a:gdLst/>
              <a:ahLst/>
              <a:cxnLst/>
              <a:rect l="l" t="t" r="r" b="b"/>
              <a:pathLst>
                <a:path w="3489295" h="3243006">
                  <a:moveTo>
                    <a:pt x="0" y="0"/>
                  </a:moveTo>
                  <a:lnTo>
                    <a:pt x="3489295" y="0"/>
                  </a:lnTo>
                  <a:lnTo>
                    <a:pt x="3489295" y="3243006"/>
                  </a:lnTo>
                  <a:lnTo>
                    <a:pt x="0" y="3243006"/>
                  </a:lnTo>
                  <a:close/>
                </a:path>
              </a:pathLst>
            </a:custGeom>
            <a:solidFill>
              <a:srgbClr val="D9CCBB"/>
            </a:solidFill>
          </p:spPr>
          <p:txBody>
            <a:bodyPr/>
            <a:lstStyle/>
            <a:p>
              <a:endParaRPr lang="fr-FR" noProof="0" dirty="0"/>
            </a:p>
          </p:txBody>
        </p:sp>
        <p:sp>
          <p:nvSpPr>
            <p:cNvPr id="4" name="TextBox 4"/>
            <p:cNvSpPr txBox="1"/>
            <p:nvPr/>
          </p:nvSpPr>
          <p:spPr>
            <a:xfrm>
              <a:off x="0" y="-28575"/>
              <a:ext cx="3489295" cy="3271581"/>
            </a:xfrm>
            <a:prstGeom prst="rect">
              <a:avLst/>
            </a:prstGeom>
          </p:spPr>
          <p:txBody>
            <a:bodyPr lIns="50800" tIns="50800" rIns="50800" bIns="50800" rtlCol="0" anchor="ctr"/>
            <a:lstStyle/>
            <a:p>
              <a:pPr algn="ctr">
                <a:lnSpc>
                  <a:spcPts val="1959"/>
                </a:lnSpc>
              </a:pPr>
              <a:endParaRPr lang="fr-FR" noProof="0" dirty="0"/>
            </a:p>
          </p:txBody>
        </p:sp>
      </p:grpSp>
      <p:grpSp>
        <p:nvGrpSpPr>
          <p:cNvPr id="5" name="Group 5"/>
          <p:cNvGrpSpPr/>
          <p:nvPr/>
        </p:nvGrpSpPr>
        <p:grpSpPr>
          <a:xfrm>
            <a:off x="1592008" y="2411564"/>
            <a:ext cx="3787211" cy="4644523"/>
            <a:chOff x="0" y="0"/>
            <a:chExt cx="997455" cy="1223249"/>
          </a:xfrm>
        </p:grpSpPr>
        <p:sp>
          <p:nvSpPr>
            <p:cNvPr id="6" name="Freeform 6"/>
            <p:cNvSpPr/>
            <p:nvPr/>
          </p:nvSpPr>
          <p:spPr>
            <a:xfrm>
              <a:off x="0" y="0"/>
              <a:ext cx="997455" cy="1223249"/>
            </a:xfrm>
            <a:custGeom>
              <a:avLst/>
              <a:gdLst/>
              <a:ahLst/>
              <a:cxnLst/>
              <a:rect l="l" t="t" r="r" b="b"/>
              <a:pathLst>
                <a:path w="997455" h="1223249">
                  <a:moveTo>
                    <a:pt x="0" y="0"/>
                  </a:moveTo>
                  <a:lnTo>
                    <a:pt x="997455" y="0"/>
                  </a:lnTo>
                  <a:lnTo>
                    <a:pt x="997455" y="1223249"/>
                  </a:lnTo>
                  <a:lnTo>
                    <a:pt x="0" y="1223249"/>
                  </a:lnTo>
                  <a:close/>
                </a:path>
              </a:pathLst>
            </a:custGeom>
            <a:solidFill>
              <a:srgbClr val="000000">
                <a:alpha val="0"/>
              </a:srgbClr>
            </a:solidFill>
            <a:ln w="38100" cap="sq">
              <a:solidFill>
                <a:srgbClr val="243350"/>
              </a:solidFill>
              <a:prstDash val="solid"/>
              <a:miter/>
            </a:ln>
          </p:spPr>
          <p:txBody>
            <a:bodyPr/>
            <a:lstStyle/>
            <a:p>
              <a:endParaRPr lang="fr-FR" noProof="0" dirty="0"/>
            </a:p>
          </p:txBody>
        </p:sp>
        <p:sp>
          <p:nvSpPr>
            <p:cNvPr id="7" name="TextBox 7"/>
            <p:cNvSpPr txBox="1"/>
            <p:nvPr/>
          </p:nvSpPr>
          <p:spPr>
            <a:xfrm>
              <a:off x="0" y="-28575"/>
              <a:ext cx="997455" cy="1251824"/>
            </a:xfrm>
            <a:prstGeom prst="rect">
              <a:avLst/>
            </a:prstGeom>
          </p:spPr>
          <p:txBody>
            <a:bodyPr lIns="50800" tIns="50800" rIns="50800" bIns="50800" rtlCol="0" anchor="ctr"/>
            <a:lstStyle/>
            <a:p>
              <a:pPr algn="ctr">
                <a:lnSpc>
                  <a:spcPts val="1959"/>
                </a:lnSpc>
              </a:pPr>
              <a:endParaRPr lang="fr-FR" noProof="0" dirty="0"/>
            </a:p>
          </p:txBody>
        </p:sp>
      </p:grpSp>
      <p:sp>
        <p:nvSpPr>
          <p:cNvPr id="8" name="Freeform 8"/>
          <p:cNvSpPr/>
          <p:nvPr/>
        </p:nvSpPr>
        <p:spPr>
          <a:xfrm>
            <a:off x="1218975" y="8652364"/>
            <a:ext cx="746067" cy="950404"/>
          </a:xfrm>
          <a:custGeom>
            <a:avLst/>
            <a:gdLst/>
            <a:ahLst/>
            <a:cxnLst/>
            <a:rect l="l" t="t" r="r" b="b"/>
            <a:pathLst>
              <a:path w="746067" h="950404">
                <a:moveTo>
                  <a:pt x="0" y="0"/>
                </a:moveTo>
                <a:lnTo>
                  <a:pt x="746067" y="0"/>
                </a:lnTo>
                <a:lnTo>
                  <a:pt x="746067" y="950404"/>
                </a:lnTo>
                <a:lnTo>
                  <a:pt x="0" y="950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noProof="0" dirty="0"/>
          </a:p>
        </p:txBody>
      </p:sp>
      <p:sp>
        <p:nvSpPr>
          <p:cNvPr id="9" name="TextBox 9"/>
          <p:cNvSpPr txBox="1"/>
          <p:nvPr/>
        </p:nvSpPr>
        <p:spPr>
          <a:xfrm>
            <a:off x="8119104" y="3630613"/>
            <a:ext cx="8441231" cy="5150909"/>
          </a:xfrm>
          <a:prstGeom prst="rect">
            <a:avLst/>
          </a:prstGeom>
        </p:spPr>
        <p:txBody>
          <a:bodyPr lIns="0" tIns="0" rIns="0" bIns="0" rtlCol="0" anchor="t">
            <a:spAutoFit/>
          </a:bodyPr>
          <a:lstStyle/>
          <a:p>
            <a:pPr algn="l">
              <a:lnSpc>
                <a:spcPts val="5366"/>
              </a:lnSpc>
              <a:spcBef>
                <a:spcPct val="0"/>
              </a:spcBef>
            </a:pPr>
            <a:r>
              <a:rPr lang="fr-FR" sz="3833" noProof="0" dirty="0">
                <a:solidFill>
                  <a:srgbClr val="FFFFFF"/>
                </a:solidFill>
                <a:latin typeface="Oswald"/>
                <a:ea typeface="Oswald"/>
                <a:cs typeface="Oswald"/>
                <a:sym typeface="Oswald"/>
              </a:rPr>
              <a:t>Mon travail au quotidien : </a:t>
            </a:r>
          </a:p>
          <a:p>
            <a:pPr algn="l">
              <a:lnSpc>
                <a:spcPts val="3576"/>
              </a:lnSpc>
              <a:spcBef>
                <a:spcPct val="0"/>
              </a:spcBef>
            </a:pPr>
            <a:r>
              <a:rPr lang="fr-FR" sz="2554" noProof="0" dirty="0">
                <a:solidFill>
                  <a:srgbClr val="FFFFFF"/>
                </a:solidFill>
                <a:latin typeface="Oswald"/>
                <a:ea typeface="Oswald"/>
                <a:cs typeface="Oswald"/>
                <a:sym typeface="Oswald"/>
              </a:rPr>
              <a:t>(Entreprise, service, domaine d’activité)</a:t>
            </a:r>
          </a:p>
          <a:p>
            <a:pPr algn="l">
              <a:lnSpc>
                <a:spcPts val="5366"/>
              </a:lnSpc>
              <a:spcBef>
                <a:spcPct val="0"/>
              </a:spcBef>
            </a:pPr>
            <a:endParaRPr lang="fr-FR" sz="2554" noProof="0" dirty="0">
              <a:solidFill>
                <a:srgbClr val="FFFFFF"/>
              </a:solidFill>
              <a:latin typeface="Oswald"/>
              <a:ea typeface="Oswald"/>
              <a:cs typeface="Oswald"/>
              <a:sym typeface="Oswald"/>
            </a:endParaRPr>
          </a:p>
          <a:p>
            <a:pPr algn="l">
              <a:lnSpc>
                <a:spcPts val="5366"/>
              </a:lnSpc>
              <a:spcBef>
                <a:spcPct val="0"/>
              </a:spcBef>
            </a:pPr>
            <a:r>
              <a:rPr lang="fr-FR" sz="3833" noProof="0" dirty="0">
                <a:solidFill>
                  <a:srgbClr val="FFFFFF"/>
                </a:solidFill>
                <a:latin typeface="Oswald"/>
                <a:ea typeface="Oswald"/>
                <a:cs typeface="Oswald"/>
                <a:sym typeface="Oswald"/>
              </a:rPr>
              <a:t>Ma formation initiale :</a:t>
            </a:r>
          </a:p>
          <a:p>
            <a:pPr algn="l">
              <a:lnSpc>
                <a:spcPts val="5366"/>
              </a:lnSpc>
              <a:spcBef>
                <a:spcPct val="0"/>
              </a:spcBef>
            </a:pPr>
            <a:endParaRPr lang="fr-FR" sz="3833" noProof="0" dirty="0">
              <a:solidFill>
                <a:srgbClr val="FFFFFF"/>
              </a:solidFill>
              <a:latin typeface="Oswald"/>
              <a:ea typeface="Oswald"/>
              <a:cs typeface="Oswald"/>
              <a:sym typeface="Oswald"/>
            </a:endParaRPr>
          </a:p>
          <a:p>
            <a:pPr algn="l">
              <a:lnSpc>
                <a:spcPts val="5366"/>
              </a:lnSpc>
              <a:spcBef>
                <a:spcPct val="0"/>
              </a:spcBef>
            </a:pPr>
            <a:r>
              <a:rPr lang="fr-FR" sz="3833" noProof="0" dirty="0">
                <a:solidFill>
                  <a:srgbClr val="FFFFFF"/>
                </a:solidFill>
                <a:latin typeface="Oswald"/>
                <a:ea typeface="Oswald"/>
                <a:cs typeface="Oswald"/>
                <a:sym typeface="Oswald"/>
              </a:rPr>
              <a:t>Mes motivations, ma passion :</a:t>
            </a:r>
          </a:p>
          <a:p>
            <a:pPr algn="l">
              <a:lnSpc>
                <a:spcPts val="5366"/>
              </a:lnSpc>
              <a:spcBef>
                <a:spcPct val="0"/>
              </a:spcBef>
            </a:pPr>
            <a:endParaRPr lang="fr-FR" sz="3833" noProof="0" dirty="0">
              <a:solidFill>
                <a:srgbClr val="FFFFFF"/>
              </a:solidFill>
              <a:latin typeface="Oswald"/>
              <a:ea typeface="Oswald"/>
              <a:cs typeface="Oswald"/>
              <a:sym typeface="Oswald"/>
            </a:endParaRPr>
          </a:p>
          <a:p>
            <a:pPr algn="l">
              <a:lnSpc>
                <a:spcPts val="5366"/>
              </a:lnSpc>
              <a:spcBef>
                <a:spcPct val="0"/>
              </a:spcBef>
            </a:pPr>
            <a:r>
              <a:rPr lang="fr-FR" sz="3833" noProof="0" dirty="0">
                <a:solidFill>
                  <a:srgbClr val="FFFFFF"/>
                </a:solidFill>
                <a:latin typeface="Oswald"/>
                <a:ea typeface="Oswald"/>
                <a:cs typeface="Oswald"/>
                <a:sym typeface="Oswald"/>
              </a:rPr>
              <a:t>Mes conseils aux jeunes filles :</a:t>
            </a:r>
          </a:p>
        </p:txBody>
      </p:sp>
      <p:sp>
        <p:nvSpPr>
          <p:cNvPr id="10" name="TextBox 10"/>
          <p:cNvSpPr txBox="1"/>
          <p:nvPr/>
        </p:nvSpPr>
        <p:spPr>
          <a:xfrm>
            <a:off x="8119104" y="2316314"/>
            <a:ext cx="3242998" cy="829717"/>
          </a:xfrm>
          <a:prstGeom prst="rect">
            <a:avLst/>
          </a:prstGeom>
        </p:spPr>
        <p:txBody>
          <a:bodyPr wrap="square" lIns="0" tIns="0" rIns="0" bIns="0" rtlCol="0" anchor="t">
            <a:spAutoFit/>
          </a:bodyPr>
          <a:lstStyle/>
          <a:p>
            <a:pPr algn="ctr">
              <a:lnSpc>
                <a:spcPts val="6767"/>
              </a:lnSpc>
              <a:spcBef>
                <a:spcPct val="0"/>
              </a:spcBef>
            </a:pPr>
            <a:r>
              <a:rPr lang="fr-FR" sz="4833" noProof="0" dirty="0">
                <a:solidFill>
                  <a:srgbClr val="FFFFFF"/>
                </a:solidFill>
                <a:latin typeface="Oswald"/>
                <a:ea typeface="Oswald"/>
                <a:cs typeface="Oswald"/>
                <a:sym typeface="Oswald"/>
              </a:rPr>
              <a:t>Prénom Nom : </a:t>
            </a:r>
          </a:p>
        </p:txBody>
      </p:sp>
      <p:sp>
        <p:nvSpPr>
          <p:cNvPr id="11" name="TextBox 11"/>
          <p:cNvSpPr txBox="1"/>
          <p:nvPr/>
        </p:nvSpPr>
        <p:spPr>
          <a:xfrm>
            <a:off x="2177495" y="8493055"/>
            <a:ext cx="3201724" cy="1240447"/>
          </a:xfrm>
          <a:prstGeom prst="rect">
            <a:avLst/>
          </a:prstGeom>
        </p:spPr>
        <p:txBody>
          <a:bodyPr lIns="0" tIns="0" rIns="0" bIns="0" rtlCol="0" anchor="t">
            <a:spAutoFit/>
          </a:bodyPr>
          <a:lstStyle/>
          <a:p>
            <a:pPr algn="l">
              <a:lnSpc>
                <a:spcPts val="2503"/>
              </a:lnSpc>
              <a:spcBef>
                <a:spcPct val="0"/>
              </a:spcBef>
            </a:pPr>
            <a:r>
              <a:rPr lang="fr-FR" sz="1788" b="1" noProof="0" dirty="0">
                <a:solidFill>
                  <a:srgbClr val="243350"/>
                </a:solidFill>
                <a:latin typeface="Open Sans Bold"/>
                <a:ea typeface="Open Sans Bold"/>
                <a:cs typeface="Open Sans Bold"/>
                <a:sym typeface="Open Sans Bold"/>
              </a:rPr>
              <a:t>Cette diapo peut être agrémentée de photos représentant votre travail, de logo d’entreprise, </a:t>
            </a:r>
            <a:r>
              <a:rPr lang="fr-FR" sz="1788" b="1" noProof="0" dirty="0" err="1">
                <a:solidFill>
                  <a:srgbClr val="243350"/>
                </a:solidFill>
                <a:latin typeface="Open Sans Bold"/>
                <a:ea typeface="Open Sans Bold"/>
                <a:cs typeface="Open Sans Bold"/>
                <a:sym typeface="Open Sans Bold"/>
              </a:rPr>
              <a:t>etc</a:t>
            </a:r>
            <a:endParaRPr lang="fr-FR" sz="1788" b="1" noProof="0" dirty="0">
              <a:solidFill>
                <a:srgbClr val="243350"/>
              </a:solidFill>
              <a:latin typeface="Open Sans Bold"/>
              <a:ea typeface="Open Sans Bold"/>
              <a:cs typeface="Open Sans Bold"/>
              <a:sym typeface="Open Sans Bold"/>
            </a:endParaRPr>
          </a:p>
        </p:txBody>
      </p:sp>
      <p:sp>
        <p:nvSpPr>
          <p:cNvPr id="12" name="TextBox 12"/>
          <p:cNvSpPr txBox="1"/>
          <p:nvPr/>
        </p:nvSpPr>
        <p:spPr>
          <a:xfrm>
            <a:off x="768475" y="865578"/>
            <a:ext cx="5434277" cy="988769"/>
          </a:xfrm>
          <a:prstGeom prst="rect">
            <a:avLst/>
          </a:prstGeom>
        </p:spPr>
        <p:txBody>
          <a:bodyPr lIns="0" tIns="0" rIns="0" bIns="0" rtlCol="0" anchor="t">
            <a:spAutoFit/>
          </a:bodyPr>
          <a:lstStyle/>
          <a:p>
            <a:pPr algn="ctr">
              <a:lnSpc>
                <a:spcPts val="7975"/>
              </a:lnSpc>
              <a:spcBef>
                <a:spcPct val="0"/>
              </a:spcBef>
            </a:pPr>
            <a:r>
              <a:rPr lang="fr-FR" sz="5697" noProof="0" dirty="0">
                <a:solidFill>
                  <a:srgbClr val="E9006A"/>
                </a:solidFill>
                <a:latin typeface="DIN Medium"/>
                <a:ea typeface="DIN Medium"/>
                <a:cs typeface="DIN Medium"/>
                <a:sym typeface="DIN Medium"/>
              </a:rPr>
              <a:t>INTERVENANT.E</a:t>
            </a:r>
          </a:p>
        </p:txBody>
      </p:sp>
      <p:sp>
        <p:nvSpPr>
          <p:cNvPr id="13" name="Freeform 13"/>
          <p:cNvSpPr/>
          <p:nvPr/>
        </p:nvSpPr>
        <p:spPr>
          <a:xfrm>
            <a:off x="15112099" y="9258300"/>
            <a:ext cx="2590036" cy="589953"/>
          </a:xfrm>
          <a:custGeom>
            <a:avLst/>
            <a:gdLst/>
            <a:ahLst/>
            <a:cxnLst/>
            <a:rect l="l" t="t" r="r" b="b"/>
            <a:pathLst>
              <a:path w="2590036" h="589953">
                <a:moveTo>
                  <a:pt x="0" y="0"/>
                </a:moveTo>
                <a:lnTo>
                  <a:pt x="2590036" y="0"/>
                </a:lnTo>
                <a:lnTo>
                  <a:pt x="2590036" y="589953"/>
                </a:lnTo>
                <a:lnTo>
                  <a:pt x="0" y="589953"/>
                </a:lnTo>
                <a:lnTo>
                  <a:pt x="0" y="0"/>
                </a:lnTo>
                <a:close/>
              </a:path>
            </a:pathLst>
          </a:custGeom>
          <a:blipFill>
            <a:blip r:embed="rId4"/>
            <a:stretch>
              <a:fillRect/>
            </a:stretch>
          </a:blipFill>
        </p:spPr>
        <p:txBody>
          <a:bodyPr/>
          <a:lstStyle/>
          <a:p>
            <a:endParaRPr lang="fr-FR" noProof="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33367" y="0"/>
            <a:ext cx="10854633" cy="10287000"/>
            <a:chOff x="0" y="0"/>
            <a:chExt cx="3489295" cy="3243006"/>
          </a:xfrm>
        </p:grpSpPr>
        <p:sp>
          <p:nvSpPr>
            <p:cNvPr id="3" name="Freeform 3"/>
            <p:cNvSpPr/>
            <p:nvPr/>
          </p:nvSpPr>
          <p:spPr>
            <a:xfrm>
              <a:off x="0" y="0"/>
              <a:ext cx="3489295" cy="3243006"/>
            </a:xfrm>
            <a:custGeom>
              <a:avLst/>
              <a:gdLst/>
              <a:ahLst/>
              <a:cxnLst/>
              <a:rect l="l" t="t" r="r" b="b"/>
              <a:pathLst>
                <a:path w="3489295" h="3243006">
                  <a:moveTo>
                    <a:pt x="0" y="0"/>
                  </a:moveTo>
                  <a:lnTo>
                    <a:pt x="3489295" y="0"/>
                  </a:lnTo>
                  <a:lnTo>
                    <a:pt x="3489295" y="3243006"/>
                  </a:lnTo>
                  <a:lnTo>
                    <a:pt x="0" y="3243006"/>
                  </a:lnTo>
                  <a:close/>
                </a:path>
              </a:pathLst>
            </a:custGeom>
            <a:solidFill>
              <a:srgbClr val="D9CCBB"/>
            </a:solidFill>
          </p:spPr>
          <p:txBody>
            <a:bodyPr/>
            <a:lstStyle/>
            <a:p>
              <a:endParaRPr lang="fr-FR" noProof="0" dirty="0"/>
            </a:p>
          </p:txBody>
        </p:sp>
        <p:sp>
          <p:nvSpPr>
            <p:cNvPr id="4" name="TextBox 4"/>
            <p:cNvSpPr txBox="1"/>
            <p:nvPr/>
          </p:nvSpPr>
          <p:spPr>
            <a:xfrm>
              <a:off x="0" y="-28575"/>
              <a:ext cx="3489295" cy="3271581"/>
            </a:xfrm>
            <a:prstGeom prst="rect">
              <a:avLst/>
            </a:prstGeom>
          </p:spPr>
          <p:txBody>
            <a:bodyPr lIns="50800" tIns="50800" rIns="50800" bIns="50800" rtlCol="0" anchor="ctr"/>
            <a:lstStyle/>
            <a:p>
              <a:pPr algn="ctr">
                <a:lnSpc>
                  <a:spcPts val="1959"/>
                </a:lnSpc>
              </a:pPr>
              <a:endParaRPr lang="fr-FR" noProof="0" dirty="0"/>
            </a:p>
          </p:txBody>
        </p:sp>
      </p:grpSp>
      <p:grpSp>
        <p:nvGrpSpPr>
          <p:cNvPr id="5" name="Group 5"/>
          <p:cNvGrpSpPr/>
          <p:nvPr/>
        </p:nvGrpSpPr>
        <p:grpSpPr>
          <a:xfrm>
            <a:off x="1592008" y="2411564"/>
            <a:ext cx="3787211" cy="4644523"/>
            <a:chOff x="0" y="0"/>
            <a:chExt cx="997455" cy="1223249"/>
          </a:xfrm>
        </p:grpSpPr>
        <p:sp>
          <p:nvSpPr>
            <p:cNvPr id="6" name="Freeform 6"/>
            <p:cNvSpPr/>
            <p:nvPr/>
          </p:nvSpPr>
          <p:spPr>
            <a:xfrm>
              <a:off x="0" y="0"/>
              <a:ext cx="997455" cy="1223249"/>
            </a:xfrm>
            <a:custGeom>
              <a:avLst/>
              <a:gdLst/>
              <a:ahLst/>
              <a:cxnLst/>
              <a:rect l="l" t="t" r="r" b="b"/>
              <a:pathLst>
                <a:path w="997455" h="1223249">
                  <a:moveTo>
                    <a:pt x="0" y="0"/>
                  </a:moveTo>
                  <a:lnTo>
                    <a:pt x="997455" y="0"/>
                  </a:lnTo>
                  <a:lnTo>
                    <a:pt x="997455" y="1223249"/>
                  </a:lnTo>
                  <a:lnTo>
                    <a:pt x="0" y="1223249"/>
                  </a:lnTo>
                  <a:close/>
                </a:path>
              </a:pathLst>
            </a:custGeom>
            <a:solidFill>
              <a:srgbClr val="000000">
                <a:alpha val="0"/>
              </a:srgbClr>
            </a:solidFill>
            <a:ln w="38100" cap="sq">
              <a:solidFill>
                <a:srgbClr val="243350"/>
              </a:solidFill>
              <a:prstDash val="solid"/>
              <a:miter/>
            </a:ln>
          </p:spPr>
          <p:txBody>
            <a:bodyPr/>
            <a:lstStyle/>
            <a:p>
              <a:endParaRPr lang="fr-FR" noProof="0" dirty="0"/>
            </a:p>
          </p:txBody>
        </p:sp>
        <p:sp>
          <p:nvSpPr>
            <p:cNvPr id="7" name="TextBox 7"/>
            <p:cNvSpPr txBox="1"/>
            <p:nvPr/>
          </p:nvSpPr>
          <p:spPr>
            <a:xfrm>
              <a:off x="0" y="-28575"/>
              <a:ext cx="997455" cy="1251824"/>
            </a:xfrm>
            <a:prstGeom prst="rect">
              <a:avLst/>
            </a:prstGeom>
          </p:spPr>
          <p:txBody>
            <a:bodyPr lIns="50800" tIns="50800" rIns="50800" bIns="50800" rtlCol="0" anchor="ctr"/>
            <a:lstStyle/>
            <a:p>
              <a:pPr algn="ctr">
                <a:lnSpc>
                  <a:spcPts val="1959"/>
                </a:lnSpc>
              </a:pPr>
              <a:endParaRPr lang="fr-FR" noProof="0" dirty="0"/>
            </a:p>
          </p:txBody>
        </p:sp>
      </p:grpSp>
      <p:sp>
        <p:nvSpPr>
          <p:cNvPr id="8" name="Freeform 8"/>
          <p:cNvSpPr/>
          <p:nvPr/>
        </p:nvSpPr>
        <p:spPr>
          <a:xfrm>
            <a:off x="1218975" y="8652364"/>
            <a:ext cx="746067" cy="950404"/>
          </a:xfrm>
          <a:custGeom>
            <a:avLst/>
            <a:gdLst/>
            <a:ahLst/>
            <a:cxnLst/>
            <a:rect l="l" t="t" r="r" b="b"/>
            <a:pathLst>
              <a:path w="746067" h="950404">
                <a:moveTo>
                  <a:pt x="0" y="0"/>
                </a:moveTo>
                <a:lnTo>
                  <a:pt x="746067" y="0"/>
                </a:lnTo>
                <a:lnTo>
                  <a:pt x="746067" y="950404"/>
                </a:lnTo>
                <a:lnTo>
                  <a:pt x="0" y="950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noProof="0" dirty="0"/>
          </a:p>
        </p:txBody>
      </p:sp>
      <p:sp>
        <p:nvSpPr>
          <p:cNvPr id="9" name="TextBox 9"/>
          <p:cNvSpPr txBox="1"/>
          <p:nvPr/>
        </p:nvSpPr>
        <p:spPr>
          <a:xfrm>
            <a:off x="8119104" y="3630613"/>
            <a:ext cx="8441231" cy="5150909"/>
          </a:xfrm>
          <a:prstGeom prst="rect">
            <a:avLst/>
          </a:prstGeom>
        </p:spPr>
        <p:txBody>
          <a:bodyPr lIns="0" tIns="0" rIns="0" bIns="0" rtlCol="0" anchor="t">
            <a:spAutoFit/>
          </a:bodyPr>
          <a:lstStyle/>
          <a:p>
            <a:pPr algn="l">
              <a:lnSpc>
                <a:spcPts val="5366"/>
              </a:lnSpc>
              <a:spcBef>
                <a:spcPct val="0"/>
              </a:spcBef>
            </a:pPr>
            <a:r>
              <a:rPr lang="fr-FR" sz="3833" noProof="0" dirty="0">
                <a:solidFill>
                  <a:srgbClr val="FFFFFF"/>
                </a:solidFill>
                <a:latin typeface="Oswald"/>
                <a:ea typeface="Oswald"/>
                <a:cs typeface="Oswald"/>
                <a:sym typeface="Oswald"/>
              </a:rPr>
              <a:t>Mon travail au quotidien : </a:t>
            </a:r>
          </a:p>
          <a:p>
            <a:pPr algn="l">
              <a:lnSpc>
                <a:spcPts val="3576"/>
              </a:lnSpc>
              <a:spcBef>
                <a:spcPct val="0"/>
              </a:spcBef>
            </a:pPr>
            <a:r>
              <a:rPr lang="fr-FR" sz="2554" noProof="0" dirty="0">
                <a:solidFill>
                  <a:srgbClr val="FFFFFF"/>
                </a:solidFill>
                <a:latin typeface="Oswald"/>
                <a:ea typeface="Oswald"/>
                <a:cs typeface="Oswald"/>
                <a:sym typeface="Oswald"/>
              </a:rPr>
              <a:t>(Entreprise, service, domaine d’activité)</a:t>
            </a:r>
          </a:p>
          <a:p>
            <a:pPr algn="l">
              <a:lnSpc>
                <a:spcPts val="5366"/>
              </a:lnSpc>
              <a:spcBef>
                <a:spcPct val="0"/>
              </a:spcBef>
            </a:pPr>
            <a:endParaRPr lang="fr-FR" sz="2554" noProof="0" dirty="0">
              <a:solidFill>
                <a:srgbClr val="FFFFFF"/>
              </a:solidFill>
              <a:latin typeface="Oswald"/>
              <a:ea typeface="Oswald"/>
              <a:cs typeface="Oswald"/>
              <a:sym typeface="Oswald"/>
            </a:endParaRPr>
          </a:p>
          <a:p>
            <a:pPr algn="l">
              <a:lnSpc>
                <a:spcPts val="5366"/>
              </a:lnSpc>
              <a:spcBef>
                <a:spcPct val="0"/>
              </a:spcBef>
            </a:pPr>
            <a:r>
              <a:rPr lang="fr-FR" sz="3833" noProof="0" dirty="0">
                <a:solidFill>
                  <a:srgbClr val="FFFFFF"/>
                </a:solidFill>
                <a:latin typeface="Oswald"/>
                <a:ea typeface="Oswald"/>
                <a:cs typeface="Oswald"/>
                <a:sym typeface="Oswald"/>
              </a:rPr>
              <a:t>Ma formation initiale :</a:t>
            </a:r>
          </a:p>
          <a:p>
            <a:pPr algn="l">
              <a:lnSpc>
                <a:spcPts val="5366"/>
              </a:lnSpc>
              <a:spcBef>
                <a:spcPct val="0"/>
              </a:spcBef>
            </a:pPr>
            <a:endParaRPr lang="fr-FR" sz="3833" noProof="0" dirty="0">
              <a:solidFill>
                <a:srgbClr val="FFFFFF"/>
              </a:solidFill>
              <a:latin typeface="Oswald"/>
              <a:ea typeface="Oswald"/>
              <a:cs typeface="Oswald"/>
              <a:sym typeface="Oswald"/>
            </a:endParaRPr>
          </a:p>
          <a:p>
            <a:pPr algn="l">
              <a:lnSpc>
                <a:spcPts val="5366"/>
              </a:lnSpc>
              <a:spcBef>
                <a:spcPct val="0"/>
              </a:spcBef>
            </a:pPr>
            <a:r>
              <a:rPr lang="fr-FR" sz="3833" noProof="0" dirty="0">
                <a:solidFill>
                  <a:srgbClr val="FFFFFF"/>
                </a:solidFill>
                <a:latin typeface="Oswald"/>
                <a:ea typeface="Oswald"/>
                <a:cs typeface="Oswald"/>
                <a:sym typeface="Oswald"/>
              </a:rPr>
              <a:t>Mes motivations, ma passion :</a:t>
            </a:r>
          </a:p>
          <a:p>
            <a:pPr algn="l">
              <a:lnSpc>
                <a:spcPts val="5366"/>
              </a:lnSpc>
              <a:spcBef>
                <a:spcPct val="0"/>
              </a:spcBef>
            </a:pPr>
            <a:endParaRPr lang="fr-FR" sz="3833" noProof="0" dirty="0">
              <a:solidFill>
                <a:srgbClr val="FFFFFF"/>
              </a:solidFill>
              <a:latin typeface="Oswald"/>
              <a:ea typeface="Oswald"/>
              <a:cs typeface="Oswald"/>
              <a:sym typeface="Oswald"/>
            </a:endParaRPr>
          </a:p>
          <a:p>
            <a:pPr algn="l">
              <a:lnSpc>
                <a:spcPts val="5366"/>
              </a:lnSpc>
              <a:spcBef>
                <a:spcPct val="0"/>
              </a:spcBef>
            </a:pPr>
            <a:r>
              <a:rPr lang="fr-FR" sz="3833" noProof="0" dirty="0">
                <a:solidFill>
                  <a:srgbClr val="FFFFFF"/>
                </a:solidFill>
                <a:latin typeface="Oswald"/>
                <a:ea typeface="Oswald"/>
                <a:cs typeface="Oswald"/>
                <a:sym typeface="Oswald"/>
              </a:rPr>
              <a:t>Mes conseils aux jeunes filles :</a:t>
            </a:r>
          </a:p>
        </p:txBody>
      </p:sp>
      <p:sp>
        <p:nvSpPr>
          <p:cNvPr id="10" name="TextBox 10"/>
          <p:cNvSpPr txBox="1"/>
          <p:nvPr/>
        </p:nvSpPr>
        <p:spPr>
          <a:xfrm>
            <a:off x="8119104" y="2316314"/>
            <a:ext cx="3242998" cy="829717"/>
          </a:xfrm>
          <a:prstGeom prst="rect">
            <a:avLst/>
          </a:prstGeom>
        </p:spPr>
        <p:txBody>
          <a:bodyPr lIns="0" tIns="0" rIns="0" bIns="0" rtlCol="0" anchor="t">
            <a:spAutoFit/>
          </a:bodyPr>
          <a:lstStyle/>
          <a:p>
            <a:pPr algn="ctr">
              <a:lnSpc>
                <a:spcPts val="6767"/>
              </a:lnSpc>
              <a:spcBef>
                <a:spcPct val="0"/>
              </a:spcBef>
            </a:pPr>
            <a:r>
              <a:rPr lang="fr-FR" sz="4833" noProof="0" dirty="0">
                <a:solidFill>
                  <a:srgbClr val="FFFFFF"/>
                </a:solidFill>
                <a:latin typeface="Oswald"/>
                <a:ea typeface="Oswald"/>
                <a:cs typeface="Oswald"/>
                <a:sym typeface="Oswald"/>
              </a:rPr>
              <a:t>Prénom Nom : </a:t>
            </a:r>
          </a:p>
        </p:txBody>
      </p:sp>
      <p:sp>
        <p:nvSpPr>
          <p:cNvPr id="11" name="TextBox 11"/>
          <p:cNvSpPr txBox="1"/>
          <p:nvPr/>
        </p:nvSpPr>
        <p:spPr>
          <a:xfrm>
            <a:off x="2177495" y="8493055"/>
            <a:ext cx="3201724" cy="1240447"/>
          </a:xfrm>
          <a:prstGeom prst="rect">
            <a:avLst/>
          </a:prstGeom>
        </p:spPr>
        <p:txBody>
          <a:bodyPr lIns="0" tIns="0" rIns="0" bIns="0" rtlCol="0" anchor="t">
            <a:spAutoFit/>
          </a:bodyPr>
          <a:lstStyle/>
          <a:p>
            <a:pPr algn="l">
              <a:lnSpc>
                <a:spcPts val="2503"/>
              </a:lnSpc>
              <a:spcBef>
                <a:spcPct val="0"/>
              </a:spcBef>
            </a:pPr>
            <a:r>
              <a:rPr lang="fr-FR" sz="1788" b="1" noProof="0" dirty="0">
                <a:solidFill>
                  <a:srgbClr val="243350"/>
                </a:solidFill>
                <a:latin typeface="Open Sans Bold"/>
                <a:ea typeface="Open Sans Bold"/>
                <a:cs typeface="Open Sans Bold"/>
                <a:sym typeface="Open Sans Bold"/>
              </a:rPr>
              <a:t>Cette diapo peut être agrémentée de photos représentant votre travail, de logo d’entreprise, </a:t>
            </a:r>
            <a:r>
              <a:rPr lang="fr-FR" sz="1788" b="1" noProof="0" dirty="0" err="1">
                <a:solidFill>
                  <a:srgbClr val="243350"/>
                </a:solidFill>
                <a:latin typeface="Open Sans Bold"/>
                <a:ea typeface="Open Sans Bold"/>
                <a:cs typeface="Open Sans Bold"/>
                <a:sym typeface="Open Sans Bold"/>
              </a:rPr>
              <a:t>etc</a:t>
            </a:r>
            <a:endParaRPr lang="fr-FR" sz="1788" b="1" noProof="0" dirty="0">
              <a:solidFill>
                <a:srgbClr val="243350"/>
              </a:solidFill>
              <a:latin typeface="Open Sans Bold"/>
              <a:ea typeface="Open Sans Bold"/>
              <a:cs typeface="Open Sans Bold"/>
              <a:sym typeface="Open Sans Bold"/>
            </a:endParaRPr>
          </a:p>
        </p:txBody>
      </p:sp>
      <p:sp>
        <p:nvSpPr>
          <p:cNvPr id="12" name="TextBox 12"/>
          <p:cNvSpPr txBox="1"/>
          <p:nvPr/>
        </p:nvSpPr>
        <p:spPr>
          <a:xfrm>
            <a:off x="768475" y="865578"/>
            <a:ext cx="5434277" cy="988769"/>
          </a:xfrm>
          <a:prstGeom prst="rect">
            <a:avLst/>
          </a:prstGeom>
        </p:spPr>
        <p:txBody>
          <a:bodyPr lIns="0" tIns="0" rIns="0" bIns="0" rtlCol="0" anchor="t">
            <a:spAutoFit/>
          </a:bodyPr>
          <a:lstStyle/>
          <a:p>
            <a:pPr algn="ctr">
              <a:lnSpc>
                <a:spcPts val="7975"/>
              </a:lnSpc>
              <a:spcBef>
                <a:spcPct val="0"/>
              </a:spcBef>
            </a:pPr>
            <a:r>
              <a:rPr lang="fr-FR" sz="5697" noProof="0" dirty="0">
                <a:solidFill>
                  <a:srgbClr val="E9006A"/>
                </a:solidFill>
                <a:latin typeface="DIN Medium"/>
                <a:ea typeface="DIN Medium"/>
                <a:cs typeface="DIN Medium"/>
                <a:sym typeface="DIN Medium"/>
              </a:rPr>
              <a:t>INTERVENANT.E</a:t>
            </a:r>
          </a:p>
        </p:txBody>
      </p:sp>
      <p:sp>
        <p:nvSpPr>
          <p:cNvPr id="13" name="Freeform 13"/>
          <p:cNvSpPr/>
          <p:nvPr/>
        </p:nvSpPr>
        <p:spPr>
          <a:xfrm>
            <a:off x="15112099" y="9258300"/>
            <a:ext cx="2590036" cy="589953"/>
          </a:xfrm>
          <a:custGeom>
            <a:avLst/>
            <a:gdLst/>
            <a:ahLst/>
            <a:cxnLst/>
            <a:rect l="l" t="t" r="r" b="b"/>
            <a:pathLst>
              <a:path w="2590036" h="589953">
                <a:moveTo>
                  <a:pt x="0" y="0"/>
                </a:moveTo>
                <a:lnTo>
                  <a:pt x="2590036" y="0"/>
                </a:lnTo>
                <a:lnTo>
                  <a:pt x="2590036" y="589953"/>
                </a:lnTo>
                <a:lnTo>
                  <a:pt x="0" y="589953"/>
                </a:lnTo>
                <a:lnTo>
                  <a:pt x="0" y="0"/>
                </a:lnTo>
                <a:close/>
              </a:path>
            </a:pathLst>
          </a:custGeom>
          <a:blipFill>
            <a:blip r:embed="rId4"/>
            <a:stretch>
              <a:fillRect/>
            </a:stretch>
          </a:blipFill>
        </p:spPr>
        <p:txBody>
          <a:bodyPr/>
          <a:lstStyle/>
          <a:p>
            <a:endParaRPr lang="fr-FR" noProof="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5397214" cy="14120494"/>
          </a:xfrm>
        </p:grpSpPr>
        <p:pic>
          <p:nvPicPr>
            <p:cNvPr id="3" name="Picture 3"/>
            <p:cNvPicPr>
              <a:picLocks noChangeAspect="1"/>
            </p:cNvPicPr>
            <p:nvPr/>
          </p:nvPicPr>
          <p:blipFill>
            <a:blip r:embed="rId2"/>
            <a:srcRect t="4694" b="11966"/>
            <a:stretch>
              <a:fillRect/>
            </a:stretch>
          </p:blipFill>
          <p:spPr>
            <a:xfrm>
              <a:off x="0" y="0"/>
              <a:ext cx="25397214" cy="14120494"/>
            </a:xfrm>
            <a:prstGeom prst="rect">
              <a:avLst/>
            </a:prstGeom>
          </p:spPr>
        </p:pic>
      </p:grpSp>
      <p:sp>
        <p:nvSpPr>
          <p:cNvPr id="4" name="TextBox 4"/>
          <p:cNvSpPr txBox="1"/>
          <p:nvPr/>
        </p:nvSpPr>
        <p:spPr>
          <a:xfrm>
            <a:off x="9177224" y="7512167"/>
            <a:ext cx="8668556" cy="511810"/>
          </a:xfrm>
          <a:prstGeom prst="rect">
            <a:avLst/>
          </a:prstGeom>
        </p:spPr>
        <p:txBody>
          <a:bodyPr lIns="0" tIns="0" rIns="0" bIns="0" rtlCol="0" anchor="t">
            <a:spAutoFit/>
          </a:bodyPr>
          <a:lstStyle/>
          <a:p>
            <a:pPr algn="ctr">
              <a:lnSpc>
                <a:spcPts val="4160"/>
              </a:lnSpc>
            </a:pPr>
            <a:endParaRPr lang="fr-FR" noProof="0" dirty="0"/>
          </a:p>
        </p:txBody>
      </p:sp>
      <p:sp>
        <p:nvSpPr>
          <p:cNvPr id="5" name="Freeform 5"/>
          <p:cNvSpPr/>
          <p:nvPr/>
        </p:nvSpPr>
        <p:spPr>
          <a:xfrm flipH="1">
            <a:off x="0" y="0"/>
            <a:ext cx="18288000" cy="10287000"/>
          </a:xfrm>
          <a:custGeom>
            <a:avLst/>
            <a:gdLst/>
            <a:ahLst/>
            <a:cxnLst/>
            <a:rect l="l" t="t" r="r" b="b"/>
            <a:pathLst>
              <a:path w="18458130" h="15267672">
                <a:moveTo>
                  <a:pt x="18458130" y="0"/>
                </a:moveTo>
                <a:lnTo>
                  <a:pt x="0" y="0"/>
                </a:lnTo>
                <a:lnTo>
                  <a:pt x="0" y="15267672"/>
                </a:lnTo>
                <a:lnTo>
                  <a:pt x="18458130" y="15267672"/>
                </a:lnTo>
                <a:lnTo>
                  <a:pt x="18458130" y="0"/>
                </a:lnTo>
                <a:close/>
              </a:path>
            </a:pathLst>
          </a:custGeom>
          <a:blipFill>
            <a:blip r:embed="rId3">
              <a:alphaModFix amt="96000"/>
              <a:extLst>
                <a:ext uri="{96DAC541-7B7A-43D3-8B79-37D633B846F1}">
                  <asvg:svgBlip xmlns:asvg="http://schemas.microsoft.com/office/drawing/2016/SVG/main" r:embed="rId4"/>
                </a:ext>
              </a:extLst>
            </a:blip>
            <a:stretch>
              <a:fillRect b="-20896"/>
            </a:stretch>
          </a:blipFill>
        </p:spPr>
        <p:txBody>
          <a:bodyPr/>
          <a:lstStyle/>
          <a:p>
            <a:endParaRPr lang="fr-FR" noProof="0" dirty="0"/>
          </a:p>
        </p:txBody>
      </p:sp>
      <p:sp>
        <p:nvSpPr>
          <p:cNvPr id="6" name="TextBox 6"/>
          <p:cNvSpPr txBox="1"/>
          <p:nvPr/>
        </p:nvSpPr>
        <p:spPr>
          <a:xfrm>
            <a:off x="8666288" y="4003181"/>
            <a:ext cx="9179492" cy="4512943"/>
          </a:xfrm>
          <a:prstGeom prst="rect">
            <a:avLst/>
          </a:prstGeom>
        </p:spPr>
        <p:txBody>
          <a:bodyPr lIns="0" tIns="0" rIns="0" bIns="0" rtlCol="0" anchor="t">
            <a:spAutoFit/>
          </a:bodyPr>
          <a:lstStyle/>
          <a:p>
            <a:pPr marL="0" lvl="0" indent="0" algn="l">
              <a:lnSpc>
                <a:spcPts val="8970"/>
              </a:lnSpc>
              <a:spcBef>
                <a:spcPct val="0"/>
              </a:spcBef>
            </a:pPr>
            <a:r>
              <a:rPr lang="fr-FR" sz="6900" spc="-138" noProof="0" dirty="0">
                <a:solidFill>
                  <a:srgbClr val="FFFFFF"/>
                </a:solidFill>
                <a:latin typeface="DIN Medium"/>
                <a:ea typeface="DIN Medium"/>
                <a:cs typeface="DIN Medium"/>
                <a:sym typeface="DIN Medium"/>
              </a:rPr>
              <a:t>COMMENT S’ORIENTER VERS UNE ÉCOLE D’INGÉNIEURS À PARTIR DE LA 1ERE ?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Freeform 2"/>
          <p:cNvSpPr/>
          <p:nvPr/>
        </p:nvSpPr>
        <p:spPr>
          <a:xfrm>
            <a:off x="8503293" y="5269530"/>
            <a:ext cx="9312303" cy="3988770"/>
          </a:xfrm>
          <a:custGeom>
            <a:avLst/>
            <a:gdLst/>
            <a:ahLst/>
            <a:cxnLst/>
            <a:rect l="l" t="t" r="r" b="b"/>
            <a:pathLst>
              <a:path w="9312303" h="3988770">
                <a:moveTo>
                  <a:pt x="0" y="0"/>
                </a:moveTo>
                <a:lnTo>
                  <a:pt x="9312303" y="0"/>
                </a:lnTo>
                <a:lnTo>
                  <a:pt x="9312303" y="3988770"/>
                </a:lnTo>
                <a:lnTo>
                  <a:pt x="0" y="3988770"/>
                </a:lnTo>
                <a:lnTo>
                  <a:pt x="0" y="0"/>
                </a:lnTo>
                <a:close/>
              </a:path>
            </a:pathLst>
          </a:custGeom>
          <a:blipFill>
            <a:blip r:embed="rId2"/>
            <a:stretch>
              <a:fillRect/>
            </a:stretch>
          </a:blipFill>
        </p:spPr>
        <p:txBody>
          <a:bodyPr/>
          <a:lstStyle/>
          <a:p>
            <a:endParaRPr lang="fr-FR" noProof="0" dirty="0"/>
          </a:p>
        </p:txBody>
      </p:sp>
      <p:sp>
        <p:nvSpPr>
          <p:cNvPr id="3" name="Freeform 3"/>
          <p:cNvSpPr/>
          <p:nvPr/>
        </p:nvSpPr>
        <p:spPr>
          <a:xfrm>
            <a:off x="491302" y="2540082"/>
            <a:ext cx="8011991" cy="3952043"/>
          </a:xfrm>
          <a:custGeom>
            <a:avLst/>
            <a:gdLst/>
            <a:ahLst/>
            <a:cxnLst/>
            <a:rect l="l" t="t" r="r" b="b"/>
            <a:pathLst>
              <a:path w="8011991" h="3952043">
                <a:moveTo>
                  <a:pt x="0" y="0"/>
                </a:moveTo>
                <a:lnTo>
                  <a:pt x="8011991" y="0"/>
                </a:lnTo>
                <a:lnTo>
                  <a:pt x="8011991" y="3952043"/>
                </a:lnTo>
                <a:lnTo>
                  <a:pt x="0" y="3952043"/>
                </a:lnTo>
                <a:lnTo>
                  <a:pt x="0" y="0"/>
                </a:lnTo>
                <a:close/>
              </a:path>
            </a:pathLst>
          </a:custGeom>
          <a:blipFill>
            <a:blip r:embed="rId3"/>
            <a:stretch>
              <a:fillRect/>
            </a:stretch>
          </a:blipFill>
        </p:spPr>
        <p:txBody>
          <a:bodyPr/>
          <a:lstStyle/>
          <a:p>
            <a:endParaRPr lang="fr-FR" noProof="0" dirty="0"/>
          </a:p>
        </p:txBody>
      </p:sp>
      <p:sp>
        <p:nvSpPr>
          <p:cNvPr id="4" name="TextBox 4"/>
          <p:cNvSpPr txBox="1"/>
          <p:nvPr/>
        </p:nvSpPr>
        <p:spPr>
          <a:xfrm>
            <a:off x="661980" y="275083"/>
            <a:ext cx="16474052" cy="1838302"/>
          </a:xfrm>
          <a:prstGeom prst="rect">
            <a:avLst/>
          </a:prstGeom>
        </p:spPr>
        <p:txBody>
          <a:bodyPr lIns="0" tIns="0" rIns="0" bIns="0" rtlCol="0" anchor="t">
            <a:spAutoFit/>
          </a:bodyPr>
          <a:lstStyle/>
          <a:p>
            <a:pPr marL="0" lvl="0" indent="0" algn="l">
              <a:lnSpc>
                <a:spcPts val="7200"/>
              </a:lnSpc>
              <a:spcBef>
                <a:spcPct val="0"/>
              </a:spcBef>
            </a:pPr>
            <a:r>
              <a:rPr lang="fr-FR" sz="6000" b="1" u="none" strike="noStrike" spc="-119" noProof="0" dirty="0">
                <a:solidFill>
                  <a:srgbClr val="FFFFFF"/>
                </a:solidFill>
                <a:latin typeface="DIN Medium"/>
                <a:ea typeface="DIN Medium"/>
                <a:cs typeface="DIN Medium"/>
                <a:sym typeface="DIN Medium"/>
              </a:rPr>
              <a:t>QUELLES SPÉCIALITÉS CHOISIR AU LYCÉE POUR INTÉGRER UNE ÉCOLE D’INGÉNIEURS ?</a:t>
            </a:r>
          </a:p>
        </p:txBody>
      </p:sp>
      <p:sp>
        <p:nvSpPr>
          <p:cNvPr id="5" name="Freeform 5"/>
          <p:cNvSpPr/>
          <p:nvPr/>
        </p:nvSpPr>
        <p:spPr>
          <a:xfrm>
            <a:off x="15841740" y="9514181"/>
            <a:ext cx="1973856" cy="449600"/>
          </a:xfrm>
          <a:custGeom>
            <a:avLst/>
            <a:gdLst/>
            <a:ahLst/>
            <a:cxnLst/>
            <a:rect l="l" t="t" r="r" b="b"/>
            <a:pathLst>
              <a:path w="1973856" h="449600">
                <a:moveTo>
                  <a:pt x="0" y="0"/>
                </a:moveTo>
                <a:lnTo>
                  <a:pt x="1973856" y="0"/>
                </a:lnTo>
                <a:lnTo>
                  <a:pt x="1973856" y="449600"/>
                </a:lnTo>
                <a:lnTo>
                  <a:pt x="0" y="449600"/>
                </a:lnTo>
                <a:lnTo>
                  <a:pt x="0" y="0"/>
                </a:lnTo>
                <a:close/>
              </a:path>
            </a:pathLst>
          </a:custGeom>
          <a:blipFill>
            <a:blip r:embed="rId4"/>
            <a:stretch>
              <a:fillRect/>
            </a:stretch>
          </a:blipFill>
        </p:spPr>
        <p:txBody>
          <a:bodyPr/>
          <a:lstStyle/>
          <a:p>
            <a:endParaRPr lang="fr-FR" noProof="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TextBox 2"/>
          <p:cNvSpPr txBox="1"/>
          <p:nvPr/>
        </p:nvSpPr>
        <p:spPr>
          <a:xfrm>
            <a:off x="1028700" y="2102168"/>
            <a:ext cx="11772900" cy="6485453"/>
          </a:xfrm>
          <a:prstGeom prst="rect">
            <a:avLst/>
          </a:prstGeom>
        </p:spPr>
        <p:txBody>
          <a:bodyPr wrap="square" lIns="0" tIns="0" rIns="0" bIns="0" rtlCol="0" anchor="t">
            <a:spAutoFit/>
          </a:bodyPr>
          <a:lstStyle/>
          <a:p>
            <a:pPr marL="999311" lvl="1" indent="-499656" algn="l">
              <a:lnSpc>
                <a:spcPts val="7405"/>
              </a:lnSpc>
              <a:buFont typeface="Arial"/>
              <a:buChar char="•"/>
            </a:pPr>
            <a:r>
              <a:rPr lang="fr-FR" sz="4628" noProof="0" dirty="0">
                <a:solidFill>
                  <a:srgbClr val="243350"/>
                </a:solidFill>
                <a:latin typeface="Oswald"/>
                <a:ea typeface="Oswald"/>
                <a:cs typeface="Oswald"/>
                <a:sym typeface="Oswald"/>
              </a:rPr>
              <a:t>Mot d’introduction </a:t>
            </a:r>
            <a:r>
              <a:rPr lang="fr-FR" sz="4628" u="none" strike="noStrike" noProof="0" dirty="0">
                <a:solidFill>
                  <a:srgbClr val="243350"/>
                </a:solidFill>
                <a:latin typeface="Oswald"/>
                <a:ea typeface="Oswald"/>
                <a:cs typeface="Oswald"/>
                <a:sym typeface="Oswald"/>
              </a:rPr>
              <a:t>par ………</a:t>
            </a:r>
          </a:p>
          <a:p>
            <a:pPr marL="999311" lvl="1" indent="-499656" algn="l">
              <a:lnSpc>
                <a:spcPts val="7405"/>
              </a:lnSpc>
              <a:buFont typeface="Arial"/>
              <a:buChar char="•"/>
            </a:pPr>
            <a:r>
              <a:rPr lang="fr-FR" sz="4628" u="none" strike="noStrike" noProof="0" dirty="0">
                <a:solidFill>
                  <a:srgbClr val="243350"/>
                </a:solidFill>
                <a:latin typeface="Oswald"/>
                <a:ea typeface="Oswald"/>
                <a:cs typeface="Oswald"/>
                <a:sym typeface="Oswald"/>
              </a:rPr>
              <a:t>Présentation de l’association Elles bougent</a:t>
            </a:r>
          </a:p>
          <a:p>
            <a:pPr marL="999311" lvl="1" indent="-499656" algn="l">
              <a:lnSpc>
                <a:spcPts val="7405"/>
              </a:lnSpc>
              <a:buFont typeface="Arial"/>
              <a:buChar char="•"/>
            </a:pPr>
            <a:r>
              <a:rPr lang="fr-FR" sz="4628" u="none" strike="noStrike" noProof="0" dirty="0">
                <a:solidFill>
                  <a:srgbClr val="243350"/>
                </a:solidFill>
                <a:latin typeface="Oswald"/>
                <a:ea typeface="Oswald"/>
                <a:cs typeface="Oswald"/>
                <a:sym typeface="Oswald"/>
              </a:rPr>
              <a:t>Présentation de l'événement</a:t>
            </a:r>
          </a:p>
          <a:p>
            <a:pPr marL="999311" lvl="1" indent="-499656" algn="l">
              <a:lnSpc>
                <a:spcPts val="7405"/>
              </a:lnSpc>
              <a:buFont typeface="Arial"/>
              <a:buChar char="•"/>
            </a:pPr>
            <a:r>
              <a:rPr lang="fr-FR" sz="4628" u="none" strike="noStrike" noProof="0" dirty="0">
                <a:solidFill>
                  <a:srgbClr val="243350"/>
                </a:solidFill>
                <a:latin typeface="Oswald"/>
                <a:ea typeface="Oswald"/>
                <a:cs typeface="Oswald"/>
                <a:sym typeface="Oswald"/>
              </a:rPr>
              <a:t>Présentation des </a:t>
            </a:r>
            <a:r>
              <a:rPr lang="fr-FR" sz="4628" u="none" strike="noStrike" noProof="0" dirty="0" err="1">
                <a:solidFill>
                  <a:srgbClr val="243350"/>
                </a:solidFill>
                <a:latin typeface="Oswald"/>
                <a:ea typeface="Oswald"/>
                <a:cs typeface="Oswald"/>
                <a:sym typeface="Oswald"/>
              </a:rPr>
              <a:t>intervenant.e.s</a:t>
            </a:r>
            <a:endParaRPr lang="fr-FR" sz="4628" u="none" strike="noStrike" noProof="0" dirty="0">
              <a:solidFill>
                <a:srgbClr val="243350"/>
              </a:solidFill>
              <a:latin typeface="Oswald"/>
              <a:ea typeface="Oswald"/>
              <a:cs typeface="Oswald"/>
              <a:sym typeface="Oswald"/>
            </a:endParaRPr>
          </a:p>
          <a:p>
            <a:pPr marL="999311" lvl="1" indent="-499656" algn="l">
              <a:lnSpc>
                <a:spcPts val="7405"/>
              </a:lnSpc>
              <a:buFont typeface="Arial"/>
              <a:buChar char="•"/>
            </a:pPr>
            <a:r>
              <a:rPr lang="fr-FR" sz="4628" u="none" strike="noStrike" noProof="0" dirty="0">
                <a:solidFill>
                  <a:srgbClr val="243350"/>
                </a:solidFill>
                <a:latin typeface="Oswald"/>
                <a:ea typeface="Oswald"/>
                <a:cs typeface="Oswald"/>
                <a:sym typeface="Oswald"/>
              </a:rPr>
              <a:t>Tables rondes par groupes</a:t>
            </a:r>
          </a:p>
          <a:p>
            <a:pPr marL="999311" lvl="1" indent="-499656" algn="l">
              <a:lnSpc>
                <a:spcPts val="7405"/>
              </a:lnSpc>
              <a:buFont typeface="Arial"/>
              <a:buChar char="•"/>
            </a:pPr>
            <a:r>
              <a:rPr lang="fr-FR" sz="4628" u="none" strike="noStrike" noProof="0" dirty="0">
                <a:solidFill>
                  <a:srgbClr val="243350"/>
                </a:solidFill>
                <a:latin typeface="Oswald"/>
                <a:ea typeface="Oswald"/>
                <a:cs typeface="Oswald"/>
                <a:sym typeface="Oswald"/>
              </a:rPr>
              <a:t>Debriefing, Remerciements et photos de groupes</a:t>
            </a:r>
          </a:p>
          <a:p>
            <a:pPr marL="999311" lvl="1" indent="-499656" algn="l">
              <a:lnSpc>
                <a:spcPts val="7405"/>
              </a:lnSpc>
              <a:buFont typeface="Arial"/>
              <a:buChar char="•"/>
            </a:pPr>
            <a:r>
              <a:rPr lang="fr-FR" sz="4628" u="none" strike="noStrike" noProof="0" dirty="0">
                <a:solidFill>
                  <a:srgbClr val="243350"/>
                </a:solidFill>
                <a:latin typeface="Oswald"/>
                <a:ea typeface="Oswald"/>
                <a:cs typeface="Oswald"/>
                <a:sym typeface="Oswald"/>
              </a:rPr>
              <a:t>Collation et échanges</a:t>
            </a:r>
          </a:p>
        </p:txBody>
      </p:sp>
      <p:sp>
        <p:nvSpPr>
          <p:cNvPr id="3" name="Freeform 3"/>
          <p:cNvSpPr/>
          <p:nvPr/>
        </p:nvSpPr>
        <p:spPr>
          <a:xfrm>
            <a:off x="14848941" y="8963324"/>
            <a:ext cx="2590036" cy="589953"/>
          </a:xfrm>
          <a:custGeom>
            <a:avLst/>
            <a:gdLst/>
            <a:ahLst/>
            <a:cxnLst/>
            <a:rect l="l" t="t" r="r" b="b"/>
            <a:pathLst>
              <a:path w="2590036" h="589953">
                <a:moveTo>
                  <a:pt x="0" y="0"/>
                </a:moveTo>
                <a:lnTo>
                  <a:pt x="2590036" y="0"/>
                </a:lnTo>
                <a:lnTo>
                  <a:pt x="2590036" y="589952"/>
                </a:lnTo>
                <a:lnTo>
                  <a:pt x="0" y="589952"/>
                </a:lnTo>
                <a:lnTo>
                  <a:pt x="0" y="0"/>
                </a:lnTo>
                <a:close/>
              </a:path>
            </a:pathLst>
          </a:custGeom>
          <a:blipFill>
            <a:blip r:embed="rId2"/>
            <a:stretch>
              <a:fillRect/>
            </a:stretch>
          </a:blipFill>
        </p:spPr>
        <p:txBody>
          <a:bodyPr/>
          <a:lstStyle/>
          <a:p>
            <a:endParaRPr lang="fr-FR" noProof="0" dirty="0"/>
          </a:p>
        </p:txBody>
      </p:sp>
      <p:sp>
        <p:nvSpPr>
          <p:cNvPr id="4" name="TextBox 4"/>
          <p:cNvSpPr txBox="1"/>
          <p:nvPr/>
        </p:nvSpPr>
        <p:spPr>
          <a:xfrm>
            <a:off x="1028700" y="1019175"/>
            <a:ext cx="13820241" cy="923902"/>
          </a:xfrm>
          <a:prstGeom prst="rect">
            <a:avLst/>
          </a:prstGeom>
        </p:spPr>
        <p:txBody>
          <a:bodyPr lIns="0" tIns="0" rIns="0" bIns="0" rtlCol="0" anchor="t">
            <a:spAutoFit/>
          </a:bodyPr>
          <a:lstStyle/>
          <a:p>
            <a:pPr marL="0" lvl="0" indent="0" algn="l">
              <a:lnSpc>
                <a:spcPts val="7200"/>
              </a:lnSpc>
              <a:spcBef>
                <a:spcPct val="0"/>
              </a:spcBef>
            </a:pPr>
            <a:r>
              <a:rPr lang="fr-FR" sz="6000" b="1" u="none" strike="noStrike" spc="-119" noProof="0" dirty="0">
                <a:solidFill>
                  <a:srgbClr val="FFFFFF"/>
                </a:solidFill>
                <a:latin typeface="DIN Medium"/>
                <a:ea typeface="DIN Medium"/>
                <a:cs typeface="DIN Medium"/>
                <a:sym typeface="DIN Medium"/>
              </a:rPr>
              <a:t>PROGRAMME - EXEMPLE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5983947" cy="2929754"/>
          </a:xfrm>
        </p:grpSpPr>
        <p:sp>
          <p:nvSpPr>
            <p:cNvPr id="3" name="Freeform 3"/>
            <p:cNvSpPr/>
            <p:nvPr/>
          </p:nvSpPr>
          <p:spPr>
            <a:xfrm>
              <a:off x="0" y="0"/>
              <a:ext cx="5983948" cy="2929754"/>
            </a:xfrm>
            <a:custGeom>
              <a:avLst/>
              <a:gdLst/>
              <a:ahLst/>
              <a:cxnLst/>
              <a:rect l="l" t="t" r="r" b="b"/>
              <a:pathLst>
                <a:path w="5983948" h="2929754">
                  <a:moveTo>
                    <a:pt x="17378" y="0"/>
                  </a:moveTo>
                  <a:lnTo>
                    <a:pt x="5966570" y="0"/>
                  </a:lnTo>
                  <a:cubicBezTo>
                    <a:pt x="5971178" y="0"/>
                    <a:pt x="5975598" y="1831"/>
                    <a:pt x="5978858" y="5090"/>
                  </a:cubicBezTo>
                  <a:cubicBezTo>
                    <a:pt x="5982117" y="8349"/>
                    <a:pt x="5983948" y="12769"/>
                    <a:pt x="5983948" y="17378"/>
                  </a:cubicBezTo>
                  <a:lnTo>
                    <a:pt x="5983948" y="2912376"/>
                  </a:lnTo>
                  <a:cubicBezTo>
                    <a:pt x="5983948" y="2916985"/>
                    <a:pt x="5982117" y="2921405"/>
                    <a:pt x="5978858" y="2924664"/>
                  </a:cubicBezTo>
                  <a:cubicBezTo>
                    <a:pt x="5975598" y="2927923"/>
                    <a:pt x="5971178" y="2929754"/>
                    <a:pt x="5966570" y="2929754"/>
                  </a:cubicBezTo>
                  <a:lnTo>
                    <a:pt x="17378" y="2929754"/>
                  </a:lnTo>
                  <a:cubicBezTo>
                    <a:pt x="12769" y="2929754"/>
                    <a:pt x="8349" y="2927923"/>
                    <a:pt x="5090" y="2924664"/>
                  </a:cubicBezTo>
                  <a:cubicBezTo>
                    <a:pt x="1831" y="2921405"/>
                    <a:pt x="0" y="2916985"/>
                    <a:pt x="0" y="2912376"/>
                  </a:cubicBezTo>
                  <a:lnTo>
                    <a:pt x="0" y="17378"/>
                  </a:lnTo>
                  <a:cubicBezTo>
                    <a:pt x="0" y="12769"/>
                    <a:pt x="1831" y="8349"/>
                    <a:pt x="5090" y="5090"/>
                  </a:cubicBezTo>
                  <a:cubicBezTo>
                    <a:pt x="8349" y="1831"/>
                    <a:pt x="12769" y="0"/>
                    <a:pt x="17378" y="0"/>
                  </a:cubicBezTo>
                  <a:close/>
                </a:path>
              </a:pathLst>
            </a:custGeom>
            <a:solidFill>
              <a:srgbClr val="D9CCBB"/>
            </a:solidFill>
          </p:spPr>
          <p:txBody>
            <a:bodyPr/>
            <a:lstStyle/>
            <a:p>
              <a:endParaRPr lang="fr-FR" noProof="0" dirty="0"/>
            </a:p>
          </p:txBody>
        </p:sp>
        <p:sp>
          <p:nvSpPr>
            <p:cNvPr id="4" name="TextBox 4"/>
            <p:cNvSpPr txBox="1"/>
            <p:nvPr/>
          </p:nvSpPr>
          <p:spPr>
            <a:xfrm>
              <a:off x="0" y="-28575"/>
              <a:ext cx="5983947" cy="2958329"/>
            </a:xfrm>
            <a:prstGeom prst="rect">
              <a:avLst/>
            </a:prstGeom>
          </p:spPr>
          <p:txBody>
            <a:bodyPr lIns="50800" tIns="50800" rIns="50800" bIns="50800" rtlCol="0" anchor="ctr"/>
            <a:lstStyle/>
            <a:p>
              <a:pPr algn="ctr">
                <a:lnSpc>
                  <a:spcPts val="1959"/>
                </a:lnSpc>
              </a:pPr>
              <a:endParaRPr lang="fr-FR" noProof="0" dirty="0"/>
            </a:p>
          </p:txBody>
        </p:sp>
      </p:grpSp>
      <p:sp>
        <p:nvSpPr>
          <p:cNvPr id="5" name="Freeform 5"/>
          <p:cNvSpPr/>
          <p:nvPr/>
        </p:nvSpPr>
        <p:spPr>
          <a:xfrm>
            <a:off x="16454602" y="9636655"/>
            <a:ext cx="1480787" cy="337290"/>
          </a:xfrm>
          <a:custGeom>
            <a:avLst/>
            <a:gdLst/>
            <a:ahLst/>
            <a:cxnLst/>
            <a:rect l="l" t="t" r="r" b="b"/>
            <a:pathLst>
              <a:path w="1480787" h="337290">
                <a:moveTo>
                  <a:pt x="0" y="0"/>
                </a:moveTo>
                <a:lnTo>
                  <a:pt x="1480787" y="0"/>
                </a:lnTo>
                <a:lnTo>
                  <a:pt x="1480787" y="337290"/>
                </a:lnTo>
                <a:lnTo>
                  <a:pt x="0" y="337290"/>
                </a:lnTo>
                <a:lnTo>
                  <a:pt x="0" y="0"/>
                </a:lnTo>
                <a:close/>
              </a:path>
            </a:pathLst>
          </a:custGeom>
          <a:blipFill>
            <a:blip r:embed="rId2"/>
            <a:stretch>
              <a:fillRect/>
            </a:stretch>
          </a:blipFill>
        </p:spPr>
        <p:txBody>
          <a:bodyPr/>
          <a:lstStyle/>
          <a:p>
            <a:endParaRPr lang="fr-FR" noProof="0" dirty="0"/>
          </a:p>
        </p:txBody>
      </p:sp>
      <p:sp>
        <p:nvSpPr>
          <p:cNvPr id="6" name="TextBox 6"/>
          <p:cNvSpPr txBox="1"/>
          <p:nvPr/>
        </p:nvSpPr>
        <p:spPr>
          <a:xfrm>
            <a:off x="0" y="9477375"/>
            <a:ext cx="15659213" cy="411075"/>
          </a:xfrm>
          <a:prstGeom prst="rect">
            <a:avLst/>
          </a:prstGeom>
        </p:spPr>
        <p:txBody>
          <a:bodyPr lIns="0" tIns="0" rIns="0" bIns="0" rtlCol="0" anchor="t">
            <a:spAutoFit/>
          </a:bodyPr>
          <a:lstStyle/>
          <a:p>
            <a:pPr algn="ctr">
              <a:lnSpc>
                <a:spcPts val="3536"/>
              </a:lnSpc>
            </a:pPr>
            <a:r>
              <a:rPr lang="fr-FR" sz="2525" b="1" spc="277" noProof="0" dirty="0">
                <a:solidFill>
                  <a:srgbClr val="D00063"/>
                </a:solidFill>
                <a:highlight>
                  <a:srgbClr val="FFFF00"/>
                </a:highlight>
                <a:latin typeface="Open Sauce Bold"/>
                <a:ea typeface="Open Sauce Bold"/>
                <a:cs typeface="Open Sauce Bold"/>
                <a:sym typeface="Open Sauce Bold"/>
              </a:rPr>
              <a:t>NOTES : VOUS POUVEZ MODIFIER LES DATES POUR L'ANNÉE 2025 2026 </a:t>
            </a:r>
          </a:p>
        </p:txBody>
      </p:sp>
      <p:sp>
        <p:nvSpPr>
          <p:cNvPr id="7" name="TextBox 7"/>
          <p:cNvSpPr txBox="1"/>
          <p:nvPr/>
        </p:nvSpPr>
        <p:spPr>
          <a:xfrm>
            <a:off x="0" y="527957"/>
            <a:ext cx="18288000" cy="923902"/>
          </a:xfrm>
          <a:prstGeom prst="rect">
            <a:avLst/>
          </a:prstGeom>
        </p:spPr>
        <p:txBody>
          <a:bodyPr lIns="0" tIns="0" rIns="0" bIns="0" rtlCol="0" anchor="t">
            <a:spAutoFit/>
          </a:bodyPr>
          <a:lstStyle/>
          <a:p>
            <a:pPr marL="0" lvl="0" indent="0" algn="ctr">
              <a:lnSpc>
                <a:spcPts val="7200"/>
              </a:lnSpc>
              <a:spcBef>
                <a:spcPct val="0"/>
              </a:spcBef>
            </a:pPr>
            <a:r>
              <a:rPr lang="fr-FR" sz="6000" b="1" u="none" strike="noStrike" spc="-119" noProof="0" dirty="0">
                <a:solidFill>
                  <a:srgbClr val="FFFFFF"/>
                </a:solidFill>
                <a:latin typeface="DIN Medium"/>
                <a:ea typeface="DIN Medium"/>
                <a:cs typeface="DIN Medium"/>
                <a:sym typeface="DIN Medium"/>
              </a:rPr>
              <a:t>COMMENT CHOISIR SON ÉCOLE ?</a:t>
            </a:r>
          </a:p>
        </p:txBody>
      </p:sp>
      <p:grpSp>
        <p:nvGrpSpPr>
          <p:cNvPr id="8" name="Group 8"/>
          <p:cNvGrpSpPr/>
          <p:nvPr/>
        </p:nvGrpSpPr>
        <p:grpSpPr>
          <a:xfrm>
            <a:off x="851365" y="2090033"/>
            <a:ext cx="16407935" cy="6794925"/>
            <a:chOff x="0" y="-1"/>
            <a:chExt cx="21877247" cy="9059899"/>
          </a:xfrm>
        </p:grpSpPr>
        <p:grpSp>
          <p:nvGrpSpPr>
            <p:cNvPr id="9" name="Group 9"/>
            <p:cNvGrpSpPr/>
            <p:nvPr/>
          </p:nvGrpSpPr>
          <p:grpSpPr>
            <a:xfrm rot="-5400000">
              <a:off x="16943799" y="1312845"/>
              <a:ext cx="2988017" cy="612294"/>
              <a:chOff x="0" y="0"/>
              <a:chExt cx="2596814" cy="532130"/>
            </a:xfrm>
          </p:grpSpPr>
          <p:sp>
            <p:nvSpPr>
              <p:cNvPr id="10" name="Freeform 10"/>
              <p:cNvSpPr/>
              <p:nvPr/>
            </p:nvSpPr>
            <p:spPr>
              <a:xfrm>
                <a:off x="0" y="0"/>
                <a:ext cx="2595544" cy="533400"/>
              </a:xfrm>
              <a:custGeom>
                <a:avLst/>
                <a:gdLst/>
                <a:ahLst/>
                <a:cxnLst/>
                <a:rect l="l" t="t" r="r" b="b"/>
                <a:pathLst>
                  <a:path w="2595544" h="533400">
                    <a:moveTo>
                      <a:pt x="2518074"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2518074" y="335280"/>
                    </a:lnTo>
                    <a:cubicBezTo>
                      <a:pt x="2561254" y="335280"/>
                      <a:pt x="2595544" y="304800"/>
                      <a:pt x="2595544" y="266700"/>
                    </a:cubicBezTo>
                    <a:cubicBezTo>
                      <a:pt x="2595544" y="228600"/>
                      <a:pt x="2561254" y="198120"/>
                      <a:pt x="2518074" y="198120"/>
                    </a:cubicBezTo>
                    <a:close/>
                  </a:path>
                </a:pathLst>
              </a:custGeom>
              <a:solidFill>
                <a:srgbClr val="FAFAFA"/>
              </a:solidFill>
            </p:spPr>
            <p:txBody>
              <a:bodyPr/>
              <a:lstStyle/>
              <a:p>
                <a:endParaRPr lang="fr-FR" noProof="0" dirty="0"/>
              </a:p>
            </p:txBody>
          </p:sp>
        </p:grpSp>
        <p:grpSp>
          <p:nvGrpSpPr>
            <p:cNvPr id="11" name="Group 11"/>
            <p:cNvGrpSpPr/>
            <p:nvPr/>
          </p:nvGrpSpPr>
          <p:grpSpPr>
            <a:xfrm rot="-5400000">
              <a:off x="1495235" y="1187861"/>
              <a:ext cx="2988017" cy="612294"/>
              <a:chOff x="0" y="0"/>
              <a:chExt cx="2596814" cy="532130"/>
            </a:xfrm>
          </p:grpSpPr>
          <p:sp>
            <p:nvSpPr>
              <p:cNvPr id="12" name="Freeform 12"/>
              <p:cNvSpPr/>
              <p:nvPr/>
            </p:nvSpPr>
            <p:spPr>
              <a:xfrm>
                <a:off x="0" y="0"/>
                <a:ext cx="2595544" cy="533400"/>
              </a:xfrm>
              <a:custGeom>
                <a:avLst/>
                <a:gdLst/>
                <a:ahLst/>
                <a:cxnLst/>
                <a:rect l="l" t="t" r="r" b="b"/>
                <a:pathLst>
                  <a:path w="2595544" h="533400">
                    <a:moveTo>
                      <a:pt x="2518074"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2518074" y="335280"/>
                    </a:lnTo>
                    <a:cubicBezTo>
                      <a:pt x="2561254" y="335280"/>
                      <a:pt x="2595544" y="304800"/>
                      <a:pt x="2595544" y="266700"/>
                    </a:cubicBezTo>
                    <a:cubicBezTo>
                      <a:pt x="2595544" y="228600"/>
                      <a:pt x="2561254" y="198120"/>
                      <a:pt x="2518074" y="198120"/>
                    </a:cubicBezTo>
                    <a:close/>
                  </a:path>
                </a:pathLst>
              </a:custGeom>
              <a:solidFill>
                <a:srgbClr val="FAFAFA"/>
              </a:solidFill>
            </p:spPr>
            <p:txBody>
              <a:bodyPr/>
              <a:lstStyle/>
              <a:p>
                <a:endParaRPr lang="fr-FR" noProof="0" dirty="0"/>
              </a:p>
            </p:txBody>
          </p:sp>
        </p:grpSp>
        <p:grpSp>
          <p:nvGrpSpPr>
            <p:cNvPr id="13" name="Group 13"/>
            <p:cNvGrpSpPr/>
            <p:nvPr/>
          </p:nvGrpSpPr>
          <p:grpSpPr>
            <a:xfrm rot="-5400000">
              <a:off x="9129763" y="1187861"/>
              <a:ext cx="2988017" cy="612294"/>
              <a:chOff x="0" y="0"/>
              <a:chExt cx="2596814" cy="532130"/>
            </a:xfrm>
          </p:grpSpPr>
          <p:sp>
            <p:nvSpPr>
              <p:cNvPr id="14" name="Freeform 14"/>
              <p:cNvSpPr/>
              <p:nvPr/>
            </p:nvSpPr>
            <p:spPr>
              <a:xfrm>
                <a:off x="0" y="0"/>
                <a:ext cx="2595544" cy="533400"/>
              </a:xfrm>
              <a:custGeom>
                <a:avLst/>
                <a:gdLst/>
                <a:ahLst/>
                <a:cxnLst/>
                <a:rect l="l" t="t" r="r" b="b"/>
                <a:pathLst>
                  <a:path w="2595544" h="533400">
                    <a:moveTo>
                      <a:pt x="2518074" y="198120"/>
                    </a:moveTo>
                    <a:lnTo>
                      <a:pt x="523240" y="198120"/>
                    </a:lnTo>
                    <a:cubicBezTo>
                      <a:pt x="492760" y="83820"/>
                      <a:pt x="389890" y="0"/>
                      <a:pt x="266700" y="0"/>
                    </a:cubicBezTo>
                    <a:cubicBezTo>
                      <a:pt x="119380" y="0"/>
                      <a:pt x="0" y="119380"/>
                      <a:pt x="0" y="266700"/>
                    </a:cubicBezTo>
                    <a:cubicBezTo>
                      <a:pt x="0" y="414020"/>
                      <a:pt x="119380" y="533400"/>
                      <a:pt x="266700" y="533400"/>
                    </a:cubicBezTo>
                    <a:cubicBezTo>
                      <a:pt x="389890" y="533400"/>
                      <a:pt x="494030" y="449580"/>
                      <a:pt x="523240" y="335280"/>
                    </a:cubicBezTo>
                    <a:lnTo>
                      <a:pt x="2518074" y="335280"/>
                    </a:lnTo>
                    <a:cubicBezTo>
                      <a:pt x="2561254" y="335280"/>
                      <a:pt x="2595544" y="304800"/>
                      <a:pt x="2595544" y="266700"/>
                    </a:cubicBezTo>
                    <a:cubicBezTo>
                      <a:pt x="2595544" y="228600"/>
                      <a:pt x="2561254" y="198120"/>
                      <a:pt x="2518074" y="198120"/>
                    </a:cubicBezTo>
                    <a:close/>
                  </a:path>
                </a:pathLst>
              </a:custGeom>
              <a:solidFill>
                <a:srgbClr val="FAFAFA"/>
              </a:solidFill>
            </p:spPr>
            <p:txBody>
              <a:bodyPr/>
              <a:lstStyle/>
              <a:p>
                <a:endParaRPr lang="fr-FR" noProof="0" dirty="0"/>
              </a:p>
            </p:txBody>
          </p:sp>
        </p:grpSp>
        <p:sp>
          <p:nvSpPr>
            <p:cNvPr id="15" name="TextBox 15"/>
            <p:cNvSpPr txBox="1"/>
            <p:nvPr/>
          </p:nvSpPr>
          <p:spPr>
            <a:xfrm>
              <a:off x="242216" y="3579545"/>
              <a:ext cx="5978488" cy="1995504"/>
            </a:xfrm>
            <a:prstGeom prst="rect">
              <a:avLst/>
            </a:prstGeom>
          </p:spPr>
          <p:txBody>
            <a:bodyPr lIns="0" tIns="0" rIns="0" bIns="0" rtlCol="0" anchor="t">
              <a:spAutoFit/>
            </a:bodyPr>
            <a:lstStyle/>
            <a:p>
              <a:pPr algn="ctr">
                <a:lnSpc>
                  <a:spcPts val="4011"/>
                </a:lnSpc>
              </a:pPr>
              <a:r>
                <a:rPr lang="fr-FR" sz="2865" b="1" spc="315" noProof="0" dirty="0">
                  <a:solidFill>
                    <a:srgbClr val="D00063"/>
                  </a:solidFill>
                  <a:latin typeface="Oswald Bold"/>
                  <a:ea typeface="Oswald Bold"/>
                  <a:cs typeface="Oswald Bold"/>
                  <a:sym typeface="Oswald Bold"/>
                </a:rPr>
                <a:t>BIEN SE RENSEIGNER SUR LES ÉCOLES EN AMONT</a:t>
              </a:r>
            </a:p>
          </p:txBody>
        </p:sp>
        <p:sp>
          <p:nvSpPr>
            <p:cNvPr id="16" name="TextBox 16"/>
            <p:cNvSpPr txBox="1"/>
            <p:nvPr/>
          </p:nvSpPr>
          <p:spPr>
            <a:xfrm>
              <a:off x="0" y="6495019"/>
              <a:ext cx="5978488" cy="2564879"/>
            </a:xfrm>
            <a:prstGeom prst="rect">
              <a:avLst/>
            </a:prstGeom>
          </p:spPr>
          <p:txBody>
            <a:bodyPr lIns="0" tIns="0" rIns="0" bIns="0" rtlCol="0" anchor="t">
              <a:spAutoFit/>
            </a:bodyPr>
            <a:lstStyle/>
            <a:p>
              <a:pPr algn="ctr">
                <a:lnSpc>
                  <a:spcPts val="3170"/>
                </a:lnSpc>
              </a:pPr>
              <a:r>
                <a:rPr lang="fr-FR" sz="2113" spc="21" noProof="0" dirty="0">
                  <a:solidFill>
                    <a:srgbClr val="243350"/>
                  </a:solidFill>
                  <a:latin typeface="Oswald"/>
                  <a:ea typeface="Oswald"/>
                  <a:cs typeface="Oswald"/>
                  <a:sym typeface="Oswald"/>
                </a:rPr>
                <a:t>(de mi novembre à début mars) sur les salons, forums, web, guides, etc., demander l’avis de vos proches (famille, amis), vos professeurs, les collègues de </a:t>
              </a:r>
            </a:p>
            <a:p>
              <a:pPr algn="ctr">
                <a:lnSpc>
                  <a:spcPts val="3170"/>
                </a:lnSpc>
              </a:pPr>
              <a:r>
                <a:rPr lang="fr-FR" sz="2113" spc="21" noProof="0" dirty="0">
                  <a:solidFill>
                    <a:srgbClr val="243350"/>
                  </a:solidFill>
                  <a:latin typeface="Oswald"/>
                  <a:ea typeface="Oswald"/>
                  <a:cs typeface="Oswald"/>
                  <a:sym typeface="Oswald"/>
                </a:rPr>
                <a:t>vos parents…</a:t>
              </a:r>
            </a:p>
          </p:txBody>
        </p:sp>
        <p:sp>
          <p:nvSpPr>
            <p:cNvPr id="17" name="TextBox 17"/>
            <p:cNvSpPr txBox="1"/>
            <p:nvPr/>
          </p:nvSpPr>
          <p:spPr>
            <a:xfrm>
              <a:off x="7377082" y="3552277"/>
              <a:ext cx="6365518" cy="2632463"/>
            </a:xfrm>
            <a:prstGeom prst="rect">
              <a:avLst/>
            </a:prstGeom>
          </p:spPr>
          <p:txBody>
            <a:bodyPr lIns="0" tIns="0" rIns="0" bIns="0" rtlCol="0" anchor="t">
              <a:spAutoFit/>
            </a:bodyPr>
            <a:lstStyle/>
            <a:p>
              <a:pPr marL="0" lvl="0" indent="0" algn="ctr">
                <a:lnSpc>
                  <a:spcPts val="4011"/>
                </a:lnSpc>
                <a:spcBef>
                  <a:spcPct val="0"/>
                </a:spcBef>
              </a:pPr>
              <a:r>
                <a:rPr lang="fr-FR" sz="2865" b="1" u="none" strike="noStrike" spc="315" noProof="0" dirty="0">
                  <a:solidFill>
                    <a:srgbClr val="D00063"/>
                  </a:solidFill>
                  <a:latin typeface="Oswald Bold"/>
                  <a:ea typeface="Oswald Bold"/>
                  <a:cs typeface="Oswald Bold"/>
                  <a:sym typeface="Oswald Bold"/>
                </a:rPr>
                <a:t>SÉLECTIONNER LES FORMATIONS QUI VOUS CORRESPONDENT LE MIEUX </a:t>
              </a:r>
            </a:p>
          </p:txBody>
        </p:sp>
        <p:sp>
          <p:nvSpPr>
            <p:cNvPr id="18" name="TextBox 18"/>
            <p:cNvSpPr txBox="1"/>
            <p:nvPr/>
          </p:nvSpPr>
          <p:spPr>
            <a:xfrm>
              <a:off x="7570597" y="6495019"/>
              <a:ext cx="5978488" cy="2039954"/>
            </a:xfrm>
            <a:prstGeom prst="rect">
              <a:avLst/>
            </a:prstGeom>
          </p:spPr>
          <p:txBody>
            <a:bodyPr lIns="0" tIns="0" rIns="0" bIns="0" rtlCol="0" anchor="t">
              <a:spAutoFit/>
            </a:bodyPr>
            <a:lstStyle/>
            <a:p>
              <a:pPr marL="0" lvl="0" indent="0" algn="ctr">
                <a:lnSpc>
                  <a:spcPts val="3170"/>
                </a:lnSpc>
                <a:spcBef>
                  <a:spcPct val="0"/>
                </a:spcBef>
              </a:pPr>
              <a:r>
                <a:rPr lang="fr-FR" sz="2113" u="none" strike="noStrike" spc="21" noProof="0" dirty="0">
                  <a:solidFill>
                    <a:srgbClr val="243350"/>
                  </a:solidFill>
                  <a:latin typeface="Oswald"/>
                  <a:ea typeface="Oswald"/>
                  <a:cs typeface="Oswald"/>
                  <a:sym typeface="Oswald"/>
                </a:rPr>
                <a:t>Découvrir les formations lors des salons, forums et Journées Portes Ouvertes </a:t>
              </a:r>
            </a:p>
            <a:p>
              <a:pPr marL="0" lvl="0" indent="0" algn="ctr">
                <a:lnSpc>
                  <a:spcPts val="3170"/>
                </a:lnSpc>
                <a:spcBef>
                  <a:spcPct val="0"/>
                </a:spcBef>
              </a:pPr>
              <a:r>
                <a:rPr lang="fr-FR" sz="2113" u="none" strike="noStrike" spc="21" noProof="0" dirty="0">
                  <a:solidFill>
                    <a:srgbClr val="243350"/>
                  </a:solidFill>
                  <a:latin typeface="Oswald"/>
                  <a:ea typeface="Oswald"/>
                  <a:cs typeface="Oswald"/>
                  <a:sym typeface="Oswald"/>
                </a:rPr>
                <a:t>(entre novembre et mi mars)</a:t>
              </a:r>
            </a:p>
            <a:p>
              <a:pPr marL="0" lvl="0" indent="0" algn="ctr">
                <a:lnSpc>
                  <a:spcPts val="3170"/>
                </a:lnSpc>
                <a:spcBef>
                  <a:spcPct val="0"/>
                </a:spcBef>
              </a:pPr>
              <a:endParaRPr lang="fr-FR" sz="2113" u="none" strike="noStrike" spc="21" noProof="0" dirty="0">
                <a:solidFill>
                  <a:srgbClr val="243350"/>
                </a:solidFill>
                <a:latin typeface="Oswald"/>
                <a:ea typeface="Oswald"/>
                <a:cs typeface="Oswald"/>
                <a:sym typeface="Oswald"/>
              </a:endParaRPr>
            </a:p>
          </p:txBody>
        </p:sp>
        <p:sp>
          <p:nvSpPr>
            <p:cNvPr id="19" name="TextBox 19"/>
            <p:cNvSpPr txBox="1"/>
            <p:nvPr/>
          </p:nvSpPr>
          <p:spPr>
            <a:xfrm>
              <a:off x="15399323" y="3552277"/>
              <a:ext cx="6076968" cy="2632463"/>
            </a:xfrm>
            <a:prstGeom prst="rect">
              <a:avLst/>
            </a:prstGeom>
          </p:spPr>
          <p:txBody>
            <a:bodyPr lIns="0" tIns="0" rIns="0" bIns="0" rtlCol="0" anchor="t">
              <a:spAutoFit/>
            </a:bodyPr>
            <a:lstStyle/>
            <a:p>
              <a:pPr marL="0" lvl="0" indent="0" algn="ctr">
                <a:lnSpc>
                  <a:spcPts val="4011"/>
                </a:lnSpc>
                <a:spcBef>
                  <a:spcPct val="0"/>
                </a:spcBef>
              </a:pPr>
              <a:r>
                <a:rPr lang="fr-FR" sz="2865" b="1" u="none" strike="noStrike" spc="315" noProof="0" dirty="0">
                  <a:solidFill>
                    <a:srgbClr val="D00063"/>
                  </a:solidFill>
                  <a:latin typeface="Oswald Bold"/>
                  <a:ea typeface="Oswald Bold"/>
                  <a:cs typeface="Oswald Bold"/>
                  <a:sym typeface="Oswald Bold"/>
                </a:rPr>
                <a:t>SUR PARCOUR</a:t>
              </a:r>
            </a:p>
            <a:p>
              <a:pPr marL="0" lvl="0" indent="0" algn="ctr">
                <a:lnSpc>
                  <a:spcPts val="4011"/>
                </a:lnSpc>
                <a:spcBef>
                  <a:spcPct val="0"/>
                </a:spcBef>
              </a:pPr>
              <a:r>
                <a:rPr lang="fr-FR" sz="2865" b="1" u="none" strike="noStrike" spc="315" noProof="0" dirty="0">
                  <a:solidFill>
                    <a:srgbClr val="D00063"/>
                  </a:solidFill>
                  <a:latin typeface="Oswald Bold"/>
                  <a:ea typeface="Oswald Bold"/>
                  <a:cs typeface="Oswald Bold"/>
                  <a:sym typeface="Oswald Bold"/>
                </a:rPr>
                <a:t>(MI JANVIER-MI MARS 2026 POUR CANDIDATER)</a:t>
              </a:r>
            </a:p>
          </p:txBody>
        </p:sp>
        <p:sp>
          <p:nvSpPr>
            <p:cNvPr id="20" name="TextBox 20"/>
            <p:cNvSpPr txBox="1"/>
            <p:nvPr/>
          </p:nvSpPr>
          <p:spPr>
            <a:xfrm>
              <a:off x="14998368" y="6495018"/>
              <a:ext cx="6878879" cy="2136397"/>
            </a:xfrm>
            <a:prstGeom prst="rect">
              <a:avLst/>
            </a:prstGeom>
          </p:spPr>
          <p:txBody>
            <a:bodyPr lIns="0" tIns="0" rIns="0" bIns="0" rtlCol="0" anchor="t">
              <a:spAutoFit/>
            </a:bodyPr>
            <a:lstStyle/>
            <a:p>
              <a:pPr marL="0" lvl="0" indent="0" algn="ctr">
                <a:lnSpc>
                  <a:spcPts val="3170"/>
                </a:lnSpc>
                <a:spcBef>
                  <a:spcPct val="0"/>
                </a:spcBef>
              </a:pPr>
              <a:r>
                <a:rPr lang="fr-FR" sz="2113" u="none" strike="noStrike" spc="21" noProof="0" dirty="0">
                  <a:solidFill>
                    <a:srgbClr val="243350"/>
                  </a:solidFill>
                  <a:latin typeface="Oswald"/>
                  <a:ea typeface="Oswald"/>
                  <a:cs typeface="Oswald"/>
                  <a:sym typeface="Oswald"/>
                </a:rPr>
                <a:t>10 vœux de formation possible</a:t>
              </a:r>
            </a:p>
            <a:p>
              <a:pPr marL="0" lvl="0" indent="0" algn="ctr">
                <a:lnSpc>
                  <a:spcPts val="3170"/>
                </a:lnSpc>
                <a:spcBef>
                  <a:spcPct val="0"/>
                </a:spcBef>
              </a:pPr>
              <a:r>
                <a:rPr lang="fr-FR" sz="2113" u="none" strike="noStrike" spc="21" noProof="0" dirty="0">
                  <a:solidFill>
                    <a:srgbClr val="243350"/>
                  </a:solidFill>
                  <a:latin typeface="Oswald"/>
                  <a:ea typeface="Oswald"/>
                  <a:cs typeface="Oswald"/>
                  <a:sym typeface="Oswald"/>
                </a:rPr>
                <a:t>(Et jusqu’à 20 sous-</a:t>
              </a:r>
              <a:r>
                <a:rPr lang="fr-FR" sz="2113" u="none" strike="noStrike" spc="21" noProof="0" dirty="0" err="1">
                  <a:solidFill>
                    <a:srgbClr val="243350"/>
                  </a:solidFill>
                  <a:latin typeface="Oswald"/>
                  <a:ea typeface="Oswald"/>
                  <a:cs typeface="Oswald"/>
                  <a:sym typeface="Oswald"/>
                </a:rPr>
                <a:t>voeux</a:t>
              </a:r>
              <a:r>
                <a:rPr lang="fr-FR" sz="2113" u="none" strike="noStrike" spc="21" noProof="0" dirty="0">
                  <a:solidFill>
                    <a:srgbClr val="243350"/>
                  </a:solidFill>
                  <a:latin typeface="Oswald"/>
                  <a:ea typeface="Oswald"/>
                  <a:cs typeface="Oswald"/>
                  <a:sym typeface="Oswald"/>
                </a:rPr>
                <a:t> pour les CPGE / BUT / BTS et vœux multiples illimités</a:t>
              </a:r>
            </a:p>
            <a:p>
              <a:pPr marL="0" lvl="0" indent="0" algn="ctr">
                <a:lnSpc>
                  <a:spcPts val="3170"/>
                </a:lnSpc>
                <a:spcBef>
                  <a:spcPct val="0"/>
                </a:spcBef>
              </a:pPr>
              <a:r>
                <a:rPr lang="fr-FR" sz="2113" u="none" strike="noStrike" spc="21" noProof="0" dirty="0">
                  <a:solidFill>
                    <a:srgbClr val="243350"/>
                  </a:solidFill>
                  <a:latin typeface="Oswald"/>
                  <a:ea typeface="Oswald"/>
                  <a:cs typeface="Oswald"/>
                  <a:sym typeface="Oswald"/>
                </a:rPr>
                <a:t>pour les concours postbac)</a:t>
              </a:r>
            </a:p>
          </p:txBody>
        </p:sp>
        <p:sp>
          <p:nvSpPr>
            <p:cNvPr id="21" name="Freeform 21"/>
            <p:cNvSpPr/>
            <p:nvPr/>
          </p:nvSpPr>
          <p:spPr>
            <a:xfrm>
              <a:off x="17841057" y="3413480"/>
              <a:ext cx="3745587" cy="796430"/>
            </a:xfrm>
            <a:custGeom>
              <a:avLst/>
              <a:gdLst/>
              <a:ahLst/>
              <a:cxnLst/>
              <a:rect l="l" t="t" r="r" b="b"/>
              <a:pathLst>
                <a:path w="3745587" h="796430">
                  <a:moveTo>
                    <a:pt x="0" y="0"/>
                  </a:moveTo>
                  <a:lnTo>
                    <a:pt x="3745587" y="0"/>
                  </a:lnTo>
                  <a:lnTo>
                    <a:pt x="3745587" y="796430"/>
                  </a:lnTo>
                  <a:lnTo>
                    <a:pt x="0" y="796430"/>
                  </a:lnTo>
                  <a:lnTo>
                    <a:pt x="0" y="0"/>
                  </a:lnTo>
                  <a:close/>
                </a:path>
              </a:pathLst>
            </a:custGeom>
            <a:blipFill>
              <a:blip r:embed="rId3"/>
              <a:stretch>
                <a:fillRect/>
              </a:stretch>
            </a:blipFill>
          </p:spPr>
          <p:txBody>
            <a:bodyPr/>
            <a:lstStyle/>
            <a:p>
              <a:endParaRPr lang="fr-FR" noProof="0" dirty="0"/>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450848"/>
            <a:chOff x="0" y="0"/>
            <a:chExt cx="25397214" cy="14120494"/>
          </a:xfrm>
        </p:grpSpPr>
        <p:pic>
          <p:nvPicPr>
            <p:cNvPr id="3" name="Picture 3"/>
            <p:cNvPicPr>
              <a:picLocks noChangeAspect="1"/>
            </p:cNvPicPr>
            <p:nvPr/>
          </p:nvPicPr>
          <p:blipFill>
            <a:blip r:embed="rId2"/>
            <a:srcRect t="12934" b="12934"/>
            <a:stretch>
              <a:fillRect/>
            </a:stretch>
          </p:blipFill>
          <p:spPr>
            <a:xfrm>
              <a:off x="0" y="0"/>
              <a:ext cx="25397214" cy="14120494"/>
            </a:xfrm>
            <a:prstGeom prst="rect">
              <a:avLst/>
            </a:prstGeom>
          </p:spPr>
        </p:pic>
      </p:grpSp>
      <p:sp>
        <p:nvSpPr>
          <p:cNvPr id="4" name="Freeform 4"/>
          <p:cNvSpPr/>
          <p:nvPr/>
        </p:nvSpPr>
        <p:spPr>
          <a:xfrm flipH="1">
            <a:off x="4511822" y="1"/>
            <a:ext cx="13547578" cy="10450848"/>
          </a:xfrm>
          <a:custGeom>
            <a:avLst/>
            <a:gdLst/>
            <a:ahLst/>
            <a:cxnLst/>
            <a:rect l="l" t="t" r="r" b="b"/>
            <a:pathLst>
              <a:path w="14065746" h="11634505">
                <a:moveTo>
                  <a:pt x="14065746" y="0"/>
                </a:moveTo>
                <a:lnTo>
                  <a:pt x="0" y="0"/>
                </a:lnTo>
                <a:lnTo>
                  <a:pt x="0" y="11634504"/>
                </a:lnTo>
                <a:lnTo>
                  <a:pt x="14065746" y="11634504"/>
                </a:lnTo>
                <a:lnTo>
                  <a:pt x="1406574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noProof="0" dirty="0"/>
          </a:p>
        </p:txBody>
      </p:sp>
      <p:sp>
        <p:nvSpPr>
          <p:cNvPr id="5" name="Freeform 5"/>
          <p:cNvSpPr/>
          <p:nvPr/>
        </p:nvSpPr>
        <p:spPr>
          <a:xfrm flipH="1">
            <a:off x="0" y="0"/>
            <a:ext cx="18288000" cy="10450848"/>
          </a:xfrm>
          <a:custGeom>
            <a:avLst/>
            <a:gdLst/>
            <a:ahLst/>
            <a:cxnLst/>
            <a:rect l="l" t="t" r="r" b="b"/>
            <a:pathLst>
              <a:path w="18458130" h="15267672">
                <a:moveTo>
                  <a:pt x="18458130" y="0"/>
                </a:moveTo>
                <a:lnTo>
                  <a:pt x="0" y="0"/>
                </a:lnTo>
                <a:lnTo>
                  <a:pt x="0" y="15267672"/>
                </a:lnTo>
                <a:lnTo>
                  <a:pt x="18458130" y="15267672"/>
                </a:lnTo>
                <a:lnTo>
                  <a:pt x="18458130" y="0"/>
                </a:lnTo>
                <a:close/>
              </a:path>
            </a:pathLst>
          </a:custGeom>
          <a:blipFill>
            <a:blip r:embed="rId5">
              <a:extLst>
                <a:ext uri="{96DAC541-7B7A-43D3-8B79-37D633B846F1}">
                  <asvg:svgBlip xmlns:asvg="http://schemas.microsoft.com/office/drawing/2016/SVG/main" r:embed="rId6"/>
                </a:ext>
              </a:extLst>
            </a:blip>
            <a:stretch>
              <a:fillRect b="-20896"/>
            </a:stretch>
          </a:blipFill>
        </p:spPr>
        <p:txBody>
          <a:bodyPr/>
          <a:lstStyle/>
          <a:p>
            <a:endParaRPr lang="fr-FR" noProof="0" dirty="0"/>
          </a:p>
        </p:txBody>
      </p:sp>
      <p:sp>
        <p:nvSpPr>
          <p:cNvPr id="6" name="TextBox 6"/>
          <p:cNvSpPr txBox="1"/>
          <p:nvPr/>
        </p:nvSpPr>
        <p:spPr>
          <a:xfrm>
            <a:off x="9177224" y="4566921"/>
            <a:ext cx="8668556" cy="1086483"/>
          </a:xfrm>
          <a:prstGeom prst="rect">
            <a:avLst/>
          </a:prstGeom>
        </p:spPr>
        <p:txBody>
          <a:bodyPr lIns="0" tIns="0" rIns="0" bIns="0" rtlCol="0" anchor="t">
            <a:spAutoFit/>
          </a:bodyPr>
          <a:lstStyle/>
          <a:p>
            <a:pPr marL="0" lvl="0" indent="0" algn="l">
              <a:lnSpc>
                <a:spcPts val="8710"/>
              </a:lnSpc>
              <a:spcBef>
                <a:spcPct val="0"/>
              </a:spcBef>
            </a:pPr>
            <a:r>
              <a:rPr lang="fr-FR" sz="6700" b="1" spc="-134" noProof="0" dirty="0">
                <a:solidFill>
                  <a:srgbClr val="FFFFFF"/>
                </a:solidFill>
                <a:latin typeface="Muli Bold"/>
                <a:ea typeface="Muli Bold"/>
                <a:cs typeface="Muli Bold"/>
                <a:sym typeface="Muli Bold"/>
              </a:rPr>
              <a:t>TABLES RONDES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5397214" cy="14120494"/>
          </a:xfrm>
        </p:grpSpPr>
        <p:pic>
          <p:nvPicPr>
            <p:cNvPr id="3" name="Picture 3"/>
            <p:cNvPicPr>
              <a:picLocks noChangeAspect="1"/>
            </p:cNvPicPr>
            <p:nvPr/>
          </p:nvPicPr>
          <p:blipFill>
            <a:blip r:embed="rId2"/>
            <a:srcRect t="14898" b="10970"/>
            <a:stretch>
              <a:fillRect/>
            </a:stretch>
          </p:blipFill>
          <p:spPr>
            <a:xfrm>
              <a:off x="0" y="0"/>
              <a:ext cx="25397214" cy="14120494"/>
            </a:xfrm>
            <a:prstGeom prst="rect">
              <a:avLst/>
            </a:prstGeom>
          </p:spPr>
        </p:pic>
      </p:grpSp>
      <p:sp>
        <p:nvSpPr>
          <p:cNvPr id="4" name="Freeform 4"/>
          <p:cNvSpPr/>
          <p:nvPr/>
        </p:nvSpPr>
        <p:spPr>
          <a:xfrm flipH="1">
            <a:off x="3581400" y="0"/>
            <a:ext cx="14706600" cy="10287000"/>
          </a:xfrm>
          <a:custGeom>
            <a:avLst/>
            <a:gdLst/>
            <a:ahLst/>
            <a:cxnLst/>
            <a:rect l="l" t="t" r="r" b="b"/>
            <a:pathLst>
              <a:path w="14065746" h="11634505">
                <a:moveTo>
                  <a:pt x="14065746" y="0"/>
                </a:moveTo>
                <a:lnTo>
                  <a:pt x="0" y="0"/>
                </a:lnTo>
                <a:lnTo>
                  <a:pt x="0" y="11634505"/>
                </a:lnTo>
                <a:lnTo>
                  <a:pt x="14065746" y="11634505"/>
                </a:lnTo>
                <a:lnTo>
                  <a:pt x="14065746" y="0"/>
                </a:lnTo>
                <a:close/>
              </a:path>
            </a:pathLst>
          </a:custGeom>
          <a:blipFill>
            <a:blip r:embed="rId3">
              <a:extLst>
                <a:ext uri="{96DAC541-7B7A-43D3-8B79-37D633B846F1}">
                  <asvg:svgBlip xmlns:asvg="http://schemas.microsoft.com/office/drawing/2016/SVG/main" r:embed="rId4"/>
                </a:ext>
              </a:extLst>
            </a:blip>
            <a:stretch>
              <a:fillRect b="-20896"/>
            </a:stretch>
          </a:blipFill>
        </p:spPr>
        <p:txBody>
          <a:bodyPr/>
          <a:lstStyle/>
          <a:p>
            <a:endParaRPr lang="fr-FR" noProof="0" dirty="0"/>
          </a:p>
        </p:txBody>
      </p:sp>
      <p:sp>
        <p:nvSpPr>
          <p:cNvPr id="5" name="TextBox 5"/>
          <p:cNvSpPr txBox="1"/>
          <p:nvPr/>
        </p:nvSpPr>
        <p:spPr>
          <a:xfrm>
            <a:off x="9177224" y="7512167"/>
            <a:ext cx="8668556" cy="511810"/>
          </a:xfrm>
          <a:prstGeom prst="rect">
            <a:avLst/>
          </a:prstGeom>
        </p:spPr>
        <p:txBody>
          <a:bodyPr lIns="0" tIns="0" rIns="0" bIns="0" rtlCol="0" anchor="t">
            <a:spAutoFit/>
          </a:bodyPr>
          <a:lstStyle/>
          <a:p>
            <a:pPr algn="ctr">
              <a:lnSpc>
                <a:spcPts val="4160"/>
              </a:lnSpc>
            </a:pPr>
            <a:endParaRPr lang="fr-FR" noProof="0" dirty="0"/>
          </a:p>
        </p:txBody>
      </p:sp>
      <p:sp>
        <p:nvSpPr>
          <p:cNvPr id="6" name="Freeform 6"/>
          <p:cNvSpPr/>
          <p:nvPr/>
        </p:nvSpPr>
        <p:spPr>
          <a:xfrm flipH="1">
            <a:off x="0" y="0"/>
            <a:ext cx="18288000" cy="10287000"/>
          </a:xfrm>
          <a:custGeom>
            <a:avLst/>
            <a:gdLst/>
            <a:ahLst/>
            <a:cxnLst/>
            <a:rect l="l" t="t" r="r" b="b"/>
            <a:pathLst>
              <a:path w="18458130" h="15267672">
                <a:moveTo>
                  <a:pt x="18458130" y="0"/>
                </a:moveTo>
                <a:lnTo>
                  <a:pt x="0" y="0"/>
                </a:lnTo>
                <a:lnTo>
                  <a:pt x="0" y="15267672"/>
                </a:lnTo>
                <a:lnTo>
                  <a:pt x="18458130" y="15267672"/>
                </a:lnTo>
                <a:lnTo>
                  <a:pt x="18458130" y="0"/>
                </a:lnTo>
                <a:close/>
              </a:path>
            </a:pathLst>
          </a:custGeom>
          <a:blipFill>
            <a:blip r:embed="rId5">
              <a:extLst>
                <a:ext uri="{96DAC541-7B7A-43D3-8B79-37D633B846F1}">
                  <asvg:svgBlip xmlns:asvg="http://schemas.microsoft.com/office/drawing/2016/SVG/main" r:embed="rId6"/>
                </a:ext>
              </a:extLst>
            </a:blip>
            <a:stretch>
              <a:fillRect b="-20896"/>
            </a:stretch>
          </a:blipFill>
        </p:spPr>
        <p:txBody>
          <a:bodyPr/>
          <a:lstStyle/>
          <a:p>
            <a:endParaRPr lang="fr-FR" noProof="0" dirty="0"/>
          </a:p>
        </p:txBody>
      </p:sp>
      <p:sp>
        <p:nvSpPr>
          <p:cNvPr id="7" name="TextBox 7"/>
          <p:cNvSpPr txBox="1"/>
          <p:nvPr/>
        </p:nvSpPr>
        <p:spPr>
          <a:xfrm>
            <a:off x="9177224" y="4566921"/>
            <a:ext cx="8668556" cy="1086483"/>
          </a:xfrm>
          <a:prstGeom prst="rect">
            <a:avLst/>
          </a:prstGeom>
        </p:spPr>
        <p:txBody>
          <a:bodyPr lIns="0" tIns="0" rIns="0" bIns="0" rtlCol="0" anchor="t">
            <a:spAutoFit/>
          </a:bodyPr>
          <a:lstStyle/>
          <a:p>
            <a:pPr marL="0" lvl="0" indent="0" algn="l">
              <a:lnSpc>
                <a:spcPts val="8710"/>
              </a:lnSpc>
              <a:spcBef>
                <a:spcPct val="0"/>
              </a:spcBef>
            </a:pPr>
            <a:r>
              <a:rPr lang="fr-FR" sz="6700" b="1" spc="-134" noProof="0" dirty="0">
                <a:solidFill>
                  <a:srgbClr val="FFFFFF"/>
                </a:solidFill>
                <a:latin typeface="Muli Bold"/>
                <a:ea typeface="Muli Bold"/>
                <a:cs typeface="Muli Bold"/>
                <a:sym typeface="Muli Bold"/>
              </a:rPr>
              <a:t>PHOTOS DE GROUPE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Freeform 2"/>
          <p:cNvSpPr/>
          <p:nvPr/>
        </p:nvSpPr>
        <p:spPr>
          <a:xfrm>
            <a:off x="0" y="2095500"/>
            <a:ext cx="9677399" cy="8191500"/>
          </a:xfrm>
          <a:custGeom>
            <a:avLst/>
            <a:gdLst/>
            <a:ahLst/>
            <a:cxnLst/>
            <a:rect l="l" t="t" r="r" b="b"/>
            <a:pathLst>
              <a:path w="11905970" h="10047359">
                <a:moveTo>
                  <a:pt x="0" y="0"/>
                </a:moveTo>
                <a:lnTo>
                  <a:pt x="11905970" y="0"/>
                </a:lnTo>
                <a:lnTo>
                  <a:pt x="11905970" y="10047359"/>
                </a:lnTo>
                <a:lnTo>
                  <a:pt x="0" y="10047359"/>
                </a:lnTo>
                <a:lnTo>
                  <a:pt x="0" y="0"/>
                </a:lnTo>
                <a:close/>
              </a:path>
            </a:pathLst>
          </a:custGeom>
          <a:blipFill>
            <a:blip r:embed="rId2"/>
            <a:stretch>
              <a:fillRect t="-48123"/>
            </a:stretch>
          </a:blipFill>
        </p:spPr>
        <p:txBody>
          <a:bodyPr/>
          <a:lstStyle/>
          <a:p>
            <a:endParaRPr lang="fr-FR" noProof="0" dirty="0"/>
          </a:p>
        </p:txBody>
      </p:sp>
      <p:sp>
        <p:nvSpPr>
          <p:cNvPr id="3" name="Freeform 3"/>
          <p:cNvSpPr/>
          <p:nvPr/>
        </p:nvSpPr>
        <p:spPr>
          <a:xfrm>
            <a:off x="13328872" y="342627"/>
            <a:ext cx="4673630" cy="1540980"/>
          </a:xfrm>
          <a:custGeom>
            <a:avLst/>
            <a:gdLst/>
            <a:ahLst/>
            <a:cxnLst/>
            <a:rect l="l" t="t" r="r" b="b"/>
            <a:pathLst>
              <a:path w="4673630" h="1540980">
                <a:moveTo>
                  <a:pt x="0" y="0"/>
                </a:moveTo>
                <a:lnTo>
                  <a:pt x="4673629" y="0"/>
                </a:lnTo>
                <a:lnTo>
                  <a:pt x="4673629" y="1540980"/>
                </a:lnTo>
                <a:lnTo>
                  <a:pt x="0" y="1540980"/>
                </a:lnTo>
                <a:lnTo>
                  <a:pt x="0" y="0"/>
                </a:lnTo>
                <a:close/>
              </a:path>
            </a:pathLst>
          </a:custGeom>
          <a:blipFill>
            <a:blip r:embed="rId3"/>
            <a:stretch>
              <a:fillRect l="-3912" t="-33552" r="-2493" b="-269844"/>
            </a:stretch>
          </a:blipFill>
        </p:spPr>
        <p:txBody>
          <a:bodyPr/>
          <a:lstStyle/>
          <a:p>
            <a:endParaRPr lang="fr-FR" noProof="0" dirty="0"/>
          </a:p>
        </p:txBody>
      </p:sp>
      <p:sp>
        <p:nvSpPr>
          <p:cNvPr id="4" name="TextBox 4"/>
          <p:cNvSpPr txBox="1"/>
          <p:nvPr/>
        </p:nvSpPr>
        <p:spPr>
          <a:xfrm>
            <a:off x="10179374" y="2554708"/>
            <a:ext cx="5152108" cy="1628735"/>
          </a:xfrm>
          <a:prstGeom prst="rect">
            <a:avLst/>
          </a:prstGeom>
        </p:spPr>
        <p:txBody>
          <a:bodyPr lIns="0" tIns="0" rIns="0" bIns="0" rtlCol="0" anchor="t">
            <a:spAutoFit/>
          </a:bodyPr>
          <a:lstStyle/>
          <a:p>
            <a:pPr marL="0" lvl="0" indent="0" algn="l">
              <a:lnSpc>
                <a:spcPts val="12703"/>
              </a:lnSpc>
              <a:spcBef>
                <a:spcPct val="0"/>
              </a:spcBef>
            </a:pPr>
            <a:r>
              <a:rPr lang="fr-FR" sz="10585" spc="-210" noProof="0" dirty="0">
                <a:solidFill>
                  <a:srgbClr val="FFFFFF"/>
                </a:solidFill>
                <a:latin typeface="DIN Medium"/>
                <a:ea typeface="DIN Medium"/>
                <a:cs typeface="DIN Medium"/>
                <a:sym typeface="DIN Medium"/>
              </a:rPr>
              <a:t>MERCI ! </a:t>
            </a:r>
          </a:p>
        </p:txBody>
      </p:sp>
      <p:sp>
        <p:nvSpPr>
          <p:cNvPr id="5" name="Freeform 5"/>
          <p:cNvSpPr/>
          <p:nvPr/>
        </p:nvSpPr>
        <p:spPr>
          <a:xfrm>
            <a:off x="16454602" y="9636655"/>
            <a:ext cx="1480787" cy="337290"/>
          </a:xfrm>
          <a:custGeom>
            <a:avLst/>
            <a:gdLst/>
            <a:ahLst/>
            <a:cxnLst/>
            <a:rect l="l" t="t" r="r" b="b"/>
            <a:pathLst>
              <a:path w="1480787" h="337290">
                <a:moveTo>
                  <a:pt x="0" y="0"/>
                </a:moveTo>
                <a:lnTo>
                  <a:pt x="1480787" y="0"/>
                </a:lnTo>
                <a:lnTo>
                  <a:pt x="1480787" y="337290"/>
                </a:lnTo>
                <a:lnTo>
                  <a:pt x="0" y="337290"/>
                </a:lnTo>
                <a:lnTo>
                  <a:pt x="0" y="0"/>
                </a:lnTo>
                <a:close/>
              </a:path>
            </a:pathLst>
          </a:custGeom>
          <a:blipFill>
            <a:blip r:embed="rId4"/>
            <a:stretch>
              <a:fillRect/>
            </a:stretch>
          </a:blipFill>
        </p:spPr>
        <p:txBody>
          <a:bodyPr/>
          <a:lstStyle/>
          <a:p>
            <a:endParaRPr lang="fr-FR" noProof="0" dirty="0"/>
          </a:p>
        </p:txBody>
      </p:sp>
      <p:pic>
        <p:nvPicPr>
          <p:cNvPr id="6" name="Picture 6"/>
          <p:cNvPicPr>
            <a:picLocks noChangeAspect="1"/>
          </p:cNvPicPr>
          <p:nvPr/>
        </p:nvPicPr>
        <p:blipFill>
          <a:blip r:embed="rId5"/>
          <a:stretch>
            <a:fillRect/>
          </a:stretch>
        </p:blipFill>
        <p:spPr>
          <a:xfrm>
            <a:off x="11400068" y="5882240"/>
            <a:ext cx="2710721" cy="2710721"/>
          </a:xfrm>
          <a:prstGeom prst="rect">
            <a:avLst/>
          </a:prstGeom>
        </p:spPr>
      </p:pic>
      <p:sp>
        <p:nvSpPr>
          <p:cNvPr id="7" name="TextBox 7"/>
          <p:cNvSpPr txBox="1"/>
          <p:nvPr/>
        </p:nvSpPr>
        <p:spPr>
          <a:xfrm>
            <a:off x="7750213" y="4491109"/>
            <a:ext cx="10010430" cy="422495"/>
          </a:xfrm>
          <a:prstGeom prst="rect">
            <a:avLst/>
          </a:prstGeom>
        </p:spPr>
        <p:txBody>
          <a:bodyPr lIns="0" tIns="0" rIns="0" bIns="0" rtlCol="0" anchor="t">
            <a:spAutoFit/>
          </a:bodyPr>
          <a:lstStyle/>
          <a:p>
            <a:pPr algn="l">
              <a:lnSpc>
                <a:spcPts val="3487"/>
              </a:lnSpc>
              <a:spcBef>
                <a:spcPct val="0"/>
              </a:spcBef>
            </a:pPr>
            <a:r>
              <a:rPr lang="fr-FR" sz="2491" noProof="0" dirty="0">
                <a:solidFill>
                  <a:srgbClr val="243350"/>
                </a:solidFill>
                <a:latin typeface="Oswald"/>
                <a:ea typeface="Oswald"/>
                <a:cs typeface="Oswald"/>
                <a:sym typeface="Oswald"/>
              </a:rPr>
              <a:t>N’oubliez pas de répondre au questionnaire de satisfaction via le QR code ci-dessous :</a:t>
            </a:r>
          </a:p>
        </p:txBody>
      </p:sp>
      <p:sp>
        <p:nvSpPr>
          <p:cNvPr id="8" name="TextBox 8"/>
          <p:cNvSpPr txBox="1"/>
          <p:nvPr/>
        </p:nvSpPr>
        <p:spPr>
          <a:xfrm>
            <a:off x="9868999" y="8723903"/>
            <a:ext cx="5796687" cy="422495"/>
          </a:xfrm>
          <a:prstGeom prst="rect">
            <a:avLst/>
          </a:prstGeom>
        </p:spPr>
        <p:txBody>
          <a:bodyPr lIns="0" tIns="0" rIns="0" bIns="0" rtlCol="0" anchor="t">
            <a:spAutoFit/>
          </a:bodyPr>
          <a:lstStyle/>
          <a:p>
            <a:pPr marL="0" lvl="0" indent="0" algn="l">
              <a:lnSpc>
                <a:spcPts val="3487"/>
              </a:lnSpc>
              <a:spcBef>
                <a:spcPct val="0"/>
              </a:spcBef>
            </a:pPr>
            <a:r>
              <a:rPr lang="fr-FR" sz="2491" noProof="0" dirty="0">
                <a:solidFill>
                  <a:srgbClr val="243350"/>
                </a:solidFill>
                <a:latin typeface="Oswald"/>
                <a:ea typeface="Oswald"/>
                <a:cs typeface="Oswald"/>
                <a:sym typeface="Oswald"/>
              </a:rPr>
              <a:t>(destiné aux</a:t>
            </a:r>
            <a:r>
              <a:rPr lang="fr-FR" sz="2491" u="none" strike="noStrike" noProof="0" dirty="0">
                <a:solidFill>
                  <a:srgbClr val="243350"/>
                </a:solidFill>
                <a:latin typeface="Oswald"/>
                <a:ea typeface="Oswald"/>
                <a:cs typeface="Oswald"/>
                <a:sym typeface="Oswald"/>
              </a:rPr>
              <a:t> jeunes filles présentent à la journée)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7988" y="-526397"/>
            <a:ext cx="18574088" cy="10813397"/>
            <a:chOff x="0" y="0"/>
            <a:chExt cx="5557134" cy="3235233"/>
          </a:xfrm>
        </p:grpSpPr>
        <p:sp>
          <p:nvSpPr>
            <p:cNvPr id="3" name="Freeform 3"/>
            <p:cNvSpPr/>
            <p:nvPr/>
          </p:nvSpPr>
          <p:spPr>
            <a:xfrm>
              <a:off x="0" y="0"/>
              <a:ext cx="5557134" cy="3235233"/>
            </a:xfrm>
            <a:custGeom>
              <a:avLst/>
              <a:gdLst/>
              <a:ahLst/>
              <a:cxnLst/>
              <a:rect l="l" t="t" r="r" b="b"/>
              <a:pathLst>
                <a:path w="5557134" h="3235233">
                  <a:moveTo>
                    <a:pt x="0" y="0"/>
                  </a:moveTo>
                  <a:lnTo>
                    <a:pt x="5557134" y="0"/>
                  </a:lnTo>
                  <a:lnTo>
                    <a:pt x="5557134" y="3235233"/>
                  </a:lnTo>
                  <a:lnTo>
                    <a:pt x="0" y="3235233"/>
                  </a:lnTo>
                  <a:close/>
                </a:path>
              </a:pathLst>
            </a:custGeom>
            <a:solidFill>
              <a:srgbClr val="D9CCBB"/>
            </a:solidFill>
          </p:spPr>
          <p:txBody>
            <a:bodyPr/>
            <a:lstStyle/>
            <a:p>
              <a:endParaRPr lang="fr-FR" noProof="0" dirty="0"/>
            </a:p>
          </p:txBody>
        </p:sp>
      </p:grpSp>
      <p:sp>
        <p:nvSpPr>
          <p:cNvPr id="4" name="TextBox 4"/>
          <p:cNvSpPr txBox="1"/>
          <p:nvPr/>
        </p:nvSpPr>
        <p:spPr>
          <a:xfrm>
            <a:off x="2200067" y="3691911"/>
            <a:ext cx="13601778" cy="1514437"/>
          </a:xfrm>
          <a:prstGeom prst="rect">
            <a:avLst/>
          </a:prstGeom>
        </p:spPr>
        <p:txBody>
          <a:bodyPr lIns="0" tIns="0" rIns="0" bIns="0" rtlCol="0" anchor="t">
            <a:spAutoFit/>
          </a:bodyPr>
          <a:lstStyle/>
          <a:p>
            <a:pPr marL="0" lvl="0" indent="0" algn="ctr">
              <a:lnSpc>
                <a:spcPts val="11999"/>
              </a:lnSpc>
              <a:spcBef>
                <a:spcPct val="0"/>
              </a:spcBef>
            </a:pPr>
            <a:r>
              <a:rPr lang="fr-FR" sz="9999" b="1" u="none" strike="noStrike" spc="-198" noProof="0" dirty="0">
                <a:solidFill>
                  <a:srgbClr val="FFFFFF"/>
                </a:solidFill>
                <a:latin typeface="DIN Medium"/>
                <a:ea typeface="DIN Medium"/>
                <a:cs typeface="DIN Medium"/>
                <a:sym typeface="DIN Medium"/>
              </a:rPr>
              <a:t>LES ANNEXES</a:t>
            </a:r>
          </a:p>
        </p:txBody>
      </p:sp>
      <p:sp>
        <p:nvSpPr>
          <p:cNvPr id="5" name="TextBox 5"/>
          <p:cNvSpPr txBox="1"/>
          <p:nvPr/>
        </p:nvSpPr>
        <p:spPr>
          <a:xfrm>
            <a:off x="5826394" y="5425976"/>
            <a:ext cx="6130766" cy="820192"/>
          </a:xfrm>
          <a:prstGeom prst="rect">
            <a:avLst/>
          </a:prstGeom>
        </p:spPr>
        <p:txBody>
          <a:bodyPr lIns="0" tIns="0" rIns="0" bIns="0" rtlCol="0" anchor="t">
            <a:spAutoFit/>
          </a:bodyPr>
          <a:lstStyle/>
          <a:p>
            <a:pPr algn="ctr">
              <a:lnSpc>
                <a:spcPts val="6767"/>
              </a:lnSpc>
              <a:spcBef>
                <a:spcPct val="0"/>
              </a:spcBef>
            </a:pPr>
            <a:r>
              <a:rPr lang="fr-FR" sz="4833" i="1" noProof="0" dirty="0">
                <a:solidFill>
                  <a:srgbClr val="FFFFFF"/>
                </a:solidFill>
                <a:latin typeface="Open Sans Italics"/>
                <a:ea typeface="Open Sans Italics"/>
                <a:cs typeface="Open Sans Italics"/>
                <a:sym typeface="Open Sans Italics"/>
              </a:rPr>
              <a:t>documents optionnels </a:t>
            </a:r>
          </a:p>
        </p:txBody>
      </p:sp>
      <p:sp>
        <p:nvSpPr>
          <p:cNvPr id="6" name="Freeform 6"/>
          <p:cNvSpPr/>
          <p:nvPr/>
        </p:nvSpPr>
        <p:spPr>
          <a:xfrm>
            <a:off x="16454602" y="9636655"/>
            <a:ext cx="1480787" cy="337290"/>
          </a:xfrm>
          <a:custGeom>
            <a:avLst/>
            <a:gdLst/>
            <a:ahLst/>
            <a:cxnLst/>
            <a:rect l="l" t="t" r="r" b="b"/>
            <a:pathLst>
              <a:path w="1480787" h="337290">
                <a:moveTo>
                  <a:pt x="0" y="0"/>
                </a:moveTo>
                <a:lnTo>
                  <a:pt x="1480787" y="0"/>
                </a:lnTo>
                <a:lnTo>
                  <a:pt x="1480787" y="337290"/>
                </a:lnTo>
                <a:lnTo>
                  <a:pt x="0" y="337290"/>
                </a:lnTo>
                <a:lnTo>
                  <a:pt x="0" y="0"/>
                </a:lnTo>
                <a:close/>
              </a:path>
            </a:pathLst>
          </a:custGeom>
          <a:blipFill>
            <a:blip r:embed="rId2"/>
            <a:stretch>
              <a:fillRect/>
            </a:stretch>
          </a:blipFill>
        </p:spPr>
        <p:txBody>
          <a:bodyPr/>
          <a:lstStyle/>
          <a:p>
            <a:endParaRPr lang="fr-FR" noProof="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TextBox 2"/>
          <p:cNvSpPr txBox="1"/>
          <p:nvPr/>
        </p:nvSpPr>
        <p:spPr>
          <a:xfrm>
            <a:off x="2122110" y="2833707"/>
            <a:ext cx="14043780" cy="4610062"/>
          </a:xfrm>
          <a:prstGeom prst="rect">
            <a:avLst/>
          </a:prstGeom>
        </p:spPr>
        <p:txBody>
          <a:bodyPr lIns="0" tIns="0" rIns="0" bIns="0" rtlCol="0" anchor="t">
            <a:spAutoFit/>
          </a:bodyPr>
          <a:lstStyle/>
          <a:p>
            <a:pPr marL="0" lvl="0" indent="0" algn="ctr">
              <a:lnSpc>
                <a:spcPts val="12119"/>
              </a:lnSpc>
              <a:spcBef>
                <a:spcPct val="0"/>
              </a:spcBef>
            </a:pPr>
            <a:r>
              <a:rPr lang="fr-FR" sz="10099" spc="-200" noProof="0" dirty="0">
                <a:solidFill>
                  <a:srgbClr val="FFFFFF"/>
                </a:solidFill>
                <a:latin typeface="DIN Medium"/>
                <a:ea typeface="DIN Medium"/>
                <a:cs typeface="DIN Medium"/>
                <a:sym typeface="DIN Medium"/>
              </a:rPr>
              <a:t>LES FREINS À L’ÉGALITÉ DANS LES CHOIX D’ORIENTATION</a:t>
            </a:r>
          </a:p>
        </p:txBody>
      </p:sp>
      <p:sp>
        <p:nvSpPr>
          <p:cNvPr id="3" name="Freeform 3"/>
          <p:cNvSpPr/>
          <p:nvPr/>
        </p:nvSpPr>
        <p:spPr>
          <a:xfrm>
            <a:off x="15793894" y="8153165"/>
            <a:ext cx="1465406" cy="1465406"/>
          </a:xfrm>
          <a:custGeom>
            <a:avLst/>
            <a:gdLst/>
            <a:ahLst/>
            <a:cxnLst/>
            <a:rect l="l" t="t" r="r" b="b"/>
            <a:pathLst>
              <a:path w="1465406" h="1465406">
                <a:moveTo>
                  <a:pt x="0" y="0"/>
                </a:moveTo>
                <a:lnTo>
                  <a:pt x="1465406" y="0"/>
                </a:lnTo>
                <a:lnTo>
                  <a:pt x="1465406" y="1465407"/>
                </a:lnTo>
                <a:lnTo>
                  <a:pt x="0" y="14654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noProof="0" dirty="0"/>
          </a:p>
        </p:txBody>
      </p:sp>
      <p:sp>
        <p:nvSpPr>
          <p:cNvPr id="4" name="Freeform 4"/>
          <p:cNvSpPr/>
          <p:nvPr/>
        </p:nvSpPr>
        <p:spPr>
          <a:xfrm>
            <a:off x="14669264" y="1028700"/>
            <a:ext cx="2590036" cy="589953"/>
          </a:xfrm>
          <a:custGeom>
            <a:avLst/>
            <a:gdLst/>
            <a:ahLst/>
            <a:cxnLst/>
            <a:rect l="l" t="t" r="r" b="b"/>
            <a:pathLst>
              <a:path w="2590036" h="589953">
                <a:moveTo>
                  <a:pt x="0" y="0"/>
                </a:moveTo>
                <a:lnTo>
                  <a:pt x="2590036" y="0"/>
                </a:lnTo>
                <a:lnTo>
                  <a:pt x="2590036" y="589953"/>
                </a:lnTo>
                <a:lnTo>
                  <a:pt x="0" y="589953"/>
                </a:lnTo>
                <a:lnTo>
                  <a:pt x="0" y="0"/>
                </a:lnTo>
                <a:close/>
              </a:path>
            </a:pathLst>
          </a:custGeom>
          <a:blipFill>
            <a:blip r:embed="rId4"/>
            <a:stretch>
              <a:fillRect/>
            </a:stretch>
          </a:blipFill>
        </p:spPr>
        <p:txBody>
          <a:bodyPr/>
          <a:lstStyle/>
          <a:p>
            <a:endParaRPr lang="fr-FR" noProof="0" dirty="0"/>
          </a:p>
        </p:txBody>
      </p:sp>
      <p:sp>
        <p:nvSpPr>
          <p:cNvPr id="5" name="AutoShape 5"/>
          <p:cNvSpPr/>
          <p:nvPr/>
        </p:nvSpPr>
        <p:spPr>
          <a:xfrm>
            <a:off x="2211136" y="4381500"/>
            <a:ext cx="13954754" cy="0"/>
          </a:xfrm>
          <a:prstGeom prst="line">
            <a:avLst/>
          </a:prstGeom>
          <a:ln w="295275" cap="rnd">
            <a:solidFill>
              <a:srgbClr val="E9006A"/>
            </a:solidFill>
            <a:prstDash val="solid"/>
            <a:headEnd type="none" w="sm" len="sm"/>
            <a:tailEnd type="none" w="sm" len="sm"/>
          </a:ln>
        </p:spPr>
        <p:txBody>
          <a:bodyPr/>
          <a:lstStyle/>
          <a:p>
            <a:endParaRPr lang="fr-FR" noProof="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fr-FR" noProof="0" dirty="0"/>
          </a:p>
        </p:txBody>
      </p:sp>
      <p:sp>
        <p:nvSpPr>
          <p:cNvPr id="3" name="TextBox 3"/>
          <p:cNvSpPr txBox="1"/>
          <p:nvPr/>
        </p:nvSpPr>
        <p:spPr>
          <a:xfrm>
            <a:off x="1690434" y="1448322"/>
            <a:ext cx="13120556" cy="7104607"/>
          </a:xfrm>
          <a:prstGeom prst="rect">
            <a:avLst/>
          </a:prstGeom>
        </p:spPr>
        <p:txBody>
          <a:bodyPr lIns="0" tIns="0" rIns="0" bIns="0" rtlCol="0" anchor="t">
            <a:spAutoFit/>
          </a:bodyPr>
          <a:lstStyle/>
          <a:p>
            <a:pPr marL="1164133" lvl="1" indent="-582066" algn="l">
              <a:lnSpc>
                <a:spcPts val="9489"/>
              </a:lnSpc>
              <a:buFont typeface="Arial"/>
              <a:buChar char="•"/>
            </a:pPr>
            <a:r>
              <a:rPr lang="fr-FR" sz="5391" noProof="0" dirty="0">
                <a:solidFill>
                  <a:srgbClr val="FFFFFF"/>
                </a:solidFill>
                <a:latin typeface="Oswald"/>
                <a:ea typeface="Oswald"/>
                <a:cs typeface="Oswald"/>
                <a:sym typeface="Oswald"/>
              </a:rPr>
              <a:t>Les stéréotypes de genre</a:t>
            </a:r>
          </a:p>
          <a:p>
            <a:pPr marL="1164133" lvl="1" indent="-582066" algn="l">
              <a:lnSpc>
                <a:spcPts val="9489"/>
              </a:lnSpc>
              <a:buFont typeface="Arial"/>
              <a:buChar char="•"/>
            </a:pPr>
            <a:r>
              <a:rPr lang="fr-FR" sz="5391" noProof="0" dirty="0">
                <a:solidFill>
                  <a:srgbClr val="FFFFFF"/>
                </a:solidFill>
                <a:latin typeface="Oswald"/>
                <a:ea typeface="Oswald"/>
                <a:cs typeface="Oswald"/>
                <a:sym typeface="Oswald"/>
              </a:rPr>
              <a:t>Le manque de rôle modèle pour se projeter</a:t>
            </a:r>
          </a:p>
          <a:p>
            <a:pPr marL="1164133" lvl="1" indent="-582066" algn="l">
              <a:lnSpc>
                <a:spcPts val="9489"/>
              </a:lnSpc>
              <a:buFont typeface="Arial"/>
              <a:buChar char="•"/>
            </a:pPr>
            <a:r>
              <a:rPr lang="fr-FR" sz="5391" noProof="0" dirty="0">
                <a:solidFill>
                  <a:srgbClr val="FFFFFF"/>
                </a:solidFill>
                <a:latin typeface="Oswald"/>
                <a:ea typeface="Oswald"/>
                <a:cs typeface="Oswald"/>
                <a:sym typeface="Oswald"/>
              </a:rPr>
              <a:t>L’influence du milieu social</a:t>
            </a:r>
          </a:p>
          <a:p>
            <a:pPr marL="1164133" lvl="1" indent="-582066" algn="l">
              <a:lnSpc>
                <a:spcPts val="9489"/>
              </a:lnSpc>
              <a:buFont typeface="Arial"/>
              <a:buChar char="•"/>
            </a:pPr>
            <a:r>
              <a:rPr lang="fr-FR" sz="5391" noProof="0" dirty="0">
                <a:solidFill>
                  <a:srgbClr val="FFFFFF"/>
                </a:solidFill>
                <a:latin typeface="Oswald"/>
                <a:ea typeface="Oswald"/>
                <a:cs typeface="Oswald"/>
                <a:sym typeface="Oswald"/>
              </a:rPr>
              <a:t>Les proches et la famille</a:t>
            </a:r>
          </a:p>
          <a:p>
            <a:pPr marL="1164133" lvl="1" indent="-582066" algn="l">
              <a:lnSpc>
                <a:spcPts val="9489"/>
              </a:lnSpc>
              <a:buFont typeface="Arial"/>
              <a:buChar char="•"/>
            </a:pPr>
            <a:r>
              <a:rPr lang="fr-FR" sz="5391" noProof="0" dirty="0">
                <a:solidFill>
                  <a:srgbClr val="FFFFFF"/>
                </a:solidFill>
                <a:latin typeface="Oswald"/>
                <a:ea typeface="Oswald"/>
                <a:cs typeface="Oswald"/>
                <a:sym typeface="Oswald"/>
              </a:rPr>
              <a:t>Le regard des autres </a:t>
            </a:r>
          </a:p>
          <a:p>
            <a:pPr marL="1164133" lvl="1" indent="-582066" algn="l">
              <a:lnSpc>
                <a:spcPts val="9489"/>
              </a:lnSpc>
              <a:buFont typeface="Arial"/>
              <a:buChar char="•"/>
            </a:pPr>
            <a:r>
              <a:rPr lang="fr-FR" sz="5391" noProof="0" dirty="0">
                <a:solidFill>
                  <a:srgbClr val="FFFFFF"/>
                </a:solidFill>
                <a:latin typeface="Oswald"/>
                <a:ea typeface="Oswald"/>
                <a:cs typeface="Oswald"/>
                <a:sym typeface="Oswald"/>
              </a:rPr>
              <a:t>La peur de l'échec</a:t>
            </a:r>
          </a:p>
        </p:txBody>
      </p:sp>
      <p:sp>
        <p:nvSpPr>
          <p:cNvPr id="4" name="Freeform 4"/>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3"/>
            <a:stretch>
              <a:fillRect/>
            </a:stretch>
          </a:blipFill>
        </p:spPr>
        <p:txBody>
          <a:bodyPr/>
          <a:lstStyle/>
          <a:p>
            <a:endParaRPr lang="fr-FR" noProof="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TextBox 2"/>
          <p:cNvSpPr txBox="1"/>
          <p:nvPr/>
        </p:nvSpPr>
        <p:spPr>
          <a:xfrm>
            <a:off x="2122110" y="3751233"/>
            <a:ext cx="14043780" cy="3076537"/>
          </a:xfrm>
          <a:prstGeom prst="rect">
            <a:avLst/>
          </a:prstGeom>
        </p:spPr>
        <p:txBody>
          <a:bodyPr lIns="0" tIns="0" rIns="0" bIns="0" rtlCol="0" anchor="t">
            <a:spAutoFit/>
          </a:bodyPr>
          <a:lstStyle/>
          <a:p>
            <a:pPr marL="0" lvl="0" indent="0" algn="ctr">
              <a:lnSpc>
                <a:spcPts val="12119"/>
              </a:lnSpc>
              <a:spcBef>
                <a:spcPct val="0"/>
              </a:spcBef>
            </a:pPr>
            <a:r>
              <a:rPr lang="fr-FR" sz="10099" spc="-200" noProof="0" dirty="0">
                <a:solidFill>
                  <a:srgbClr val="FFFFFF"/>
                </a:solidFill>
                <a:latin typeface="DIN Medium"/>
                <a:ea typeface="DIN Medium"/>
                <a:cs typeface="DIN Medium"/>
                <a:sym typeface="DIN Medium"/>
              </a:rPr>
              <a:t>LES STÉRÉOTYPES DE GENRE</a:t>
            </a:r>
          </a:p>
        </p:txBody>
      </p:sp>
      <p:sp>
        <p:nvSpPr>
          <p:cNvPr id="3" name="Freeform 3"/>
          <p:cNvSpPr/>
          <p:nvPr/>
        </p:nvSpPr>
        <p:spPr>
          <a:xfrm>
            <a:off x="15793894" y="8153165"/>
            <a:ext cx="1465406" cy="1465406"/>
          </a:xfrm>
          <a:custGeom>
            <a:avLst/>
            <a:gdLst/>
            <a:ahLst/>
            <a:cxnLst/>
            <a:rect l="l" t="t" r="r" b="b"/>
            <a:pathLst>
              <a:path w="1465406" h="1465406">
                <a:moveTo>
                  <a:pt x="0" y="0"/>
                </a:moveTo>
                <a:lnTo>
                  <a:pt x="1465406" y="0"/>
                </a:lnTo>
                <a:lnTo>
                  <a:pt x="1465406" y="1465407"/>
                </a:lnTo>
                <a:lnTo>
                  <a:pt x="0" y="14654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noProof="0" dirty="0"/>
          </a:p>
        </p:txBody>
      </p:sp>
      <p:sp>
        <p:nvSpPr>
          <p:cNvPr id="4" name="Freeform 4"/>
          <p:cNvSpPr/>
          <p:nvPr/>
        </p:nvSpPr>
        <p:spPr>
          <a:xfrm>
            <a:off x="14669264" y="1028700"/>
            <a:ext cx="2590036" cy="589953"/>
          </a:xfrm>
          <a:custGeom>
            <a:avLst/>
            <a:gdLst/>
            <a:ahLst/>
            <a:cxnLst/>
            <a:rect l="l" t="t" r="r" b="b"/>
            <a:pathLst>
              <a:path w="2590036" h="589953">
                <a:moveTo>
                  <a:pt x="0" y="0"/>
                </a:moveTo>
                <a:lnTo>
                  <a:pt x="2590036" y="0"/>
                </a:lnTo>
                <a:lnTo>
                  <a:pt x="2590036" y="589953"/>
                </a:lnTo>
                <a:lnTo>
                  <a:pt x="0" y="589953"/>
                </a:lnTo>
                <a:lnTo>
                  <a:pt x="0" y="0"/>
                </a:lnTo>
                <a:close/>
              </a:path>
            </a:pathLst>
          </a:custGeom>
          <a:blipFill>
            <a:blip r:embed="rId4"/>
            <a:stretch>
              <a:fillRect/>
            </a:stretch>
          </a:blipFill>
        </p:spPr>
        <p:txBody>
          <a:bodyPr/>
          <a:lstStyle/>
          <a:p>
            <a:endParaRPr lang="fr-FR" noProof="0" dirty="0"/>
          </a:p>
        </p:txBody>
      </p:sp>
      <p:sp>
        <p:nvSpPr>
          <p:cNvPr id="5" name="AutoShape 5"/>
          <p:cNvSpPr/>
          <p:nvPr/>
        </p:nvSpPr>
        <p:spPr>
          <a:xfrm>
            <a:off x="2166623" y="5295900"/>
            <a:ext cx="13954754" cy="0"/>
          </a:xfrm>
          <a:prstGeom prst="line">
            <a:avLst/>
          </a:prstGeom>
          <a:ln w="295275" cap="rnd">
            <a:solidFill>
              <a:srgbClr val="E9006A"/>
            </a:solidFill>
            <a:prstDash val="solid"/>
            <a:headEnd type="none" w="sm" len="sm"/>
            <a:tailEnd type="none" w="sm" len="sm"/>
          </a:ln>
        </p:spPr>
        <p:txBody>
          <a:bodyPr/>
          <a:lstStyle/>
          <a:p>
            <a:endParaRPr lang="fr-FR" noProof="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2312441"/>
            <a:ext cx="2984953" cy="2984941"/>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44018" r="-44018" b="-25280"/>
              </a:stretch>
            </a:blipFill>
          </p:spPr>
          <p:txBody>
            <a:bodyPr/>
            <a:lstStyle/>
            <a:p>
              <a:endParaRPr lang="fr-FR" noProof="0" dirty="0"/>
            </a:p>
          </p:txBody>
        </p:sp>
      </p:grpSp>
      <p:grpSp>
        <p:nvGrpSpPr>
          <p:cNvPr id="4" name="Group 4"/>
          <p:cNvGrpSpPr>
            <a:grpSpLocks noChangeAspect="1"/>
          </p:cNvGrpSpPr>
          <p:nvPr/>
        </p:nvGrpSpPr>
        <p:grpSpPr>
          <a:xfrm>
            <a:off x="1028700" y="5655241"/>
            <a:ext cx="2984953" cy="2984941"/>
            <a:chOff x="0" y="0"/>
            <a:chExt cx="6350025" cy="6350000"/>
          </a:xfrm>
        </p:grpSpPr>
        <p:sp>
          <p:nvSpPr>
            <p:cNvPr id="5" name="Freeform 5"/>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8851" r="-41241"/>
              </a:stretch>
            </a:blipFill>
          </p:spPr>
          <p:txBody>
            <a:bodyPr/>
            <a:lstStyle/>
            <a:p>
              <a:endParaRPr lang="fr-FR" noProof="0" dirty="0"/>
            </a:p>
          </p:txBody>
        </p:sp>
      </p:grpSp>
      <p:grpSp>
        <p:nvGrpSpPr>
          <p:cNvPr id="6" name="Group 6"/>
          <p:cNvGrpSpPr>
            <a:grpSpLocks noChangeAspect="1"/>
          </p:cNvGrpSpPr>
          <p:nvPr/>
        </p:nvGrpSpPr>
        <p:grpSpPr>
          <a:xfrm>
            <a:off x="5381725" y="2312441"/>
            <a:ext cx="2984953" cy="2984941"/>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25046" r="-25046"/>
              </a:stretch>
            </a:blipFill>
          </p:spPr>
          <p:txBody>
            <a:bodyPr/>
            <a:lstStyle/>
            <a:p>
              <a:endParaRPr lang="fr-FR" noProof="0" dirty="0"/>
            </a:p>
          </p:txBody>
        </p:sp>
      </p:grpSp>
      <p:sp>
        <p:nvSpPr>
          <p:cNvPr id="8" name="TextBox 8"/>
          <p:cNvSpPr txBox="1"/>
          <p:nvPr/>
        </p:nvSpPr>
        <p:spPr>
          <a:xfrm>
            <a:off x="1028700" y="363681"/>
            <a:ext cx="6964467" cy="1376247"/>
          </a:xfrm>
          <a:prstGeom prst="rect">
            <a:avLst/>
          </a:prstGeom>
        </p:spPr>
        <p:txBody>
          <a:bodyPr lIns="0" tIns="0" rIns="0" bIns="0" rtlCol="0" anchor="t">
            <a:spAutoFit/>
          </a:bodyPr>
          <a:lstStyle/>
          <a:p>
            <a:pPr algn="l">
              <a:lnSpc>
                <a:spcPts val="5518"/>
              </a:lnSpc>
              <a:spcBef>
                <a:spcPct val="0"/>
              </a:spcBef>
            </a:pPr>
            <a:r>
              <a:rPr lang="fr-FR" sz="3942" noProof="0" dirty="0">
                <a:solidFill>
                  <a:srgbClr val="E9006A"/>
                </a:solidFill>
                <a:latin typeface="DIN Medium"/>
                <a:ea typeface="DIN Medium"/>
                <a:cs typeface="DIN Medium"/>
                <a:sym typeface="DIN Medium"/>
              </a:rPr>
              <a:t>LE STÉRÉOTYPE DE GENRE, QU'EST CE QUE C'EST ?</a:t>
            </a:r>
          </a:p>
        </p:txBody>
      </p:sp>
      <p:sp>
        <p:nvSpPr>
          <p:cNvPr id="9" name="TextBox 9"/>
          <p:cNvSpPr txBox="1"/>
          <p:nvPr/>
        </p:nvSpPr>
        <p:spPr>
          <a:xfrm>
            <a:off x="9431121" y="2461654"/>
            <a:ext cx="8178560" cy="6001162"/>
          </a:xfrm>
          <a:prstGeom prst="rect">
            <a:avLst/>
          </a:prstGeom>
        </p:spPr>
        <p:txBody>
          <a:bodyPr lIns="0" tIns="0" rIns="0" bIns="0" rtlCol="0" anchor="t">
            <a:spAutoFit/>
          </a:bodyPr>
          <a:lstStyle/>
          <a:p>
            <a:pPr marL="816471" lvl="1" indent="-408235" algn="l">
              <a:lnSpc>
                <a:spcPts val="5294"/>
              </a:lnSpc>
              <a:buFont typeface="Arial"/>
              <a:buChar char="•"/>
            </a:pPr>
            <a:r>
              <a:rPr lang="fr-FR" sz="3781" noProof="0" dirty="0">
                <a:solidFill>
                  <a:srgbClr val="141850"/>
                </a:solidFill>
                <a:latin typeface="Oswald"/>
                <a:ea typeface="Oswald"/>
                <a:cs typeface="Oswald"/>
                <a:sym typeface="Oswald"/>
              </a:rPr>
              <a:t>Les stéréotypes de genre sont des caractéristiques arbitraires (fondées sur des idées préconçues) que l'on attribue à un groupe de personnes en fonction de leur sexe. </a:t>
            </a:r>
          </a:p>
          <a:p>
            <a:pPr algn="l">
              <a:lnSpc>
                <a:spcPts val="5643"/>
              </a:lnSpc>
            </a:pPr>
            <a:endParaRPr lang="fr-FR" sz="3781" noProof="0" dirty="0">
              <a:solidFill>
                <a:srgbClr val="141850"/>
              </a:solidFill>
              <a:latin typeface="Oswald"/>
              <a:ea typeface="Oswald"/>
              <a:cs typeface="Oswald"/>
              <a:sym typeface="Oswald"/>
            </a:endParaRPr>
          </a:p>
          <a:p>
            <a:pPr marL="816471" lvl="1" indent="-408235" algn="l">
              <a:lnSpc>
                <a:spcPts val="5294"/>
              </a:lnSpc>
              <a:buFont typeface="Arial"/>
              <a:buChar char="•"/>
            </a:pPr>
            <a:r>
              <a:rPr lang="fr-FR" sz="3781" noProof="0" dirty="0">
                <a:solidFill>
                  <a:srgbClr val="141850"/>
                </a:solidFill>
                <a:latin typeface="Oswald"/>
                <a:ea typeface="Oswald"/>
                <a:cs typeface="Oswald"/>
                <a:sym typeface="Oswald"/>
              </a:rPr>
              <a:t>Ils ont un impact sur les rôles attribués aux hommes et aux femmes dans la société.</a:t>
            </a:r>
          </a:p>
        </p:txBody>
      </p:sp>
      <p:grpSp>
        <p:nvGrpSpPr>
          <p:cNvPr id="10" name="Group 10"/>
          <p:cNvGrpSpPr>
            <a:grpSpLocks noChangeAspect="1"/>
          </p:cNvGrpSpPr>
          <p:nvPr/>
        </p:nvGrpSpPr>
        <p:grpSpPr>
          <a:xfrm>
            <a:off x="5381725" y="5655241"/>
            <a:ext cx="2984953" cy="2984941"/>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34304" r="-16637"/>
              </a:stretch>
            </a:blipFill>
          </p:spPr>
          <p:txBody>
            <a:bodyPr/>
            <a:lstStyle/>
            <a:p>
              <a:endParaRPr lang="fr-FR" noProof="0" dirty="0"/>
            </a:p>
          </p:txBody>
        </p:sp>
      </p:grpSp>
      <p:sp>
        <p:nvSpPr>
          <p:cNvPr id="12" name="Freeform 12"/>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6"/>
            <a:stretch>
              <a:fillRect/>
            </a:stretch>
          </a:blipFill>
        </p:spPr>
        <p:txBody>
          <a:bodyPr/>
          <a:lstStyle/>
          <a:p>
            <a:endParaRPr lang="fr-FR" noProof="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8005" y="5248098"/>
            <a:ext cx="7040921" cy="3440810"/>
          </a:xfrm>
          <a:custGeom>
            <a:avLst/>
            <a:gdLst/>
            <a:ahLst/>
            <a:cxnLst/>
            <a:rect l="l" t="t" r="r" b="b"/>
            <a:pathLst>
              <a:path w="7040921" h="3440810">
                <a:moveTo>
                  <a:pt x="0" y="0"/>
                </a:moveTo>
                <a:lnTo>
                  <a:pt x="7040922" y="0"/>
                </a:lnTo>
                <a:lnTo>
                  <a:pt x="7040922" y="3440810"/>
                </a:lnTo>
                <a:lnTo>
                  <a:pt x="0" y="3440810"/>
                </a:lnTo>
                <a:lnTo>
                  <a:pt x="0" y="0"/>
                </a:lnTo>
                <a:close/>
              </a:path>
            </a:pathLst>
          </a:custGeom>
          <a:blipFill>
            <a:blip r:embed="rId2"/>
            <a:stretch>
              <a:fillRect l="-6078" t="-22209"/>
            </a:stretch>
          </a:blipFill>
        </p:spPr>
        <p:txBody>
          <a:bodyPr/>
          <a:lstStyle/>
          <a:p>
            <a:endParaRPr lang="fr-FR" noProof="0" dirty="0"/>
          </a:p>
        </p:txBody>
      </p:sp>
      <p:sp>
        <p:nvSpPr>
          <p:cNvPr id="3" name="Freeform 3"/>
          <p:cNvSpPr/>
          <p:nvPr/>
        </p:nvSpPr>
        <p:spPr>
          <a:xfrm>
            <a:off x="9084347" y="5196567"/>
            <a:ext cx="8465252" cy="3542634"/>
          </a:xfrm>
          <a:custGeom>
            <a:avLst/>
            <a:gdLst/>
            <a:ahLst/>
            <a:cxnLst/>
            <a:rect l="l" t="t" r="r" b="b"/>
            <a:pathLst>
              <a:path w="8465252" h="3542634">
                <a:moveTo>
                  <a:pt x="0" y="0"/>
                </a:moveTo>
                <a:lnTo>
                  <a:pt x="8465252" y="0"/>
                </a:lnTo>
                <a:lnTo>
                  <a:pt x="8465252" y="3542634"/>
                </a:lnTo>
                <a:lnTo>
                  <a:pt x="0" y="3542634"/>
                </a:lnTo>
                <a:lnTo>
                  <a:pt x="0" y="0"/>
                </a:lnTo>
                <a:close/>
              </a:path>
            </a:pathLst>
          </a:custGeom>
          <a:blipFill>
            <a:blip r:embed="rId3"/>
            <a:stretch>
              <a:fillRect l="-8236" t="-18909" r="-5033"/>
            </a:stretch>
          </a:blipFill>
        </p:spPr>
        <p:txBody>
          <a:bodyPr/>
          <a:lstStyle/>
          <a:p>
            <a:endParaRPr lang="fr-FR" noProof="0" dirty="0"/>
          </a:p>
        </p:txBody>
      </p:sp>
      <p:sp>
        <p:nvSpPr>
          <p:cNvPr id="4" name="Freeform 4"/>
          <p:cNvSpPr/>
          <p:nvPr/>
        </p:nvSpPr>
        <p:spPr>
          <a:xfrm>
            <a:off x="778005" y="9367907"/>
            <a:ext cx="5391010" cy="518131"/>
          </a:xfrm>
          <a:custGeom>
            <a:avLst/>
            <a:gdLst/>
            <a:ahLst/>
            <a:cxnLst/>
            <a:rect l="l" t="t" r="r" b="b"/>
            <a:pathLst>
              <a:path w="5391010" h="518131">
                <a:moveTo>
                  <a:pt x="0" y="0"/>
                </a:moveTo>
                <a:lnTo>
                  <a:pt x="5391010" y="0"/>
                </a:lnTo>
                <a:lnTo>
                  <a:pt x="5391010" y="518132"/>
                </a:lnTo>
                <a:lnTo>
                  <a:pt x="0" y="518132"/>
                </a:lnTo>
                <a:lnTo>
                  <a:pt x="0" y="0"/>
                </a:lnTo>
                <a:close/>
              </a:path>
            </a:pathLst>
          </a:custGeom>
          <a:blipFill>
            <a:blip r:embed="rId4"/>
            <a:stretch>
              <a:fillRect t="-838378" b="-17305"/>
            </a:stretch>
          </a:blipFill>
        </p:spPr>
        <p:txBody>
          <a:bodyPr/>
          <a:lstStyle/>
          <a:p>
            <a:endParaRPr lang="fr-FR" noProof="0" dirty="0"/>
          </a:p>
        </p:txBody>
      </p:sp>
      <p:sp>
        <p:nvSpPr>
          <p:cNvPr id="5" name="TextBox 5"/>
          <p:cNvSpPr txBox="1"/>
          <p:nvPr/>
        </p:nvSpPr>
        <p:spPr>
          <a:xfrm>
            <a:off x="778005" y="4229584"/>
            <a:ext cx="5201429" cy="769836"/>
          </a:xfrm>
          <a:prstGeom prst="rect">
            <a:avLst/>
          </a:prstGeom>
        </p:spPr>
        <p:txBody>
          <a:bodyPr lIns="0" tIns="0" rIns="0" bIns="0" rtlCol="0" anchor="t">
            <a:spAutoFit/>
          </a:bodyPr>
          <a:lstStyle/>
          <a:p>
            <a:pPr marL="0" lvl="0" indent="0" algn="l">
              <a:lnSpc>
                <a:spcPts val="3122"/>
              </a:lnSpc>
              <a:spcBef>
                <a:spcPct val="0"/>
              </a:spcBef>
            </a:pPr>
            <a:r>
              <a:rPr lang="fr-FR" sz="2153" b="1" u="none" strike="noStrike" spc="366" noProof="0" dirty="0">
                <a:solidFill>
                  <a:srgbClr val="D00063"/>
                </a:solidFill>
                <a:latin typeface="Oswald Bold"/>
                <a:ea typeface="Oswald Bold"/>
                <a:cs typeface="Oswald Bold"/>
                <a:sym typeface="Oswald Bold"/>
              </a:rPr>
              <a:t>La clé de décryptage des stéréotypes :</a:t>
            </a:r>
          </a:p>
        </p:txBody>
      </p:sp>
      <p:sp>
        <p:nvSpPr>
          <p:cNvPr id="6" name="TextBox 6"/>
          <p:cNvSpPr txBox="1"/>
          <p:nvPr/>
        </p:nvSpPr>
        <p:spPr>
          <a:xfrm>
            <a:off x="9084347" y="4272197"/>
            <a:ext cx="6614297" cy="379311"/>
          </a:xfrm>
          <a:prstGeom prst="rect">
            <a:avLst/>
          </a:prstGeom>
        </p:spPr>
        <p:txBody>
          <a:bodyPr lIns="0" tIns="0" rIns="0" bIns="0" rtlCol="0" anchor="t">
            <a:spAutoFit/>
          </a:bodyPr>
          <a:lstStyle/>
          <a:p>
            <a:pPr marL="0" lvl="0" indent="0" algn="l">
              <a:lnSpc>
                <a:spcPts val="3122"/>
              </a:lnSpc>
              <a:spcBef>
                <a:spcPct val="0"/>
              </a:spcBef>
            </a:pPr>
            <a:r>
              <a:rPr lang="fr-FR" sz="2153" b="1" u="none" strike="noStrike" spc="366" noProof="0" dirty="0">
                <a:solidFill>
                  <a:srgbClr val="D00063"/>
                </a:solidFill>
                <a:latin typeface="Oswald Bold"/>
                <a:ea typeface="Oswald Bold"/>
                <a:cs typeface="Oswald Bold"/>
                <a:sym typeface="Oswald Bold"/>
              </a:rPr>
              <a:t>Exemple avec les mathématiques :</a:t>
            </a:r>
          </a:p>
        </p:txBody>
      </p:sp>
      <p:sp>
        <p:nvSpPr>
          <p:cNvPr id="7" name="TextBox 7"/>
          <p:cNvSpPr txBox="1"/>
          <p:nvPr/>
        </p:nvSpPr>
        <p:spPr>
          <a:xfrm>
            <a:off x="816746" y="1968132"/>
            <a:ext cx="15968626" cy="1304120"/>
          </a:xfrm>
          <a:prstGeom prst="rect">
            <a:avLst/>
          </a:prstGeom>
        </p:spPr>
        <p:txBody>
          <a:bodyPr lIns="0" tIns="0" rIns="0" bIns="0" rtlCol="0" anchor="t">
            <a:spAutoFit/>
          </a:bodyPr>
          <a:lstStyle/>
          <a:p>
            <a:pPr algn="l">
              <a:lnSpc>
                <a:spcPts val="5294"/>
              </a:lnSpc>
            </a:pPr>
            <a:r>
              <a:rPr lang="fr-FR" sz="3781" u="none" strike="noStrike" noProof="0" dirty="0">
                <a:solidFill>
                  <a:srgbClr val="141850"/>
                </a:solidFill>
                <a:latin typeface="Oswald"/>
                <a:ea typeface="Oswald"/>
                <a:cs typeface="Oswald"/>
                <a:sym typeface="Oswald"/>
              </a:rPr>
              <a:t>Ces mouvements de balancier constituent des verrous puissants qui bloquent la progression de l’égalité entre les femmes et les hommes.</a:t>
            </a:r>
          </a:p>
        </p:txBody>
      </p:sp>
      <p:grpSp>
        <p:nvGrpSpPr>
          <p:cNvPr id="8" name="Group 8"/>
          <p:cNvGrpSpPr/>
          <p:nvPr/>
        </p:nvGrpSpPr>
        <p:grpSpPr>
          <a:xfrm>
            <a:off x="778005" y="738398"/>
            <a:ext cx="6540580" cy="391275"/>
            <a:chOff x="0" y="0"/>
            <a:chExt cx="1677750" cy="100367"/>
          </a:xfrm>
        </p:grpSpPr>
        <p:sp>
          <p:nvSpPr>
            <p:cNvPr id="9" name="Freeform 9"/>
            <p:cNvSpPr/>
            <p:nvPr/>
          </p:nvSpPr>
          <p:spPr>
            <a:xfrm>
              <a:off x="0" y="0"/>
              <a:ext cx="1677750" cy="100367"/>
            </a:xfrm>
            <a:custGeom>
              <a:avLst/>
              <a:gdLst/>
              <a:ahLst/>
              <a:cxnLst/>
              <a:rect l="l" t="t" r="r" b="b"/>
              <a:pathLst>
                <a:path w="1677750" h="100367">
                  <a:moveTo>
                    <a:pt x="0" y="0"/>
                  </a:moveTo>
                  <a:lnTo>
                    <a:pt x="1677750" y="0"/>
                  </a:lnTo>
                  <a:lnTo>
                    <a:pt x="1677750" y="100367"/>
                  </a:lnTo>
                  <a:lnTo>
                    <a:pt x="0" y="100367"/>
                  </a:lnTo>
                  <a:close/>
                </a:path>
              </a:pathLst>
            </a:custGeom>
            <a:solidFill>
              <a:srgbClr val="FFFFFF"/>
            </a:solidFill>
          </p:spPr>
          <p:txBody>
            <a:bodyPr/>
            <a:lstStyle/>
            <a:p>
              <a:endParaRPr lang="fr-FR" noProof="0" dirty="0"/>
            </a:p>
          </p:txBody>
        </p:sp>
        <p:sp>
          <p:nvSpPr>
            <p:cNvPr id="10" name="TextBox 10"/>
            <p:cNvSpPr txBox="1"/>
            <p:nvPr/>
          </p:nvSpPr>
          <p:spPr>
            <a:xfrm>
              <a:off x="0" y="-28575"/>
              <a:ext cx="1677750" cy="128942"/>
            </a:xfrm>
            <a:prstGeom prst="rect">
              <a:avLst/>
            </a:prstGeom>
          </p:spPr>
          <p:txBody>
            <a:bodyPr lIns="50800" tIns="50800" rIns="50800" bIns="50800" rtlCol="0" anchor="ctr"/>
            <a:lstStyle/>
            <a:p>
              <a:pPr algn="ctr">
                <a:lnSpc>
                  <a:spcPts val="1959"/>
                </a:lnSpc>
              </a:pPr>
              <a:endParaRPr lang="fr-FR" noProof="0" dirty="0"/>
            </a:p>
          </p:txBody>
        </p:sp>
      </p:grpSp>
      <p:grpSp>
        <p:nvGrpSpPr>
          <p:cNvPr id="11" name="Group 11"/>
          <p:cNvGrpSpPr/>
          <p:nvPr/>
        </p:nvGrpSpPr>
        <p:grpSpPr>
          <a:xfrm>
            <a:off x="778005" y="1333186"/>
            <a:ext cx="5626432" cy="391275"/>
            <a:chOff x="0" y="0"/>
            <a:chExt cx="1443258" cy="100367"/>
          </a:xfrm>
        </p:grpSpPr>
        <p:sp>
          <p:nvSpPr>
            <p:cNvPr id="12" name="Freeform 12"/>
            <p:cNvSpPr/>
            <p:nvPr/>
          </p:nvSpPr>
          <p:spPr>
            <a:xfrm>
              <a:off x="0" y="0"/>
              <a:ext cx="1443258" cy="100367"/>
            </a:xfrm>
            <a:custGeom>
              <a:avLst/>
              <a:gdLst/>
              <a:ahLst/>
              <a:cxnLst/>
              <a:rect l="l" t="t" r="r" b="b"/>
              <a:pathLst>
                <a:path w="1443258" h="100367">
                  <a:moveTo>
                    <a:pt x="0" y="0"/>
                  </a:moveTo>
                  <a:lnTo>
                    <a:pt x="1443258" y="0"/>
                  </a:lnTo>
                  <a:lnTo>
                    <a:pt x="1443258" y="100367"/>
                  </a:lnTo>
                  <a:lnTo>
                    <a:pt x="0" y="100367"/>
                  </a:lnTo>
                  <a:close/>
                </a:path>
              </a:pathLst>
            </a:custGeom>
            <a:solidFill>
              <a:srgbClr val="FFFFFF"/>
            </a:solidFill>
          </p:spPr>
          <p:txBody>
            <a:bodyPr/>
            <a:lstStyle/>
            <a:p>
              <a:endParaRPr lang="fr-FR" noProof="0" dirty="0"/>
            </a:p>
          </p:txBody>
        </p:sp>
        <p:sp>
          <p:nvSpPr>
            <p:cNvPr id="13" name="TextBox 13"/>
            <p:cNvSpPr txBox="1"/>
            <p:nvPr/>
          </p:nvSpPr>
          <p:spPr>
            <a:xfrm>
              <a:off x="0" y="-28575"/>
              <a:ext cx="1443258" cy="128942"/>
            </a:xfrm>
            <a:prstGeom prst="rect">
              <a:avLst/>
            </a:prstGeom>
          </p:spPr>
          <p:txBody>
            <a:bodyPr lIns="50800" tIns="50800" rIns="50800" bIns="50800" rtlCol="0" anchor="ctr"/>
            <a:lstStyle/>
            <a:p>
              <a:pPr algn="ctr">
                <a:lnSpc>
                  <a:spcPts val="1959"/>
                </a:lnSpc>
              </a:pPr>
              <a:endParaRPr lang="fr-FR" noProof="0" dirty="0"/>
            </a:p>
          </p:txBody>
        </p:sp>
      </p:grpSp>
      <p:sp>
        <p:nvSpPr>
          <p:cNvPr id="14" name="TextBox 14"/>
          <p:cNvSpPr txBox="1"/>
          <p:nvPr/>
        </p:nvSpPr>
        <p:spPr>
          <a:xfrm>
            <a:off x="816746" y="449160"/>
            <a:ext cx="6618746" cy="1385622"/>
          </a:xfrm>
          <a:prstGeom prst="rect">
            <a:avLst/>
          </a:prstGeom>
        </p:spPr>
        <p:txBody>
          <a:bodyPr lIns="0" tIns="0" rIns="0" bIns="0" rtlCol="0" anchor="t">
            <a:spAutoFit/>
          </a:bodyPr>
          <a:lstStyle/>
          <a:p>
            <a:pPr marL="0" lvl="0" indent="0" algn="l">
              <a:lnSpc>
                <a:spcPts val="5518"/>
              </a:lnSpc>
              <a:spcBef>
                <a:spcPct val="0"/>
              </a:spcBef>
            </a:pPr>
            <a:r>
              <a:rPr lang="fr-FR" sz="3942" u="none" strike="noStrike" noProof="0" dirty="0">
                <a:solidFill>
                  <a:srgbClr val="E9006A"/>
                </a:solidFill>
                <a:latin typeface="DIN Medium"/>
                <a:ea typeface="DIN Medium"/>
                <a:cs typeface="DIN Medium"/>
                <a:sym typeface="DIN Medium"/>
              </a:rPr>
              <a:t>COMMENT FONCTIONNENT LES STÉRÉOTYPES ?</a:t>
            </a:r>
          </a:p>
        </p:txBody>
      </p:sp>
      <p:sp>
        <p:nvSpPr>
          <p:cNvPr id="15" name="Freeform 15"/>
          <p:cNvSpPr/>
          <p:nvPr/>
        </p:nvSpPr>
        <p:spPr>
          <a:xfrm>
            <a:off x="16248213"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5"/>
            <a:stretch>
              <a:fillRect/>
            </a:stretch>
          </a:blipFill>
        </p:spPr>
        <p:txBody>
          <a:bodyPr/>
          <a:lstStyle/>
          <a:p>
            <a:endParaRPr lang="fr-FR" noProof="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grpSp>
        <p:nvGrpSpPr>
          <p:cNvPr id="2" name="Group 2"/>
          <p:cNvGrpSpPr/>
          <p:nvPr/>
        </p:nvGrpSpPr>
        <p:grpSpPr>
          <a:xfrm>
            <a:off x="7831632" y="4491494"/>
            <a:ext cx="2331741" cy="1304012"/>
            <a:chOff x="0" y="0"/>
            <a:chExt cx="803376" cy="449283"/>
          </a:xfrm>
        </p:grpSpPr>
        <p:sp>
          <p:nvSpPr>
            <p:cNvPr id="3" name="Freeform 3"/>
            <p:cNvSpPr/>
            <p:nvPr/>
          </p:nvSpPr>
          <p:spPr>
            <a:xfrm>
              <a:off x="0" y="0"/>
              <a:ext cx="803376" cy="449283"/>
            </a:xfrm>
            <a:custGeom>
              <a:avLst/>
              <a:gdLst/>
              <a:ahLst/>
              <a:cxnLst/>
              <a:rect l="l" t="t" r="r" b="b"/>
              <a:pathLst>
                <a:path w="803376" h="449283">
                  <a:moveTo>
                    <a:pt x="128490" y="0"/>
                  </a:moveTo>
                  <a:lnTo>
                    <a:pt x="674887" y="0"/>
                  </a:lnTo>
                  <a:cubicBezTo>
                    <a:pt x="745849" y="0"/>
                    <a:pt x="803376" y="57527"/>
                    <a:pt x="803376" y="128490"/>
                  </a:cubicBezTo>
                  <a:lnTo>
                    <a:pt x="803376" y="320793"/>
                  </a:lnTo>
                  <a:cubicBezTo>
                    <a:pt x="803376" y="354871"/>
                    <a:pt x="789839" y="387553"/>
                    <a:pt x="765743" y="411649"/>
                  </a:cubicBezTo>
                  <a:cubicBezTo>
                    <a:pt x="741646" y="435746"/>
                    <a:pt x="708964" y="449283"/>
                    <a:pt x="674887" y="449283"/>
                  </a:cubicBezTo>
                  <a:lnTo>
                    <a:pt x="128490" y="449283"/>
                  </a:lnTo>
                  <a:cubicBezTo>
                    <a:pt x="94412" y="449283"/>
                    <a:pt x="61730" y="435746"/>
                    <a:pt x="37634" y="411649"/>
                  </a:cubicBezTo>
                  <a:cubicBezTo>
                    <a:pt x="13537" y="387553"/>
                    <a:pt x="0" y="354871"/>
                    <a:pt x="0" y="320793"/>
                  </a:cubicBezTo>
                  <a:lnTo>
                    <a:pt x="0" y="128490"/>
                  </a:lnTo>
                  <a:cubicBezTo>
                    <a:pt x="0" y="94412"/>
                    <a:pt x="13537" y="61730"/>
                    <a:pt x="37634" y="37634"/>
                  </a:cubicBezTo>
                  <a:cubicBezTo>
                    <a:pt x="61730" y="13537"/>
                    <a:pt x="94412" y="0"/>
                    <a:pt x="128490" y="0"/>
                  </a:cubicBezTo>
                  <a:close/>
                </a:path>
              </a:pathLst>
            </a:custGeom>
            <a:solidFill>
              <a:srgbClr val="EA006A"/>
            </a:solidFill>
          </p:spPr>
          <p:txBody>
            <a:bodyPr/>
            <a:lstStyle/>
            <a:p>
              <a:endParaRPr lang="fr-FR" noProof="0" dirty="0"/>
            </a:p>
          </p:txBody>
        </p:sp>
        <p:sp>
          <p:nvSpPr>
            <p:cNvPr id="4" name="TextBox 4"/>
            <p:cNvSpPr txBox="1"/>
            <p:nvPr/>
          </p:nvSpPr>
          <p:spPr>
            <a:xfrm>
              <a:off x="0" y="-28575"/>
              <a:ext cx="803376" cy="477858"/>
            </a:xfrm>
            <a:prstGeom prst="rect">
              <a:avLst/>
            </a:prstGeom>
          </p:spPr>
          <p:txBody>
            <a:bodyPr lIns="50800" tIns="50800" rIns="50800" bIns="50800" rtlCol="0" anchor="ctr"/>
            <a:lstStyle/>
            <a:p>
              <a:pPr algn="ctr">
                <a:lnSpc>
                  <a:spcPts val="2659"/>
                </a:lnSpc>
              </a:pPr>
              <a:endParaRPr lang="fr-FR" noProof="0" dirty="0"/>
            </a:p>
          </p:txBody>
        </p:sp>
      </p:grpSp>
      <p:sp>
        <p:nvSpPr>
          <p:cNvPr id="5" name="TextBox 5"/>
          <p:cNvSpPr txBox="1"/>
          <p:nvPr/>
        </p:nvSpPr>
        <p:spPr>
          <a:xfrm>
            <a:off x="1939626" y="3305182"/>
            <a:ext cx="14408748" cy="4886310"/>
          </a:xfrm>
          <a:prstGeom prst="rect">
            <a:avLst/>
          </a:prstGeom>
        </p:spPr>
        <p:txBody>
          <a:bodyPr lIns="0" tIns="0" rIns="0" bIns="0" rtlCol="0" anchor="t">
            <a:spAutoFit/>
          </a:bodyPr>
          <a:lstStyle/>
          <a:p>
            <a:pPr algn="l">
              <a:lnSpc>
                <a:spcPts val="9658"/>
              </a:lnSpc>
            </a:pPr>
            <a:r>
              <a:rPr lang="fr-FR" sz="8048" spc="-152" noProof="0" dirty="0">
                <a:solidFill>
                  <a:srgbClr val="243350"/>
                </a:solidFill>
                <a:latin typeface="DIN Medium"/>
                <a:ea typeface="DIN Medium"/>
                <a:cs typeface="DIN Medium"/>
                <a:sym typeface="DIN Medium"/>
              </a:rPr>
              <a:t>AUJOURD’HUI, EN FRANCE, </a:t>
            </a:r>
          </a:p>
          <a:p>
            <a:pPr algn="l">
              <a:lnSpc>
                <a:spcPts val="9658"/>
              </a:lnSpc>
            </a:pPr>
            <a:r>
              <a:rPr lang="fr-FR" sz="8048" spc="-159" noProof="0" dirty="0">
                <a:solidFill>
                  <a:srgbClr val="243350"/>
                </a:solidFill>
                <a:latin typeface="DIN Medium"/>
                <a:ea typeface="DIN Medium"/>
                <a:cs typeface="DIN Medium"/>
                <a:sym typeface="DIN Medium"/>
              </a:rPr>
              <a:t>SEULEMENT  </a:t>
            </a:r>
            <a:r>
              <a:rPr lang="fr-FR" sz="8048" spc="-159" noProof="0" dirty="0">
                <a:solidFill>
                  <a:srgbClr val="FFFFFD"/>
                </a:solidFill>
                <a:latin typeface="DIN Medium"/>
                <a:ea typeface="DIN Medium"/>
                <a:cs typeface="DIN Medium"/>
                <a:sym typeface="DIN Medium"/>
              </a:rPr>
              <a:t>24%</a:t>
            </a:r>
            <a:r>
              <a:rPr lang="fr-FR" sz="8048" spc="-159" noProof="0" dirty="0">
                <a:solidFill>
                  <a:srgbClr val="243350"/>
                </a:solidFill>
                <a:latin typeface="DIN Medium"/>
                <a:ea typeface="DIN Medium"/>
                <a:cs typeface="DIN Medium"/>
                <a:sym typeface="DIN Medium"/>
              </a:rPr>
              <a:t>  DES INGÉNIEURS  SONT DES FEMMES</a:t>
            </a:r>
          </a:p>
        </p:txBody>
      </p:sp>
      <p:sp>
        <p:nvSpPr>
          <p:cNvPr id="6" name="Freeform 6"/>
          <p:cNvSpPr/>
          <p:nvPr/>
        </p:nvSpPr>
        <p:spPr>
          <a:xfrm>
            <a:off x="14845497" y="8951827"/>
            <a:ext cx="2413803" cy="538109"/>
          </a:xfrm>
          <a:custGeom>
            <a:avLst/>
            <a:gdLst/>
            <a:ahLst/>
            <a:cxnLst/>
            <a:rect l="l" t="t" r="r" b="b"/>
            <a:pathLst>
              <a:path w="2413803" h="538109">
                <a:moveTo>
                  <a:pt x="0" y="0"/>
                </a:moveTo>
                <a:lnTo>
                  <a:pt x="2413803" y="0"/>
                </a:lnTo>
                <a:lnTo>
                  <a:pt x="2413803" y="538109"/>
                </a:lnTo>
                <a:lnTo>
                  <a:pt x="0" y="538109"/>
                </a:lnTo>
                <a:lnTo>
                  <a:pt x="0" y="0"/>
                </a:lnTo>
                <a:close/>
              </a:path>
            </a:pathLst>
          </a:custGeom>
          <a:blipFill>
            <a:blip r:embed="rId2"/>
            <a:stretch>
              <a:fillRect/>
            </a:stretch>
          </a:blipFill>
        </p:spPr>
        <p:txBody>
          <a:bodyPr/>
          <a:lstStyle/>
          <a:p>
            <a:endParaRPr lang="fr-FR" noProof="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97295" y="0"/>
            <a:ext cx="8668344" cy="10287000"/>
          </a:xfrm>
          <a:custGeom>
            <a:avLst/>
            <a:gdLst/>
            <a:ahLst/>
            <a:cxnLst/>
            <a:rect l="l" t="t" r="r" b="b"/>
            <a:pathLst>
              <a:path w="8668344" h="10287000">
                <a:moveTo>
                  <a:pt x="0" y="0"/>
                </a:moveTo>
                <a:lnTo>
                  <a:pt x="8668344" y="0"/>
                </a:lnTo>
                <a:lnTo>
                  <a:pt x="8668344" y="10287000"/>
                </a:lnTo>
                <a:lnTo>
                  <a:pt x="0" y="10287000"/>
                </a:lnTo>
                <a:lnTo>
                  <a:pt x="0" y="0"/>
                </a:lnTo>
                <a:close/>
              </a:path>
            </a:pathLst>
          </a:custGeom>
          <a:blipFill>
            <a:blip r:embed="rId2"/>
            <a:stretch>
              <a:fillRect l="-52683" r="-25325"/>
            </a:stretch>
          </a:blipFill>
        </p:spPr>
        <p:txBody>
          <a:bodyPr/>
          <a:lstStyle/>
          <a:p>
            <a:endParaRPr lang="fr-FR" noProof="0" dirty="0"/>
          </a:p>
        </p:txBody>
      </p:sp>
      <p:sp>
        <p:nvSpPr>
          <p:cNvPr id="3" name="Freeform 3"/>
          <p:cNvSpPr/>
          <p:nvPr/>
        </p:nvSpPr>
        <p:spPr>
          <a:xfrm>
            <a:off x="16257738" y="9704911"/>
            <a:ext cx="1746482" cy="397810"/>
          </a:xfrm>
          <a:custGeom>
            <a:avLst/>
            <a:gdLst/>
            <a:ahLst/>
            <a:cxnLst/>
            <a:rect l="l" t="t" r="r" b="b"/>
            <a:pathLst>
              <a:path w="1746482" h="397810">
                <a:moveTo>
                  <a:pt x="0" y="0"/>
                </a:moveTo>
                <a:lnTo>
                  <a:pt x="1746482" y="0"/>
                </a:lnTo>
                <a:lnTo>
                  <a:pt x="1746482" y="397810"/>
                </a:lnTo>
                <a:lnTo>
                  <a:pt x="0" y="397810"/>
                </a:lnTo>
                <a:lnTo>
                  <a:pt x="0" y="0"/>
                </a:lnTo>
                <a:close/>
              </a:path>
            </a:pathLst>
          </a:custGeom>
          <a:blipFill>
            <a:blip r:embed="rId3"/>
            <a:stretch>
              <a:fillRect/>
            </a:stretch>
          </a:blipFill>
        </p:spPr>
        <p:txBody>
          <a:bodyPr/>
          <a:lstStyle/>
          <a:p>
            <a:endParaRPr lang="fr-FR" noProof="0" dirty="0"/>
          </a:p>
        </p:txBody>
      </p:sp>
      <p:sp>
        <p:nvSpPr>
          <p:cNvPr id="4" name="Freeform 4"/>
          <p:cNvSpPr/>
          <p:nvPr/>
        </p:nvSpPr>
        <p:spPr>
          <a:xfrm>
            <a:off x="303477" y="1478109"/>
            <a:ext cx="259609" cy="388123"/>
          </a:xfrm>
          <a:custGeom>
            <a:avLst/>
            <a:gdLst/>
            <a:ahLst/>
            <a:cxnLst/>
            <a:rect l="l" t="t" r="r" b="b"/>
            <a:pathLst>
              <a:path w="259609" h="388123">
                <a:moveTo>
                  <a:pt x="0" y="0"/>
                </a:moveTo>
                <a:lnTo>
                  <a:pt x="259609" y="0"/>
                </a:lnTo>
                <a:lnTo>
                  <a:pt x="259609" y="388123"/>
                </a:lnTo>
                <a:lnTo>
                  <a:pt x="0" y="3881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noProof="0" dirty="0"/>
          </a:p>
        </p:txBody>
      </p:sp>
      <p:sp>
        <p:nvSpPr>
          <p:cNvPr id="5" name="Freeform 5"/>
          <p:cNvSpPr/>
          <p:nvPr/>
        </p:nvSpPr>
        <p:spPr>
          <a:xfrm>
            <a:off x="303477" y="2759141"/>
            <a:ext cx="259609" cy="388123"/>
          </a:xfrm>
          <a:custGeom>
            <a:avLst/>
            <a:gdLst/>
            <a:ahLst/>
            <a:cxnLst/>
            <a:rect l="l" t="t" r="r" b="b"/>
            <a:pathLst>
              <a:path w="259609" h="388123">
                <a:moveTo>
                  <a:pt x="0" y="0"/>
                </a:moveTo>
                <a:lnTo>
                  <a:pt x="259609" y="0"/>
                </a:lnTo>
                <a:lnTo>
                  <a:pt x="259609" y="388123"/>
                </a:lnTo>
                <a:lnTo>
                  <a:pt x="0" y="3881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noProof="0" dirty="0"/>
          </a:p>
        </p:txBody>
      </p:sp>
      <p:sp>
        <p:nvSpPr>
          <p:cNvPr id="6" name="Freeform 6"/>
          <p:cNvSpPr/>
          <p:nvPr/>
        </p:nvSpPr>
        <p:spPr>
          <a:xfrm>
            <a:off x="303477" y="4042350"/>
            <a:ext cx="259609" cy="388123"/>
          </a:xfrm>
          <a:custGeom>
            <a:avLst/>
            <a:gdLst/>
            <a:ahLst/>
            <a:cxnLst/>
            <a:rect l="l" t="t" r="r" b="b"/>
            <a:pathLst>
              <a:path w="259609" h="388123">
                <a:moveTo>
                  <a:pt x="0" y="0"/>
                </a:moveTo>
                <a:lnTo>
                  <a:pt x="259609" y="0"/>
                </a:lnTo>
                <a:lnTo>
                  <a:pt x="259609" y="388124"/>
                </a:lnTo>
                <a:lnTo>
                  <a:pt x="0" y="3881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noProof="0" dirty="0"/>
          </a:p>
        </p:txBody>
      </p:sp>
      <p:graphicFrame>
        <p:nvGraphicFramePr>
          <p:cNvPr id="7" name="Table 7"/>
          <p:cNvGraphicFramePr>
            <a:graphicFrameLocks noGrp="1"/>
          </p:cNvGraphicFramePr>
          <p:nvPr>
            <p:extLst>
              <p:ext uri="{D42A27DB-BD31-4B8C-83A1-F6EECF244321}">
                <p14:modId xmlns:p14="http://schemas.microsoft.com/office/powerpoint/2010/main" val="227509217"/>
              </p:ext>
            </p:extLst>
          </p:nvPr>
        </p:nvGraphicFramePr>
        <p:xfrm>
          <a:off x="668508" y="6383625"/>
          <a:ext cx="7315200" cy="1971675"/>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1155809">
                <a:tc>
                  <a:txBody>
                    <a:bodyPr/>
                    <a:lstStyle/>
                    <a:p>
                      <a:pPr algn="ctr">
                        <a:lnSpc>
                          <a:spcPts val="2659"/>
                        </a:lnSpc>
                        <a:defRPr/>
                      </a:pPr>
                      <a:r>
                        <a:rPr lang="fr-FR" sz="1899" b="1" noProof="0" dirty="0">
                          <a:solidFill>
                            <a:srgbClr val="141850"/>
                          </a:solidFill>
                          <a:latin typeface="Muli Semi-Bold"/>
                          <a:ea typeface="Muli Semi-Bold"/>
                          <a:cs typeface="Muli Semi-Bold"/>
                          <a:sym typeface="Muli Semi-Bold"/>
                        </a:rPr>
                        <a:t>Salaire moyen mensuel net d'une femme en 2023 </a:t>
                      </a:r>
                      <a:endParaRPr lang="fr-FR" sz="1100" noProof="0" dirty="0"/>
                    </a:p>
                  </a:txBody>
                  <a:tcPr marL="190500" marR="190500" marT="190500" marB="190500" anchor="ctr">
                    <a:lnL w="38100" cap="flat" cmpd="sng" algn="ctr">
                      <a:solidFill>
                        <a:srgbClr val="141850"/>
                      </a:solidFill>
                      <a:prstDash val="solid"/>
                      <a:round/>
                      <a:headEnd type="none" w="med" len="med"/>
                      <a:tailEnd type="none" w="med" len="med"/>
                    </a:lnL>
                    <a:lnR w="38100" cap="flat" cmpd="sng" algn="ctr">
                      <a:solidFill>
                        <a:srgbClr val="141850"/>
                      </a:solidFill>
                      <a:prstDash val="solid"/>
                      <a:round/>
                      <a:headEnd type="none" w="med" len="med"/>
                      <a:tailEnd type="none" w="med" len="med"/>
                    </a:lnR>
                    <a:lnT w="38100" cap="flat" cmpd="sng" algn="ctr">
                      <a:solidFill>
                        <a:srgbClr val="141850"/>
                      </a:solidFill>
                      <a:prstDash val="solid"/>
                      <a:round/>
                      <a:headEnd type="none" w="med" len="med"/>
                      <a:tailEnd type="none" w="med" len="med"/>
                    </a:lnT>
                    <a:lnB w="38100" cap="flat" cmpd="sng" algn="ctr">
                      <a:solidFill>
                        <a:srgbClr val="141850"/>
                      </a:solidFill>
                      <a:prstDash val="solid"/>
                      <a:round/>
                      <a:headEnd type="none" w="med" len="med"/>
                      <a:tailEnd type="none" w="med" len="med"/>
                    </a:lnB>
                    <a:solidFill>
                      <a:srgbClr val="E6E6E6"/>
                    </a:solidFill>
                  </a:tcPr>
                </a:tc>
                <a:tc>
                  <a:txBody>
                    <a:bodyPr/>
                    <a:lstStyle/>
                    <a:p>
                      <a:pPr algn="ctr">
                        <a:lnSpc>
                          <a:spcPts val="2659"/>
                        </a:lnSpc>
                        <a:defRPr/>
                      </a:pPr>
                      <a:r>
                        <a:rPr lang="fr-FR" sz="1899" b="1" noProof="0" dirty="0">
                          <a:solidFill>
                            <a:srgbClr val="141850"/>
                          </a:solidFill>
                          <a:latin typeface="Muli Semi-Bold"/>
                          <a:ea typeface="Muli Semi-Bold"/>
                          <a:cs typeface="Muli Semi-Bold"/>
                          <a:sym typeface="Muli Semi-Bold"/>
                        </a:rPr>
                        <a:t>Salaire moyen mensuel net d'un homme en 2023 </a:t>
                      </a:r>
                      <a:endParaRPr lang="fr-FR" sz="1100" noProof="0" dirty="0"/>
                    </a:p>
                  </a:txBody>
                  <a:tcPr marL="190500" marR="190500" marT="190500" marB="190500" anchor="ctr">
                    <a:lnL w="38100" cap="flat" cmpd="sng" algn="ctr">
                      <a:solidFill>
                        <a:srgbClr val="141850"/>
                      </a:solidFill>
                      <a:prstDash val="solid"/>
                      <a:round/>
                      <a:headEnd type="none" w="med" len="med"/>
                      <a:tailEnd type="none" w="med" len="med"/>
                    </a:lnL>
                    <a:lnR w="38100" cap="flat" cmpd="sng" algn="ctr">
                      <a:solidFill>
                        <a:srgbClr val="141850"/>
                      </a:solidFill>
                      <a:prstDash val="solid"/>
                      <a:round/>
                      <a:headEnd type="none" w="med" len="med"/>
                      <a:tailEnd type="none" w="med" len="med"/>
                    </a:lnR>
                    <a:lnT w="38100" cap="flat" cmpd="sng" algn="ctr">
                      <a:solidFill>
                        <a:srgbClr val="141850"/>
                      </a:solidFill>
                      <a:prstDash val="solid"/>
                      <a:round/>
                      <a:headEnd type="none" w="med" len="med"/>
                      <a:tailEnd type="none" w="med" len="med"/>
                    </a:lnT>
                    <a:lnB w="38100" cap="flat" cmpd="sng" algn="ctr">
                      <a:solidFill>
                        <a:srgbClr val="141850"/>
                      </a:solidFill>
                      <a:prstDash val="solid"/>
                      <a:round/>
                      <a:headEnd type="none" w="med" len="med"/>
                      <a:tailEnd type="none" w="med" len="med"/>
                    </a:lnB>
                    <a:solidFill>
                      <a:srgbClr val="E6E6E6"/>
                    </a:solidFill>
                  </a:tcPr>
                </a:tc>
                <a:extLst>
                  <a:ext uri="{0D108BD9-81ED-4DB2-BD59-A6C34878D82A}">
                    <a16:rowId xmlns:a16="http://schemas.microsoft.com/office/drawing/2014/main" val="10000"/>
                  </a:ext>
                </a:extLst>
              </a:tr>
              <a:tr h="815866">
                <a:tc>
                  <a:txBody>
                    <a:bodyPr/>
                    <a:lstStyle/>
                    <a:p>
                      <a:pPr algn="ctr">
                        <a:lnSpc>
                          <a:spcPts val="2659"/>
                        </a:lnSpc>
                        <a:defRPr/>
                      </a:pPr>
                      <a:r>
                        <a:rPr lang="fr-FR" sz="1899" b="1" noProof="0" dirty="0">
                          <a:solidFill>
                            <a:srgbClr val="141850"/>
                          </a:solidFill>
                          <a:latin typeface="Muli Semi-Bold"/>
                          <a:ea typeface="Muli Semi-Bold"/>
                          <a:cs typeface="Muli Semi-Bold"/>
                          <a:sym typeface="Muli Semi-Bold"/>
                        </a:rPr>
                        <a:t>2 508€</a:t>
                      </a:r>
                      <a:endParaRPr lang="fr-FR" sz="1100" noProof="0" dirty="0"/>
                    </a:p>
                  </a:txBody>
                  <a:tcPr marL="190500" marR="190500" marT="190500" marB="190500" anchor="ctr">
                    <a:lnL w="38100" cap="flat" cmpd="sng" algn="ctr">
                      <a:solidFill>
                        <a:srgbClr val="141850"/>
                      </a:solidFill>
                      <a:prstDash val="solid"/>
                      <a:round/>
                      <a:headEnd type="none" w="med" len="med"/>
                      <a:tailEnd type="none" w="med" len="med"/>
                    </a:lnL>
                    <a:lnR w="38100" cap="flat" cmpd="sng" algn="ctr">
                      <a:solidFill>
                        <a:srgbClr val="141850"/>
                      </a:solidFill>
                      <a:prstDash val="solid"/>
                      <a:round/>
                      <a:headEnd type="none" w="med" len="med"/>
                      <a:tailEnd type="none" w="med" len="med"/>
                    </a:lnR>
                    <a:lnT w="38100" cap="flat" cmpd="sng" algn="ctr">
                      <a:solidFill>
                        <a:srgbClr val="141850"/>
                      </a:solidFill>
                      <a:prstDash val="solid"/>
                      <a:round/>
                      <a:headEnd type="none" w="med" len="med"/>
                      <a:tailEnd type="none" w="med" len="med"/>
                    </a:lnT>
                    <a:lnB w="38100" cap="flat" cmpd="sng" algn="ctr">
                      <a:solidFill>
                        <a:srgbClr val="141850"/>
                      </a:solidFill>
                      <a:prstDash val="solid"/>
                      <a:round/>
                      <a:headEnd type="none" w="med" len="med"/>
                      <a:tailEnd type="none" w="med" len="med"/>
                    </a:lnB>
                  </a:tcPr>
                </a:tc>
                <a:tc>
                  <a:txBody>
                    <a:bodyPr/>
                    <a:lstStyle/>
                    <a:p>
                      <a:pPr algn="ctr">
                        <a:lnSpc>
                          <a:spcPts val="2659"/>
                        </a:lnSpc>
                        <a:defRPr/>
                      </a:pPr>
                      <a:r>
                        <a:rPr lang="fr-FR" sz="1899" b="1" noProof="0" dirty="0">
                          <a:solidFill>
                            <a:srgbClr val="141850"/>
                          </a:solidFill>
                          <a:latin typeface="Muli Semi-Bold"/>
                          <a:ea typeface="Muli Semi-Bold"/>
                          <a:cs typeface="Muli Semi-Bold"/>
                          <a:sym typeface="Muli Semi-Bold"/>
                        </a:rPr>
                        <a:t>2 898€</a:t>
                      </a:r>
                      <a:endParaRPr lang="fr-FR" sz="1100" noProof="0" dirty="0"/>
                    </a:p>
                  </a:txBody>
                  <a:tcPr marL="190500" marR="190500" marT="190500" marB="190500" anchor="ctr">
                    <a:lnL w="38100" cap="flat" cmpd="sng" algn="ctr">
                      <a:solidFill>
                        <a:srgbClr val="141850"/>
                      </a:solidFill>
                      <a:prstDash val="solid"/>
                      <a:round/>
                      <a:headEnd type="none" w="med" len="med"/>
                      <a:tailEnd type="none" w="med" len="med"/>
                    </a:lnL>
                    <a:lnR w="38100" cap="flat" cmpd="sng" algn="ctr">
                      <a:solidFill>
                        <a:srgbClr val="141850"/>
                      </a:solidFill>
                      <a:prstDash val="solid"/>
                      <a:round/>
                      <a:headEnd type="none" w="med" len="med"/>
                      <a:tailEnd type="none" w="med" len="med"/>
                    </a:lnR>
                    <a:lnT w="38100" cap="flat" cmpd="sng" algn="ctr">
                      <a:solidFill>
                        <a:srgbClr val="141850"/>
                      </a:solidFill>
                      <a:prstDash val="solid"/>
                      <a:round/>
                      <a:headEnd type="none" w="med" len="med"/>
                      <a:tailEnd type="none" w="med" len="med"/>
                    </a:lnT>
                    <a:lnB w="38100" cap="flat" cmpd="sng" algn="ctr">
                      <a:solidFill>
                        <a:srgbClr val="14185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TextBox 8"/>
          <p:cNvSpPr txBox="1"/>
          <p:nvPr/>
        </p:nvSpPr>
        <p:spPr>
          <a:xfrm>
            <a:off x="686260" y="1430484"/>
            <a:ext cx="9211035" cy="2082629"/>
          </a:xfrm>
          <a:prstGeom prst="rect">
            <a:avLst/>
          </a:prstGeom>
        </p:spPr>
        <p:txBody>
          <a:bodyPr lIns="0" tIns="0" rIns="0" bIns="0" rtlCol="0" anchor="t">
            <a:spAutoFit/>
          </a:bodyPr>
          <a:lstStyle/>
          <a:p>
            <a:pPr marL="0" lvl="1" indent="0" algn="l">
              <a:lnSpc>
                <a:spcPts val="3334"/>
              </a:lnSpc>
              <a:spcBef>
                <a:spcPct val="0"/>
              </a:spcBef>
            </a:pPr>
            <a:r>
              <a:rPr lang="fr-FR" sz="2381" u="none" strike="noStrike" noProof="0" dirty="0">
                <a:solidFill>
                  <a:srgbClr val="141850"/>
                </a:solidFill>
                <a:latin typeface="Oswald"/>
                <a:ea typeface="Oswald"/>
                <a:cs typeface="Oswald"/>
                <a:sym typeface="Oswald"/>
              </a:rPr>
              <a:t>Les filles s’orientent plus facilement vers les secteurs médical et paramédical, la communication, l'éducation..</a:t>
            </a:r>
          </a:p>
          <a:p>
            <a:pPr marL="0" lvl="1" indent="0" algn="l">
              <a:lnSpc>
                <a:spcPts val="3334"/>
              </a:lnSpc>
              <a:spcBef>
                <a:spcPct val="0"/>
              </a:spcBef>
            </a:pPr>
            <a:endParaRPr lang="fr-FR" sz="2381" u="none" strike="noStrike" noProof="0" dirty="0">
              <a:solidFill>
                <a:srgbClr val="141850"/>
              </a:solidFill>
              <a:latin typeface="Oswald"/>
              <a:ea typeface="Oswald"/>
              <a:cs typeface="Oswald"/>
              <a:sym typeface="Oswald"/>
            </a:endParaRPr>
          </a:p>
          <a:p>
            <a:pPr marL="0" lvl="1" indent="0" algn="l">
              <a:lnSpc>
                <a:spcPts val="3334"/>
              </a:lnSpc>
              <a:spcBef>
                <a:spcPct val="0"/>
              </a:spcBef>
            </a:pPr>
            <a:r>
              <a:rPr lang="fr-FR" sz="2381" u="none" strike="noStrike" noProof="0" dirty="0">
                <a:solidFill>
                  <a:srgbClr val="141850"/>
                </a:solidFill>
                <a:latin typeface="Oswald"/>
                <a:ea typeface="Oswald"/>
                <a:cs typeface="Oswald"/>
                <a:sym typeface="Oswald"/>
              </a:rPr>
              <a:t>Les garçons s’intéressent à l’informatique, à la robotique, à l’aéronautique, à l’automobile…</a:t>
            </a:r>
          </a:p>
        </p:txBody>
      </p:sp>
      <p:sp>
        <p:nvSpPr>
          <p:cNvPr id="9" name="TextBox 9"/>
          <p:cNvSpPr txBox="1"/>
          <p:nvPr/>
        </p:nvSpPr>
        <p:spPr>
          <a:xfrm>
            <a:off x="686260" y="3994725"/>
            <a:ext cx="8722852" cy="1967693"/>
          </a:xfrm>
          <a:prstGeom prst="rect">
            <a:avLst/>
          </a:prstGeom>
        </p:spPr>
        <p:txBody>
          <a:bodyPr lIns="0" tIns="0" rIns="0" bIns="0" rtlCol="0" anchor="t">
            <a:spAutoFit/>
          </a:bodyPr>
          <a:lstStyle/>
          <a:p>
            <a:pPr marL="0" lvl="1" indent="0" algn="l">
              <a:lnSpc>
                <a:spcPts val="3334"/>
              </a:lnSpc>
              <a:spcBef>
                <a:spcPct val="0"/>
              </a:spcBef>
            </a:pPr>
            <a:r>
              <a:rPr lang="fr-FR" sz="2381" u="none" strike="noStrike" noProof="0" dirty="0">
                <a:solidFill>
                  <a:srgbClr val="141850"/>
                </a:solidFill>
                <a:latin typeface="Oswald"/>
                <a:ea typeface="Oswald"/>
                <a:cs typeface="Oswald"/>
                <a:sym typeface="Oswald"/>
              </a:rPr>
              <a:t>Il existe 87 familles de métier :</a:t>
            </a:r>
          </a:p>
          <a:p>
            <a:pPr marL="0" lvl="1" indent="0" algn="l">
              <a:lnSpc>
                <a:spcPts val="3334"/>
              </a:lnSpc>
              <a:spcBef>
                <a:spcPct val="0"/>
              </a:spcBef>
            </a:pPr>
            <a:r>
              <a:rPr lang="fr-FR" sz="2381" u="none" strike="noStrike" noProof="0" dirty="0">
                <a:solidFill>
                  <a:srgbClr val="141850"/>
                </a:solidFill>
                <a:latin typeface="Oswald"/>
                <a:ea typeface="Oswald"/>
                <a:cs typeface="Oswald"/>
                <a:sym typeface="Oswald"/>
              </a:rPr>
              <a:t>• Les femmes sont majoritaires dans 12 familles, qui sont souvent les moins rémunérés</a:t>
            </a:r>
          </a:p>
          <a:p>
            <a:pPr marL="0" lvl="1" indent="0" algn="l">
              <a:lnSpc>
                <a:spcPts val="3334"/>
              </a:lnSpc>
              <a:spcBef>
                <a:spcPct val="0"/>
              </a:spcBef>
            </a:pPr>
            <a:r>
              <a:rPr lang="fr-FR" sz="2381" u="none" strike="noStrike" noProof="0" dirty="0">
                <a:solidFill>
                  <a:srgbClr val="141850"/>
                </a:solidFill>
                <a:latin typeface="Oswald"/>
                <a:ea typeface="Oswald"/>
                <a:cs typeface="Oswald"/>
                <a:sym typeface="Oswald"/>
              </a:rPr>
              <a:t>• Les hommes sont majoritaires dans 20 familles</a:t>
            </a:r>
          </a:p>
          <a:p>
            <a:pPr algn="l">
              <a:lnSpc>
                <a:spcPts val="2354"/>
              </a:lnSpc>
              <a:spcBef>
                <a:spcPct val="0"/>
              </a:spcBef>
            </a:pPr>
            <a:r>
              <a:rPr lang="fr-FR" sz="1681" u="none" strike="noStrike" noProof="0" dirty="0">
                <a:solidFill>
                  <a:srgbClr val="141850"/>
                </a:solidFill>
                <a:latin typeface="Oswald"/>
                <a:ea typeface="Oswald"/>
                <a:cs typeface="Oswald"/>
                <a:sym typeface="Oswald"/>
              </a:rPr>
              <a:t>Source INSEE 2020</a:t>
            </a:r>
          </a:p>
        </p:txBody>
      </p:sp>
      <p:sp>
        <p:nvSpPr>
          <p:cNvPr id="10" name="TextBox 10"/>
          <p:cNvSpPr txBox="1"/>
          <p:nvPr/>
        </p:nvSpPr>
        <p:spPr>
          <a:xfrm>
            <a:off x="686260" y="8592868"/>
            <a:ext cx="8942852" cy="1064419"/>
          </a:xfrm>
          <a:prstGeom prst="rect">
            <a:avLst/>
          </a:prstGeom>
        </p:spPr>
        <p:txBody>
          <a:bodyPr lIns="0" tIns="0" rIns="0" bIns="0" rtlCol="0" anchor="t">
            <a:spAutoFit/>
          </a:bodyPr>
          <a:lstStyle/>
          <a:p>
            <a:pPr marL="0" lvl="0" indent="0" algn="l">
              <a:lnSpc>
                <a:spcPts val="3001"/>
              </a:lnSpc>
              <a:spcBef>
                <a:spcPct val="0"/>
              </a:spcBef>
            </a:pPr>
            <a:r>
              <a:rPr lang="fr-FR" sz="2070" b="1" u="none" strike="noStrike" spc="105" noProof="0" dirty="0">
                <a:solidFill>
                  <a:srgbClr val="141850"/>
                </a:solidFill>
                <a:latin typeface="Oswald Bold"/>
                <a:ea typeface="Oswald Bold"/>
                <a:cs typeface="Oswald Bold"/>
                <a:sym typeface="Oswald Bold"/>
              </a:rPr>
              <a:t>À la fin d’une carrière de 43 ans, cet écart salarial représente plus de 200 000€.</a:t>
            </a:r>
          </a:p>
          <a:p>
            <a:pPr marL="0" lvl="0" indent="0" algn="l">
              <a:lnSpc>
                <a:spcPts val="2435"/>
              </a:lnSpc>
              <a:spcBef>
                <a:spcPct val="0"/>
              </a:spcBef>
            </a:pPr>
            <a:r>
              <a:rPr lang="fr-FR" sz="1679" u="none" strike="noStrike" spc="85" noProof="0" dirty="0">
                <a:solidFill>
                  <a:srgbClr val="141850"/>
                </a:solidFill>
                <a:latin typeface="Oswald"/>
                <a:ea typeface="Oswald"/>
                <a:cs typeface="Oswald"/>
                <a:sym typeface="Oswald"/>
              </a:rPr>
              <a:t>Source INSEE - Les salaires dans le secteur privé en 2023 </a:t>
            </a:r>
          </a:p>
        </p:txBody>
      </p:sp>
      <p:sp>
        <p:nvSpPr>
          <p:cNvPr id="11" name="TextBox 11"/>
          <p:cNvSpPr txBox="1"/>
          <p:nvPr/>
        </p:nvSpPr>
        <p:spPr>
          <a:xfrm>
            <a:off x="686260" y="394374"/>
            <a:ext cx="6927996" cy="634661"/>
          </a:xfrm>
          <a:prstGeom prst="rect">
            <a:avLst/>
          </a:prstGeom>
        </p:spPr>
        <p:txBody>
          <a:bodyPr lIns="0" tIns="0" rIns="0" bIns="0" rtlCol="0" anchor="t">
            <a:spAutoFit/>
          </a:bodyPr>
          <a:lstStyle/>
          <a:p>
            <a:pPr marL="0" lvl="0" indent="0" algn="l">
              <a:lnSpc>
                <a:spcPts val="5518"/>
              </a:lnSpc>
              <a:spcBef>
                <a:spcPct val="0"/>
              </a:spcBef>
            </a:pPr>
            <a:r>
              <a:rPr lang="fr-FR" sz="3942" noProof="0" dirty="0">
                <a:solidFill>
                  <a:srgbClr val="E9006A"/>
                </a:solidFill>
                <a:latin typeface="DIN Medium"/>
                <a:ea typeface="DIN Medium"/>
                <a:cs typeface="DIN Medium"/>
                <a:sym typeface="DIN Medium"/>
              </a:rPr>
              <a:t>IMPAC</a:t>
            </a:r>
            <a:r>
              <a:rPr lang="fr-FR" sz="3942" u="none" strike="noStrike" noProof="0" dirty="0">
                <a:solidFill>
                  <a:srgbClr val="E9006A"/>
                </a:solidFill>
                <a:latin typeface="DIN Medium"/>
                <a:ea typeface="DIN Medium"/>
                <a:cs typeface="DIN Medium"/>
                <a:sym typeface="DIN Medium"/>
              </a:rPr>
              <a:t>TS SUR LA SOCIÉTÉ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TextBox 2"/>
          <p:cNvSpPr txBox="1"/>
          <p:nvPr/>
        </p:nvSpPr>
        <p:spPr>
          <a:xfrm>
            <a:off x="1301734" y="2794820"/>
            <a:ext cx="15554999" cy="4610081"/>
          </a:xfrm>
          <a:prstGeom prst="rect">
            <a:avLst/>
          </a:prstGeom>
        </p:spPr>
        <p:txBody>
          <a:bodyPr lIns="0" tIns="0" rIns="0" bIns="0" rtlCol="0" anchor="t">
            <a:spAutoFit/>
          </a:bodyPr>
          <a:lstStyle/>
          <a:p>
            <a:pPr algn="ctr">
              <a:lnSpc>
                <a:spcPts val="12119"/>
              </a:lnSpc>
            </a:pPr>
            <a:r>
              <a:rPr lang="fr-FR" sz="10099" spc="-191" noProof="0" dirty="0">
                <a:solidFill>
                  <a:srgbClr val="FFFFFF"/>
                </a:solidFill>
                <a:latin typeface="DIN Medium"/>
                <a:ea typeface="DIN Medium"/>
                <a:cs typeface="DIN Medium"/>
                <a:sym typeface="DIN Medium"/>
              </a:rPr>
              <a:t>PORTRAITS DE </a:t>
            </a:r>
          </a:p>
          <a:p>
            <a:pPr marL="0" lvl="0" indent="0" algn="ctr">
              <a:lnSpc>
                <a:spcPts val="12119"/>
              </a:lnSpc>
              <a:spcBef>
                <a:spcPct val="0"/>
              </a:spcBef>
            </a:pPr>
            <a:r>
              <a:rPr lang="fr-FR" sz="10099" spc="-200" noProof="0" dirty="0">
                <a:solidFill>
                  <a:srgbClr val="FFFFFF"/>
                </a:solidFill>
                <a:latin typeface="DIN Medium"/>
                <a:ea typeface="DIN Medium"/>
                <a:cs typeface="DIN Medium"/>
                <a:sym typeface="DIN Medium"/>
              </a:rPr>
              <a:t>FEMMES ET HOMMES INSPIRANTS</a:t>
            </a:r>
          </a:p>
        </p:txBody>
      </p:sp>
      <p:sp>
        <p:nvSpPr>
          <p:cNvPr id="3" name="Freeform 3"/>
          <p:cNvSpPr/>
          <p:nvPr/>
        </p:nvSpPr>
        <p:spPr>
          <a:xfrm>
            <a:off x="15793894" y="8153165"/>
            <a:ext cx="1465406" cy="1465406"/>
          </a:xfrm>
          <a:custGeom>
            <a:avLst/>
            <a:gdLst/>
            <a:ahLst/>
            <a:cxnLst/>
            <a:rect l="l" t="t" r="r" b="b"/>
            <a:pathLst>
              <a:path w="1465406" h="1465406">
                <a:moveTo>
                  <a:pt x="0" y="0"/>
                </a:moveTo>
                <a:lnTo>
                  <a:pt x="1465406" y="0"/>
                </a:lnTo>
                <a:lnTo>
                  <a:pt x="1465406" y="1465407"/>
                </a:lnTo>
                <a:lnTo>
                  <a:pt x="0" y="14654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noProof="0" dirty="0"/>
          </a:p>
        </p:txBody>
      </p:sp>
      <p:sp>
        <p:nvSpPr>
          <p:cNvPr id="4" name="Freeform 4"/>
          <p:cNvSpPr/>
          <p:nvPr/>
        </p:nvSpPr>
        <p:spPr>
          <a:xfrm>
            <a:off x="14669264" y="1028700"/>
            <a:ext cx="2590036" cy="589953"/>
          </a:xfrm>
          <a:custGeom>
            <a:avLst/>
            <a:gdLst/>
            <a:ahLst/>
            <a:cxnLst/>
            <a:rect l="l" t="t" r="r" b="b"/>
            <a:pathLst>
              <a:path w="2590036" h="589953">
                <a:moveTo>
                  <a:pt x="0" y="0"/>
                </a:moveTo>
                <a:lnTo>
                  <a:pt x="2590036" y="0"/>
                </a:lnTo>
                <a:lnTo>
                  <a:pt x="2590036" y="589953"/>
                </a:lnTo>
                <a:lnTo>
                  <a:pt x="0" y="589953"/>
                </a:lnTo>
                <a:lnTo>
                  <a:pt x="0" y="0"/>
                </a:lnTo>
                <a:close/>
              </a:path>
            </a:pathLst>
          </a:custGeom>
          <a:blipFill>
            <a:blip r:embed="rId4"/>
            <a:stretch>
              <a:fillRect/>
            </a:stretch>
          </a:blipFill>
        </p:spPr>
        <p:txBody>
          <a:bodyPr/>
          <a:lstStyle/>
          <a:p>
            <a:endParaRPr lang="fr-FR" noProof="0" dirty="0"/>
          </a:p>
        </p:txBody>
      </p:sp>
      <p:sp>
        <p:nvSpPr>
          <p:cNvPr id="5" name="AutoShape 5"/>
          <p:cNvSpPr/>
          <p:nvPr/>
        </p:nvSpPr>
        <p:spPr>
          <a:xfrm>
            <a:off x="3058523" y="5905500"/>
            <a:ext cx="12170953" cy="0"/>
          </a:xfrm>
          <a:prstGeom prst="line">
            <a:avLst/>
          </a:prstGeom>
          <a:ln w="295275" cap="rnd">
            <a:solidFill>
              <a:srgbClr val="E9006A"/>
            </a:solidFill>
            <a:prstDash val="solid"/>
            <a:headEnd type="none" w="sm" len="sm"/>
            <a:tailEnd type="none" w="sm" len="sm"/>
          </a:ln>
        </p:spPr>
        <p:txBody>
          <a:bodyPr/>
          <a:lstStyle/>
          <a:p>
            <a:endParaRPr lang="fr-FR" noProof="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Freeform 2"/>
          <p:cNvSpPr/>
          <p:nvPr/>
        </p:nvSpPr>
        <p:spPr>
          <a:xfrm>
            <a:off x="16230777" y="9523910"/>
            <a:ext cx="1589833" cy="362129"/>
          </a:xfrm>
          <a:custGeom>
            <a:avLst/>
            <a:gdLst/>
            <a:ahLst/>
            <a:cxnLst/>
            <a:rect l="l" t="t" r="r" b="b"/>
            <a:pathLst>
              <a:path w="1589833" h="362129">
                <a:moveTo>
                  <a:pt x="0" y="0"/>
                </a:moveTo>
                <a:lnTo>
                  <a:pt x="1589833" y="0"/>
                </a:lnTo>
                <a:lnTo>
                  <a:pt x="1589833" y="362129"/>
                </a:lnTo>
                <a:lnTo>
                  <a:pt x="0" y="362129"/>
                </a:lnTo>
                <a:lnTo>
                  <a:pt x="0" y="0"/>
                </a:lnTo>
                <a:close/>
              </a:path>
            </a:pathLst>
          </a:custGeom>
          <a:blipFill>
            <a:blip r:embed="rId2"/>
            <a:stretch>
              <a:fillRect/>
            </a:stretch>
          </a:blipFill>
        </p:spPr>
        <p:txBody>
          <a:bodyPr/>
          <a:lstStyle/>
          <a:p>
            <a:endParaRPr lang="fr-FR" noProof="0" dirty="0"/>
          </a:p>
        </p:txBody>
      </p:sp>
      <p:sp>
        <p:nvSpPr>
          <p:cNvPr id="3" name="TextBox 3"/>
          <p:cNvSpPr txBox="1"/>
          <p:nvPr/>
        </p:nvSpPr>
        <p:spPr>
          <a:xfrm>
            <a:off x="1127264" y="6337123"/>
            <a:ext cx="3161921" cy="888372"/>
          </a:xfrm>
          <a:prstGeom prst="rect">
            <a:avLst/>
          </a:prstGeom>
        </p:spPr>
        <p:txBody>
          <a:bodyPr lIns="0" tIns="0" rIns="0" bIns="0" rtlCol="0" anchor="t">
            <a:spAutoFit/>
          </a:bodyPr>
          <a:lstStyle/>
          <a:p>
            <a:pPr algn="l">
              <a:lnSpc>
                <a:spcPts val="2472"/>
              </a:lnSpc>
            </a:pPr>
            <a:r>
              <a:rPr lang="fr-FR" sz="1765" b="1" spc="3" noProof="0" dirty="0">
                <a:solidFill>
                  <a:srgbClr val="F80071"/>
                </a:solidFill>
                <a:latin typeface="Oswald Bold"/>
                <a:ea typeface="Oswald Bold"/>
                <a:cs typeface="Oswald Bold"/>
                <a:sym typeface="Oswald Bold"/>
              </a:rPr>
              <a:t>Philippine DOLBEAU</a:t>
            </a:r>
          </a:p>
          <a:p>
            <a:pPr algn="l">
              <a:lnSpc>
                <a:spcPts val="2472"/>
              </a:lnSpc>
            </a:pPr>
            <a:r>
              <a:rPr lang="fr-FR" sz="1765" spc="3" noProof="0" dirty="0">
                <a:solidFill>
                  <a:srgbClr val="FFFFFF"/>
                </a:solidFill>
                <a:latin typeface="Oswald"/>
                <a:ea typeface="Oswald"/>
                <a:cs typeface="Oswald"/>
                <a:sym typeface="Oswald"/>
              </a:rPr>
              <a:t>Née le 14 mai 1999 est une entrepreneure française dans la Tech.</a:t>
            </a:r>
          </a:p>
        </p:txBody>
      </p:sp>
      <p:sp>
        <p:nvSpPr>
          <p:cNvPr id="4" name="TextBox 4"/>
          <p:cNvSpPr txBox="1"/>
          <p:nvPr/>
        </p:nvSpPr>
        <p:spPr>
          <a:xfrm>
            <a:off x="1028700" y="1019175"/>
            <a:ext cx="11130804" cy="1590824"/>
          </a:xfrm>
          <a:prstGeom prst="rect">
            <a:avLst/>
          </a:prstGeom>
        </p:spPr>
        <p:txBody>
          <a:bodyPr lIns="0" tIns="0" rIns="0" bIns="0" rtlCol="0" anchor="t">
            <a:spAutoFit/>
          </a:bodyPr>
          <a:lstStyle/>
          <a:p>
            <a:pPr marL="0" lvl="0" indent="0" algn="l">
              <a:lnSpc>
                <a:spcPts val="6298"/>
              </a:lnSpc>
              <a:spcBef>
                <a:spcPct val="0"/>
              </a:spcBef>
            </a:pPr>
            <a:r>
              <a:rPr lang="fr-FR" sz="5248" spc="209" noProof="0" dirty="0">
                <a:solidFill>
                  <a:srgbClr val="DE0267"/>
                </a:solidFill>
                <a:latin typeface="DIN Medium"/>
                <a:ea typeface="DIN Medium"/>
                <a:cs typeface="DIN Medium"/>
                <a:sym typeface="DIN Medium"/>
              </a:rPr>
              <a:t>DES FEMMES INSPIRANTES POUR L’ÉGALITÉ </a:t>
            </a:r>
          </a:p>
        </p:txBody>
      </p:sp>
      <p:sp>
        <p:nvSpPr>
          <p:cNvPr id="5" name="TextBox 5"/>
          <p:cNvSpPr txBox="1"/>
          <p:nvPr/>
        </p:nvSpPr>
        <p:spPr>
          <a:xfrm>
            <a:off x="4544784" y="2892606"/>
            <a:ext cx="4540840" cy="5406984"/>
          </a:xfrm>
          <a:prstGeom prst="rect">
            <a:avLst/>
          </a:prstGeom>
        </p:spPr>
        <p:txBody>
          <a:bodyPr lIns="0" tIns="0" rIns="0" bIns="0" rtlCol="0" anchor="t">
            <a:spAutoFit/>
          </a:bodyPr>
          <a:lstStyle/>
          <a:p>
            <a:pPr algn="l">
              <a:lnSpc>
                <a:spcPts val="2430"/>
              </a:lnSpc>
            </a:pPr>
            <a:r>
              <a:rPr lang="fr-FR" sz="1748" spc="69" noProof="0" dirty="0">
                <a:solidFill>
                  <a:srgbClr val="F80071"/>
                </a:solidFill>
                <a:latin typeface="DIN Medium"/>
                <a:ea typeface="DIN Medium"/>
                <a:cs typeface="DIN Medium"/>
                <a:sym typeface="DIN Medium"/>
              </a:rPr>
              <a:t>ELLE BRISE</a:t>
            </a:r>
            <a:r>
              <a:rPr lang="fr-FR" sz="1748" b="1" spc="69" noProof="0" dirty="0">
                <a:solidFill>
                  <a:srgbClr val="F80071"/>
                </a:solidFill>
                <a:latin typeface="DIN Medium"/>
                <a:ea typeface="DIN Medium"/>
                <a:cs typeface="DIN Medium"/>
                <a:sym typeface="DIN Medium"/>
              </a:rPr>
              <a:t> </a:t>
            </a:r>
            <a:r>
              <a:rPr lang="fr-FR" sz="1748" spc="69" noProof="0" dirty="0">
                <a:solidFill>
                  <a:srgbClr val="F80071"/>
                </a:solidFill>
                <a:latin typeface="DIN Medium"/>
                <a:ea typeface="DIN Medium"/>
                <a:cs typeface="DIN Medium"/>
                <a:sym typeface="DIN Medium"/>
              </a:rPr>
              <a:t>LES STÉRÉOTYPES D’ÂGE ET DE GENRE DANS L’ENTREPRENEURIAT :</a:t>
            </a:r>
          </a:p>
          <a:p>
            <a:pPr algn="l">
              <a:lnSpc>
                <a:spcPts val="2237"/>
              </a:lnSpc>
            </a:pPr>
            <a:r>
              <a:rPr lang="fr-FR" sz="1610" spc="64" noProof="0" dirty="0">
                <a:solidFill>
                  <a:srgbClr val="FFFFFF"/>
                </a:solidFill>
                <a:latin typeface="Oswald"/>
                <a:ea typeface="Oswald"/>
                <a:cs typeface="Oswald"/>
                <a:sym typeface="Oswald"/>
              </a:rPr>
              <a:t>À seulement 15 ans, Philippine Dolbeau fonde </a:t>
            </a:r>
            <a:r>
              <a:rPr lang="fr-FR" sz="1610" spc="64" noProof="0" dirty="0" err="1">
                <a:solidFill>
                  <a:srgbClr val="FFFFFF"/>
                </a:solidFill>
                <a:latin typeface="Oswald"/>
                <a:ea typeface="Oswald"/>
                <a:cs typeface="Oswald"/>
                <a:sym typeface="Oswald"/>
              </a:rPr>
              <a:t>Newschool</a:t>
            </a:r>
            <a:r>
              <a:rPr lang="fr-FR" sz="1610" spc="64" noProof="0" dirty="0">
                <a:solidFill>
                  <a:srgbClr val="FFFFFF"/>
                </a:solidFill>
                <a:latin typeface="Oswald"/>
                <a:ea typeface="Oswald"/>
                <a:cs typeface="Oswald"/>
                <a:sym typeface="Oswald"/>
              </a:rPr>
              <a:t>, prouvant que l’innovation n’a pas d’âge et que les jeunes femmes ont toute leur place dans le secteur de la Tech, encore largement masculin.</a:t>
            </a:r>
          </a:p>
          <a:p>
            <a:pPr algn="l">
              <a:lnSpc>
                <a:spcPts val="903"/>
              </a:lnSpc>
            </a:pPr>
            <a:endParaRPr lang="fr-FR" sz="1610" spc="64" noProof="0" dirty="0">
              <a:solidFill>
                <a:srgbClr val="FFFFFF"/>
              </a:solidFill>
              <a:latin typeface="Oswald"/>
              <a:ea typeface="Oswald"/>
              <a:cs typeface="Oswald"/>
              <a:sym typeface="Oswald"/>
            </a:endParaRPr>
          </a:p>
          <a:p>
            <a:pPr>
              <a:lnSpc>
                <a:spcPts val="2430"/>
              </a:lnSpc>
            </a:pPr>
            <a:r>
              <a:rPr lang="fr-FR" sz="1748" spc="69" noProof="0" dirty="0">
                <a:solidFill>
                  <a:srgbClr val="F80071"/>
                </a:solidFill>
                <a:latin typeface="DIN Medium"/>
                <a:ea typeface="DIN Medium"/>
                <a:cs typeface="DIN Medium"/>
                <a:sym typeface="DIN Medium"/>
              </a:rPr>
              <a:t>UNE FIGURE INSPIRANTE DE LA FRENCH TECH :</a:t>
            </a:r>
          </a:p>
          <a:p>
            <a:pPr algn="l">
              <a:lnSpc>
                <a:spcPts val="2237"/>
              </a:lnSpc>
            </a:pPr>
            <a:r>
              <a:rPr lang="fr-FR" sz="1610" spc="64" noProof="0" dirty="0">
                <a:solidFill>
                  <a:srgbClr val="FFFFFF"/>
                </a:solidFill>
                <a:latin typeface="Oswald"/>
                <a:ea typeface="Oswald"/>
                <a:cs typeface="Oswald"/>
                <a:sym typeface="Oswald"/>
              </a:rPr>
              <a:t>Son parcours atypique et son audace lui permettent d’être reconnue parmi les jeunes entrepreneures les plus prometteuses. Elle incarne la possibilité pour les filles de se projeter dans la Tech et l’entrepreneuriat, domaines souvent perçus comme masculins.</a:t>
            </a:r>
          </a:p>
          <a:p>
            <a:pPr algn="l">
              <a:lnSpc>
                <a:spcPts val="903"/>
              </a:lnSpc>
            </a:pPr>
            <a:endParaRPr lang="fr-FR" sz="1610"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ENGAGÉE ET PORTEUSE DE SENS :</a:t>
            </a:r>
          </a:p>
          <a:p>
            <a:pPr algn="l">
              <a:lnSpc>
                <a:spcPts val="2237"/>
              </a:lnSpc>
            </a:pPr>
            <a:r>
              <a:rPr lang="fr-FR" sz="1610" spc="64" noProof="0" dirty="0">
                <a:solidFill>
                  <a:srgbClr val="FFFFFF"/>
                </a:solidFill>
                <a:latin typeface="Oswald"/>
                <a:ea typeface="Oswald"/>
                <a:cs typeface="Oswald"/>
                <a:sym typeface="Oswald"/>
              </a:rPr>
              <a:t>À travers ses projets et ses interventions publiques, elle valorise l’innovation au service du bien commun, et incite les jeunes à oser entreprendre, indépendamment de leur âge ou de leur genre.</a:t>
            </a:r>
          </a:p>
        </p:txBody>
      </p:sp>
      <p:grpSp>
        <p:nvGrpSpPr>
          <p:cNvPr id="6" name="Group 6"/>
          <p:cNvGrpSpPr>
            <a:grpSpLocks noChangeAspect="1"/>
          </p:cNvGrpSpPr>
          <p:nvPr/>
        </p:nvGrpSpPr>
        <p:grpSpPr>
          <a:xfrm>
            <a:off x="1127264" y="2892606"/>
            <a:ext cx="3161921" cy="3161909"/>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a:stretch>
            </a:blipFill>
          </p:spPr>
          <p:txBody>
            <a:bodyPr/>
            <a:lstStyle/>
            <a:p>
              <a:endParaRPr lang="fr-FR" noProof="0" dirty="0"/>
            </a:p>
          </p:txBody>
        </p:sp>
      </p:grpSp>
      <p:sp>
        <p:nvSpPr>
          <p:cNvPr id="8" name="TextBox 8"/>
          <p:cNvSpPr txBox="1"/>
          <p:nvPr/>
        </p:nvSpPr>
        <p:spPr>
          <a:xfrm>
            <a:off x="9349927" y="6337123"/>
            <a:ext cx="3157569" cy="1193097"/>
          </a:xfrm>
          <a:prstGeom prst="rect">
            <a:avLst/>
          </a:prstGeom>
        </p:spPr>
        <p:txBody>
          <a:bodyPr lIns="0" tIns="0" rIns="0" bIns="0" rtlCol="0" anchor="t">
            <a:spAutoFit/>
          </a:bodyPr>
          <a:lstStyle/>
          <a:p>
            <a:pPr algn="l">
              <a:lnSpc>
                <a:spcPts val="2472"/>
              </a:lnSpc>
            </a:pPr>
            <a:r>
              <a:rPr lang="fr-FR" sz="1765" b="1" spc="3" noProof="0" dirty="0">
                <a:solidFill>
                  <a:srgbClr val="F80071"/>
                </a:solidFill>
                <a:latin typeface="Oswald Bold"/>
                <a:ea typeface="Oswald Bold"/>
                <a:cs typeface="Oswald Bold"/>
                <a:sym typeface="Oswald Bold"/>
              </a:rPr>
              <a:t>Naomi SCHIFF</a:t>
            </a:r>
          </a:p>
          <a:p>
            <a:pPr algn="l">
              <a:lnSpc>
                <a:spcPts val="2472"/>
              </a:lnSpc>
            </a:pPr>
            <a:r>
              <a:rPr lang="fr-FR" sz="1765" b="1" spc="3" noProof="0" dirty="0">
                <a:solidFill>
                  <a:srgbClr val="FFFFFF"/>
                </a:solidFill>
                <a:latin typeface="Oswald Bold"/>
                <a:ea typeface="Oswald Bold"/>
                <a:cs typeface="Oswald Bold"/>
                <a:sym typeface="Oswald Bold"/>
              </a:rPr>
              <a:t>N</a:t>
            </a:r>
            <a:r>
              <a:rPr lang="fr-FR" sz="1765" spc="3" noProof="0" dirty="0">
                <a:solidFill>
                  <a:srgbClr val="FFFFFF"/>
                </a:solidFill>
                <a:latin typeface="Oswald"/>
                <a:ea typeface="Oswald"/>
                <a:cs typeface="Oswald"/>
                <a:sym typeface="Oswald"/>
              </a:rPr>
              <a:t>ée le 18 mai 1994, est une pilote automobile et présentatrice de télévision rwandaise et belge. </a:t>
            </a:r>
          </a:p>
        </p:txBody>
      </p:sp>
      <p:sp>
        <p:nvSpPr>
          <p:cNvPr id="9" name="TextBox 9"/>
          <p:cNvSpPr txBox="1"/>
          <p:nvPr/>
        </p:nvSpPr>
        <p:spPr>
          <a:xfrm>
            <a:off x="12767447" y="2892606"/>
            <a:ext cx="4952761" cy="5799043"/>
          </a:xfrm>
          <a:prstGeom prst="rect">
            <a:avLst/>
          </a:prstGeom>
        </p:spPr>
        <p:txBody>
          <a:bodyPr lIns="0" tIns="0" rIns="0" bIns="0" rtlCol="0" anchor="t">
            <a:spAutoFit/>
          </a:bodyPr>
          <a:lstStyle/>
          <a:p>
            <a:pPr algn="l">
              <a:lnSpc>
                <a:spcPts val="2430"/>
              </a:lnSpc>
            </a:pPr>
            <a:r>
              <a:rPr lang="fr-FR" sz="1748" spc="69" noProof="0" dirty="0">
                <a:solidFill>
                  <a:srgbClr val="F80071"/>
                </a:solidFill>
                <a:latin typeface="DIN Medium"/>
                <a:ea typeface="DIN Medium"/>
                <a:cs typeface="DIN Medium"/>
                <a:sym typeface="DIN Medium"/>
              </a:rPr>
              <a:t>UN PARCOURS DE</a:t>
            </a:r>
            <a:r>
              <a:rPr lang="fr-FR" sz="1748" b="1" spc="69" noProof="0" dirty="0">
                <a:solidFill>
                  <a:srgbClr val="F80071"/>
                </a:solidFill>
                <a:latin typeface="DIN Medium"/>
                <a:ea typeface="DIN Medium"/>
                <a:cs typeface="DIN Medium"/>
                <a:sym typeface="DIN Medium"/>
              </a:rPr>
              <a:t> </a:t>
            </a:r>
            <a:r>
              <a:rPr lang="fr-FR" sz="1748" spc="69" noProof="0" dirty="0">
                <a:solidFill>
                  <a:srgbClr val="F80071"/>
                </a:solidFill>
                <a:latin typeface="DIN Medium"/>
                <a:ea typeface="DIN Medium"/>
                <a:cs typeface="DIN Medium"/>
                <a:sym typeface="DIN Medium"/>
              </a:rPr>
              <a:t>PILOTE INTERNATIONAL :</a:t>
            </a:r>
          </a:p>
          <a:p>
            <a:pPr algn="l">
              <a:lnSpc>
                <a:spcPts val="2237"/>
              </a:lnSpc>
            </a:pPr>
            <a:r>
              <a:rPr lang="fr-FR" sz="1610" spc="64" noProof="0" dirty="0">
                <a:solidFill>
                  <a:srgbClr val="FFFFFF"/>
                </a:solidFill>
                <a:latin typeface="Oswald"/>
                <a:ea typeface="Oswald"/>
                <a:cs typeface="Oswald"/>
                <a:sym typeface="Oswald"/>
              </a:rPr>
              <a:t>Elle participe à de nombreuses compétitions automobiles, notamment les W </a:t>
            </a:r>
            <a:r>
              <a:rPr lang="fr-FR" sz="1610" spc="64" noProof="0" dirty="0" err="1">
                <a:solidFill>
                  <a:srgbClr val="FFFFFF"/>
                </a:solidFill>
                <a:latin typeface="Oswald"/>
                <a:ea typeface="Oswald"/>
                <a:cs typeface="Oswald"/>
                <a:sym typeface="Oswald"/>
              </a:rPr>
              <a:t>Series</a:t>
            </a:r>
            <a:r>
              <a:rPr lang="fr-FR" sz="1610" spc="64" noProof="0" dirty="0">
                <a:solidFill>
                  <a:srgbClr val="FFFFFF"/>
                </a:solidFill>
                <a:latin typeface="Oswald"/>
                <a:ea typeface="Oswald"/>
                <a:cs typeface="Oswald"/>
                <a:sym typeface="Oswald"/>
              </a:rPr>
              <a:t>, championnat 100 % féminin créé pour promouvoir les femmes dans le sport automobile.</a:t>
            </a:r>
          </a:p>
          <a:p>
            <a:pPr algn="l">
              <a:lnSpc>
                <a:spcPts val="903"/>
              </a:lnSpc>
            </a:pPr>
            <a:endParaRPr lang="fr-FR" sz="1610"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AMBASSADRICE DE LA DIVERSITÉ ET DE L’INCLUSION :</a:t>
            </a:r>
          </a:p>
          <a:p>
            <a:pPr algn="l">
              <a:lnSpc>
                <a:spcPts val="2237"/>
              </a:lnSpc>
            </a:pPr>
            <a:r>
              <a:rPr lang="fr-FR" sz="1610" spc="64" noProof="0" dirty="0">
                <a:solidFill>
                  <a:srgbClr val="FFFFFF"/>
                </a:solidFill>
                <a:latin typeface="Oswald"/>
                <a:ea typeface="Oswald"/>
                <a:cs typeface="Oswald"/>
                <a:sym typeface="Oswald"/>
              </a:rPr>
              <a:t>En 2020, elle est nommée ambassadrice de la diversité et de l’inclusion pour les W </a:t>
            </a:r>
            <a:r>
              <a:rPr lang="fr-FR" sz="1610" spc="64" noProof="0" dirty="0" err="1">
                <a:solidFill>
                  <a:srgbClr val="FFFFFF"/>
                </a:solidFill>
                <a:latin typeface="Oswald"/>
                <a:ea typeface="Oswald"/>
                <a:cs typeface="Oswald"/>
                <a:sym typeface="Oswald"/>
              </a:rPr>
              <a:t>Series</a:t>
            </a:r>
            <a:r>
              <a:rPr lang="fr-FR" sz="1610" spc="64" noProof="0" dirty="0">
                <a:solidFill>
                  <a:srgbClr val="FFFFFF"/>
                </a:solidFill>
                <a:latin typeface="Oswald"/>
                <a:ea typeface="Oswald"/>
                <a:cs typeface="Oswald"/>
                <a:sym typeface="Oswald"/>
              </a:rPr>
              <a:t>, où elle s’engage pour plus d’égalité dans un milieu encore très masculin.</a:t>
            </a:r>
          </a:p>
          <a:p>
            <a:pPr algn="l">
              <a:lnSpc>
                <a:spcPts val="903"/>
              </a:lnSpc>
            </a:pPr>
            <a:endParaRPr lang="fr-FR" sz="1610"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UNE VOIX MÉDIATIQUE POUR LA FORMULE 1 :</a:t>
            </a:r>
          </a:p>
          <a:p>
            <a:pPr algn="l">
              <a:lnSpc>
                <a:spcPts val="2237"/>
              </a:lnSpc>
            </a:pPr>
            <a:r>
              <a:rPr lang="fr-FR" sz="1610" spc="64" noProof="0" dirty="0">
                <a:solidFill>
                  <a:srgbClr val="FFFFFF"/>
                </a:solidFill>
                <a:latin typeface="Oswald"/>
                <a:ea typeface="Oswald"/>
                <a:cs typeface="Oswald"/>
                <a:sym typeface="Oswald"/>
              </a:rPr>
              <a:t>Elle devient présentatrice télé de Grands Prix de F1 : d’abord pour Sky Sports en 2022, puis pour Canal+ en 2023, rendant accessible au grand public l’univers de la course automobile.</a:t>
            </a:r>
          </a:p>
          <a:p>
            <a:pPr algn="l">
              <a:lnSpc>
                <a:spcPts val="903"/>
              </a:lnSpc>
            </a:pPr>
            <a:endParaRPr lang="fr-FR" sz="1610"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UNE FIGURE INSPIRANTE :</a:t>
            </a:r>
          </a:p>
          <a:p>
            <a:pPr algn="l">
              <a:lnSpc>
                <a:spcPts val="2237"/>
              </a:lnSpc>
            </a:pPr>
            <a:r>
              <a:rPr lang="fr-FR" sz="1610" spc="64" noProof="0" dirty="0">
                <a:solidFill>
                  <a:srgbClr val="FFFFFF"/>
                </a:solidFill>
                <a:latin typeface="Oswald"/>
                <a:ea typeface="Oswald"/>
                <a:cs typeface="Oswald"/>
                <a:sym typeface="Oswald"/>
              </a:rPr>
              <a:t>Son parcours illustre la force de la persévérance et de la diversité dans les sports techniques, encourageant les jeunes filles à oser s’engager dans des disciplines encore peu féminisées.</a:t>
            </a:r>
          </a:p>
        </p:txBody>
      </p:sp>
      <p:grpSp>
        <p:nvGrpSpPr>
          <p:cNvPr id="10" name="Group 10"/>
          <p:cNvGrpSpPr>
            <a:grpSpLocks noChangeAspect="1"/>
          </p:cNvGrpSpPr>
          <p:nvPr/>
        </p:nvGrpSpPr>
        <p:grpSpPr>
          <a:xfrm>
            <a:off x="9345575" y="2894312"/>
            <a:ext cx="3161921" cy="3161909"/>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43340" r="-47134"/>
              </a:stretch>
            </a:blipFill>
          </p:spPr>
          <p:txBody>
            <a:bodyPr/>
            <a:lstStyle/>
            <a:p>
              <a:endParaRPr lang="fr-FR" noProof="0" dirty="0"/>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Freeform 2"/>
          <p:cNvSpPr/>
          <p:nvPr/>
        </p:nvSpPr>
        <p:spPr>
          <a:xfrm>
            <a:off x="16230777" y="9523910"/>
            <a:ext cx="1589833" cy="362129"/>
          </a:xfrm>
          <a:custGeom>
            <a:avLst/>
            <a:gdLst/>
            <a:ahLst/>
            <a:cxnLst/>
            <a:rect l="l" t="t" r="r" b="b"/>
            <a:pathLst>
              <a:path w="1589833" h="362129">
                <a:moveTo>
                  <a:pt x="0" y="0"/>
                </a:moveTo>
                <a:lnTo>
                  <a:pt x="1589833" y="0"/>
                </a:lnTo>
                <a:lnTo>
                  <a:pt x="1589833" y="362129"/>
                </a:lnTo>
                <a:lnTo>
                  <a:pt x="0" y="362129"/>
                </a:lnTo>
                <a:lnTo>
                  <a:pt x="0" y="0"/>
                </a:lnTo>
                <a:close/>
              </a:path>
            </a:pathLst>
          </a:custGeom>
          <a:blipFill>
            <a:blip r:embed="rId2"/>
            <a:stretch>
              <a:fillRect/>
            </a:stretch>
          </a:blipFill>
        </p:spPr>
        <p:txBody>
          <a:bodyPr/>
          <a:lstStyle/>
          <a:p>
            <a:endParaRPr lang="fr-FR" noProof="0" dirty="0"/>
          </a:p>
        </p:txBody>
      </p:sp>
      <p:sp>
        <p:nvSpPr>
          <p:cNvPr id="3" name="TextBox 3"/>
          <p:cNvSpPr txBox="1"/>
          <p:nvPr/>
        </p:nvSpPr>
        <p:spPr>
          <a:xfrm>
            <a:off x="1028700" y="1019175"/>
            <a:ext cx="11130804" cy="1590824"/>
          </a:xfrm>
          <a:prstGeom prst="rect">
            <a:avLst/>
          </a:prstGeom>
        </p:spPr>
        <p:txBody>
          <a:bodyPr lIns="0" tIns="0" rIns="0" bIns="0" rtlCol="0" anchor="t">
            <a:spAutoFit/>
          </a:bodyPr>
          <a:lstStyle/>
          <a:p>
            <a:pPr marL="0" lvl="0" indent="0" algn="l">
              <a:lnSpc>
                <a:spcPts val="6298"/>
              </a:lnSpc>
              <a:spcBef>
                <a:spcPct val="0"/>
              </a:spcBef>
            </a:pPr>
            <a:r>
              <a:rPr lang="fr-FR" sz="5248" spc="209" noProof="0" dirty="0">
                <a:solidFill>
                  <a:srgbClr val="DE0267"/>
                </a:solidFill>
                <a:latin typeface="DIN Medium"/>
                <a:ea typeface="DIN Medium"/>
                <a:cs typeface="DIN Medium"/>
                <a:sym typeface="DIN Medium"/>
              </a:rPr>
              <a:t>DES FEMMES INSPIRANTES POUR L’ÉGALITÉ </a:t>
            </a:r>
          </a:p>
        </p:txBody>
      </p:sp>
      <p:sp>
        <p:nvSpPr>
          <p:cNvPr id="4" name="TextBox 4"/>
          <p:cNvSpPr txBox="1"/>
          <p:nvPr/>
        </p:nvSpPr>
        <p:spPr>
          <a:xfrm>
            <a:off x="9455723" y="6210300"/>
            <a:ext cx="3161921" cy="2412000"/>
          </a:xfrm>
          <a:prstGeom prst="rect">
            <a:avLst/>
          </a:prstGeom>
        </p:spPr>
        <p:txBody>
          <a:bodyPr lIns="0" tIns="0" rIns="0" bIns="0" rtlCol="0" anchor="t">
            <a:spAutoFit/>
          </a:bodyPr>
          <a:lstStyle/>
          <a:p>
            <a:pPr algn="l">
              <a:lnSpc>
                <a:spcPts val="2472"/>
              </a:lnSpc>
            </a:pPr>
            <a:r>
              <a:rPr lang="fr-FR" sz="1765" b="1" spc="3" noProof="0" dirty="0">
                <a:solidFill>
                  <a:srgbClr val="F80071"/>
                </a:solidFill>
                <a:latin typeface="Oswald Bold"/>
                <a:ea typeface="Oswald Bold"/>
                <a:cs typeface="Oswald Bold"/>
                <a:sym typeface="Oswald Bold"/>
              </a:rPr>
              <a:t>Valérie MOUSSET</a:t>
            </a:r>
          </a:p>
          <a:p>
            <a:pPr algn="l">
              <a:lnSpc>
                <a:spcPts val="2472"/>
              </a:lnSpc>
            </a:pPr>
            <a:r>
              <a:rPr lang="fr-FR" sz="1765" b="1" spc="3" noProof="0" dirty="0">
                <a:solidFill>
                  <a:srgbClr val="FFFFFF"/>
                </a:solidFill>
                <a:latin typeface="Oswald Bold"/>
                <a:ea typeface="Oswald Bold"/>
                <a:cs typeface="Oswald Bold"/>
                <a:sym typeface="Oswald Bold"/>
              </a:rPr>
              <a:t>I</a:t>
            </a:r>
            <a:r>
              <a:rPr lang="fr-FR" sz="1765" spc="3" noProof="0" dirty="0">
                <a:solidFill>
                  <a:srgbClr val="FFFFFF"/>
                </a:solidFill>
                <a:latin typeface="Oswald"/>
                <a:ea typeface="Oswald"/>
                <a:cs typeface="Oswald"/>
                <a:sym typeface="Oswald"/>
              </a:rPr>
              <a:t>ngénieure au CNES à Toulouse née en 1980. Elle travaille au FOCSE martien (French Operations Centre for Science and Exploration), le centre d’opérations français des missions martiennes telles que Curiosity et </a:t>
            </a:r>
            <a:r>
              <a:rPr lang="fr-FR" sz="1765" spc="3" noProof="0" dirty="0" err="1">
                <a:solidFill>
                  <a:srgbClr val="FFFFFF"/>
                </a:solidFill>
                <a:latin typeface="Oswald"/>
                <a:ea typeface="Oswald"/>
                <a:cs typeface="Oswald"/>
                <a:sym typeface="Oswald"/>
              </a:rPr>
              <a:t>Perseverance</a:t>
            </a:r>
            <a:r>
              <a:rPr lang="fr-FR" sz="1765" spc="3" noProof="0" dirty="0">
                <a:solidFill>
                  <a:srgbClr val="FFFFFF"/>
                </a:solidFill>
                <a:latin typeface="Oswald"/>
                <a:ea typeface="Oswald"/>
                <a:cs typeface="Oswald"/>
                <a:sym typeface="Oswald"/>
              </a:rPr>
              <a:t>.</a:t>
            </a:r>
          </a:p>
        </p:txBody>
      </p:sp>
      <p:sp>
        <p:nvSpPr>
          <p:cNvPr id="5" name="TextBox 5"/>
          <p:cNvSpPr txBox="1"/>
          <p:nvPr/>
        </p:nvSpPr>
        <p:spPr>
          <a:xfrm>
            <a:off x="12873116" y="2879432"/>
            <a:ext cx="4589879" cy="6081062"/>
          </a:xfrm>
          <a:prstGeom prst="rect">
            <a:avLst/>
          </a:prstGeom>
        </p:spPr>
        <p:txBody>
          <a:bodyPr lIns="0" tIns="0" rIns="0" bIns="0" rtlCol="0" anchor="t">
            <a:spAutoFit/>
          </a:bodyPr>
          <a:lstStyle/>
          <a:p>
            <a:pPr algn="l">
              <a:lnSpc>
                <a:spcPts val="2430"/>
              </a:lnSpc>
            </a:pPr>
            <a:r>
              <a:rPr lang="fr-FR" sz="1748" spc="69" noProof="0" dirty="0">
                <a:solidFill>
                  <a:srgbClr val="F80071"/>
                </a:solidFill>
                <a:latin typeface="DIN Medium"/>
                <a:ea typeface="DIN Medium"/>
                <a:cs typeface="DIN Medium"/>
                <a:sym typeface="DIN Medium"/>
              </a:rPr>
              <a:t>ELLE REPOUSSE LES FRONTIÈRES DE LA SCIENCE :</a:t>
            </a:r>
          </a:p>
          <a:p>
            <a:pPr algn="l">
              <a:lnSpc>
                <a:spcPts val="2237"/>
              </a:lnSpc>
            </a:pPr>
            <a:r>
              <a:rPr lang="fr-FR" sz="1610" spc="64" noProof="0" dirty="0">
                <a:solidFill>
                  <a:srgbClr val="FFFFFF"/>
                </a:solidFill>
                <a:latin typeface="Oswald"/>
                <a:ea typeface="Oswald"/>
                <a:cs typeface="Oswald"/>
                <a:sym typeface="Oswald"/>
              </a:rPr>
              <a:t>Valérie Mousset programme les instruments scientifiques des </a:t>
            </a:r>
            <a:r>
              <a:rPr lang="fr-FR" sz="1610" spc="64" noProof="0" dirty="0" err="1">
                <a:solidFill>
                  <a:srgbClr val="FFFFFF"/>
                </a:solidFill>
                <a:latin typeface="Oswald"/>
                <a:ea typeface="Oswald"/>
                <a:cs typeface="Oswald"/>
                <a:sym typeface="Oswald"/>
              </a:rPr>
              <a:t>rovers</a:t>
            </a:r>
            <a:r>
              <a:rPr lang="fr-FR" sz="1610" spc="64" noProof="0" dirty="0">
                <a:solidFill>
                  <a:srgbClr val="FFFFFF"/>
                </a:solidFill>
                <a:latin typeface="Oswald"/>
                <a:ea typeface="Oswald"/>
                <a:cs typeface="Oswald"/>
                <a:sym typeface="Oswald"/>
              </a:rPr>
              <a:t> Curiosity et </a:t>
            </a:r>
            <a:r>
              <a:rPr lang="fr-FR" sz="1610" spc="64" noProof="0" dirty="0" err="1">
                <a:solidFill>
                  <a:srgbClr val="FFFFFF"/>
                </a:solidFill>
                <a:latin typeface="Oswald"/>
                <a:ea typeface="Oswald"/>
                <a:cs typeface="Oswald"/>
                <a:sym typeface="Oswald"/>
              </a:rPr>
              <a:t>Perseverance</a:t>
            </a:r>
            <a:r>
              <a:rPr lang="fr-FR" sz="1610" spc="64" noProof="0" dirty="0">
                <a:solidFill>
                  <a:srgbClr val="FFFFFF"/>
                </a:solidFill>
                <a:latin typeface="Oswald"/>
                <a:ea typeface="Oswald"/>
                <a:cs typeface="Oswald"/>
                <a:sym typeface="Oswald"/>
              </a:rPr>
              <a:t> qui explorent Mars. Son travail permet d’analyser le sol martien et de mieux comprendre l’histoire et l’habitabilité passée de la planète rouge.</a:t>
            </a:r>
          </a:p>
          <a:p>
            <a:pPr algn="l">
              <a:lnSpc>
                <a:spcPts val="903"/>
              </a:lnSpc>
            </a:pPr>
            <a:endParaRPr lang="fr-FR" sz="1610"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UNE PIONNIÈRE EUROPÉENNE :</a:t>
            </a:r>
          </a:p>
          <a:p>
            <a:pPr algn="l">
              <a:lnSpc>
                <a:spcPts val="2237"/>
              </a:lnSpc>
            </a:pPr>
            <a:r>
              <a:rPr lang="fr-FR" sz="1610" spc="64" noProof="0" dirty="0">
                <a:solidFill>
                  <a:srgbClr val="FFFFFF"/>
                </a:solidFill>
                <a:latin typeface="Oswald"/>
                <a:ea typeface="Oswald"/>
                <a:cs typeface="Oswald"/>
                <a:sym typeface="Oswald"/>
              </a:rPr>
              <a:t>Elle est la première Européenne à avoir tiré un laser sur le sol martien en 2014, une avancée symbolique et inspirante pour toute une génération.</a:t>
            </a:r>
          </a:p>
          <a:p>
            <a:pPr algn="l">
              <a:lnSpc>
                <a:spcPts val="903"/>
              </a:lnSpc>
            </a:pPr>
            <a:endParaRPr lang="fr-FR" sz="1610"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UNE INGÉNIEURE QUI INSPIRE :</a:t>
            </a:r>
          </a:p>
          <a:p>
            <a:pPr algn="l">
              <a:lnSpc>
                <a:spcPts val="2237"/>
              </a:lnSpc>
            </a:pPr>
            <a:r>
              <a:rPr lang="fr-FR" sz="1610" spc="64" noProof="0" dirty="0">
                <a:solidFill>
                  <a:srgbClr val="FFFFFF"/>
                </a:solidFill>
                <a:latin typeface="Oswald"/>
                <a:ea typeface="Oswald"/>
                <a:cs typeface="Oswald"/>
                <a:sym typeface="Oswald"/>
              </a:rPr>
              <a:t>En contribuant à des découvertes majeures sur Mars, elle démontre le rôle essentiel des femmes dans les missions spatiales et dans la recherche scientifique de haut niveau.</a:t>
            </a:r>
          </a:p>
          <a:p>
            <a:pPr algn="l">
              <a:lnSpc>
                <a:spcPts val="903"/>
              </a:lnSpc>
            </a:pPr>
            <a:endParaRPr lang="fr-FR" sz="1610"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ENGAGÉE POUR L’ÉGALITÉ :</a:t>
            </a:r>
          </a:p>
          <a:p>
            <a:pPr algn="l">
              <a:lnSpc>
                <a:spcPts val="2237"/>
              </a:lnSpc>
            </a:pPr>
            <a:r>
              <a:rPr lang="fr-FR" sz="1610" spc="64" noProof="0" dirty="0">
                <a:solidFill>
                  <a:srgbClr val="FFFFFF"/>
                </a:solidFill>
                <a:latin typeface="Oswald"/>
                <a:ea typeface="Oswald"/>
                <a:cs typeface="Oswald"/>
                <a:sym typeface="Oswald"/>
              </a:rPr>
              <a:t>Marraine Elles bougent, elle consacre aussi de son temps à sensibiliser et encourager les jeunes filles à s’orienter vers les carrières scientifiques et spatiales.</a:t>
            </a:r>
          </a:p>
        </p:txBody>
      </p:sp>
      <p:grpSp>
        <p:nvGrpSpPr>
          <p:cNvPr id="6" name="Group 6"/>
          <p:cNvGrpSpPr>
            <a:grpSpLocks noChangeAspect="1"/>
          </p:cNvGrpSpPr>
          <p:nvPr/>
        </p:nvGrpSpPr>
        <p:grpSpPr>
          <a:xfrm>
            <a:off x="9455392" y="2879432"/>
            <a:ext cx="3161921" cy="3161909"/>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20300"/>
              </a:stretch>
            </a:blipFill>
          </p:spPr>
          <p:txBody>
            <a:bodyPr/>
            <a:lstStyle/>
            <a:p>
              <a:endParaRPr lang="fr-FR" noProof="0" dirty="0"/>
            </a:p>
          </p:txBody>
        </p:sp>
      </p:grpSp>
      <p:sp>
        <p:nvSpPr>
          <p:cNvPr id="8" name="TextBox 8"/>
          <p:cNvSpPr txBox="1"/>
          <p:nvPr/>
        </p:nvSpPr>
        <p:spPr>
          <a:xfrm>
            <a:off x="1028699" y="6210300"/>
            <a:ext cx="3161921" cy="888372"/>
          </a:xfrm>
          <a:prstGeom prst="rect">
            <a:avLst/>
          </a:prstGeom>
        </p:spPr>
        <p:txBody>
          <a:bodyPr lIns="0" tIns="0" rIns="0" bIns="0" rtlCol="0" anchor="t">
            <a:spAutoFit/>
          </a:bodyPr>
          <a:lstStyle/>
          <a:p>
            <a:pPr algn="l">
              <a:lnSpc>
                <a:spcPts val="2472"/>
              </a:lnSpc>
            </a:pPr>
            <a:r>
              <a:rPr lang="fr-FR" sz="1765" b="1" spc="3" noProof="0" dirty="0">
                <a:solidFill>
                  <a:srgbClr val="F80071"/>
                </a:solidFill>
                <a:latin typeface="Oswald Bold"/>
                <a:ea typeface="Oswald Bold"/>
                <a:cs typeface="Oswald Bold"/>
                <a:sym typeface="Oswald Bold"/>
              </a:rPr>
              <a:t>Gitanjali RAO</a:t>
            </a:r>
          </a:p>
          <a:p>
            <a:pPr algn="l">
              <a:lnSpc>
                <a:spcPts val="2472"/>
              </a:lnSpc>
            </a:pPr>
            <a:r>
              <a:rPr lang="fr-FR" sz="1765" spc="3" noProof="0" dirty="0">
                <a:solidFill>
                  <a:srgbClr val="FFFFFF"/>
                </a:solidFill>
                <a:latin typeface="Oswald"/>
                <a:ea typeface="Oswald"/>
                <a:cs typeface="Oswald"/>
                <a:sym typeface="Oswald"/>
              </a:rPr>
              <a:t>Jeune scientifique et inventrice américaine, née le 19 novembre 2005. </a:t>
            </a:r>
          </a:p>
        </p:txBody>
      </p:sp>
      <p:sp>
        <p:nvSpPr>
          <p:cNvPr id="9" name="TextBox 9"/>
          <p:cNvSpPr txBox="1"/>
          <p:nvPr/>
        </p:nvSpPr>
        <p:spPr>
          <a:xfrm>
            <a:off x="4446423" y="2879433"/>
            <a:ext cx="4753166" cy="6101754"/>
          </a:xfrm>
          <a:prstGeom prst="rect">
            <a:avLst/>
          </a:prstGeom>
        </p:spPr>
        <p:txBody>
          <a:bodyPr lIns="0" tIns="0" rIns="0" bIns="0" rtlCol="0" anchor="t">
            <a:spAutoFit/>
          </a:bodyPr>
          <a:lstStyle/>
          <a:p>
            <a:pPr algn="l">
              <a:lnSpc>
                <a:spcPts val="2430"/>
              </a:lnSpc>
            </a:pPr>
            <a:r>
              <a:rPr lang="fr-FR" sz="1748" spc="69" noProof="0" dirty="0">
                <a:solidFill>
                  <a:srgbClr val="F80071"/>
                </a:solidFill>
                <a:latin typeface="DIN Medium"/>
                <a:ea typeface="DIN Medium"/>
                <a:cs typeface="DIN Medium"/>
                <a:sym typeface="DIN Medium"/>
              </a:rPr>
              <a:t>UNE INVENTRICE PRÉCOCE ET ENGAGÉE :</a:t>
            </a:r>
          </a:p>
          <a:p>
            <a:pPr algn="l">
              <a:lnSpc>
                <a:spcPts val="2237"/>
              </a:lnSpc>
            </a:pPr>
            <a:r>
              <a:rPr lang="fr-FR" sz="1610" spc="64" noProof="0" dirty="0">
                <a:solidFill>
                  <a:srgbClr val="FFFFFF"/>
                </a:solidFill>
                <a:latin typeface="Oswald"/>
                <a:ea typeface="Oswald"/>
                <a:cs typeface="Oswald"/>
                <a:sym typeface="Oswald"/>
              </a:rPr>
              <a:t>À seulement 15 ans, elle développe </a:t>
            </a:r>
            <a:r>
              <a:rPr lang="fr-FR" sz="1610" spc="64" noProof="0" dirty="0" err="1">
                <a:solidFill>
                  <a:srgbClr val="FFFFFF"/>
                </a:solidFill>
                <a:latin typeface="Oswald"/>
                <a:ea typeface="Oswald"/>
                <a:cs typeface="Oswald"/>
                <a:sym typeface="Oswald"/>
              </a:rPr>
              <a:t>Tethys</a:t>
            </a:r>
            <a:r>
              <a:rPr lang="fr-FR" sz="1610" spc="64" noProof="0" dirty="0">
                <a:solidFill>
                  <a:srgbClr val="FFFFFF"/>
                </a:solidFill>
                <a:latin typeface="Oswald"/>
                <a:ea typeface="Oswald"/>
                <a:cs typeface="Oswald"/>
                <a:sym typeface="Oswald"/>
              </a:rPr>
              <a:t>, un dispositif portable permettant de détecter le plomb dans l’eau, en réponse à la crise de Flint (Michigan).</a:t>
            </a:r>
          </a:p>
          <a:p>
            <a:pPr algn="l">
              <a:lnSpc>
                <a:spcPts val="903"/>
              </a:lnSpc>
            </a:pPr>
            <a:endParaRPr lang="fr-FR" sz="1610"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INNOVATIONS AU SERVICE DE LA SOCIÉTÉ :</a:t>
            </a:r>
          </a:p>
          <a:p>
            <a:pPr algn="l">
              <a:lnSpc>
                <a:spcPts val="2237"/>
              </a:lnSpc>
            </a:pPr>
            <a:r>
              <a:rPr lang="fr-FR" sz="1610" spc="64" noProof="0" dirty="0">
                <a:solidFill>
                  <a:srgbClr val="FFFFFF"/>
                </a:solidFill>
                <a:latin typeface="Oswald"/>
                <a:ea typeface="Oswald"/>
                <a:cs typeface="Oswald"/>
                <a:sym typeface="Oswald"/>
              </a:rPr>
              <a:t>Elle conçoit également </a:t>
            </a:r>
            <a:r>
              <a:rPr lang="fr-FR" sz="1610" spc="64" noProof="0" dirty="0" err="1">
                <a:solidFill>
                  <a:srgbClr val="FFFFFF"/>
                </a:solidFill>
                <a:latin typeface="Oswald"/>
                <a:ea typeface="Oswald"/>
                <a:cs typeface="Oswald"/>
                <a:sym typeface="Oswald"/>
              </a:rPr>
              <a:t>Kindly</a:t>
            </a:r>
            <a:r>
              <a:rPr lang="fr-FR" sz="1610" spc="64" noProof="0" dirty="0">
                <a:solidFill>
                  <a:srgbClr val="FFFFFF"/>
                </a:solidFill>
                <a:latin typeface="Oswald"/>
                <a:ea typeface="Oswald"/>
                <a:cs typeface="Oswald"/>
                <a:sym typeface="Oswald"/>
              </a:rPr>
              <a:t>, une application basée sur l’intelligence artificielle pour détecter et prévenir le cyberharcèlement, ainsi que des recherches sur la détection précoce de maladies.</a:t>
            </a:r>
          </a:p>
          <a:p>
            <a:pPr algn="l">
              <a:lnSpc>
                <a:spcPts val="903"/>
              </a:lnSpc>
            </a:pPr>
            <a:endParaRPr lang="fr-FR" sz="1610"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UN MODÈLE DE LEADERSHIP SCIENTIFIQUE JEUNE :</a:t>
            </a:r>
          </a:p>
          <a:p>
            <a:pPr algn="l">
              <a:lnSpc>
                <a:spcPts val="2237"/>
              </a:lnSpc>
            </a:pPr>
            <a:r>
              <a:rPr lang="fr-FR" sz="1610" spc="64" noProof="0" dirty="0">
                <a:solidFill>
                  <a:srgbClr val="FFFFFF"/>
                </a:solidFill>
                <a:latin typeface="Oswald"/>
                <a:ea typeface="Oswald"/>
                <a:cs typeface="Oswald"/>
                <a:sym typeface="Oswald"/>
              </a:rPr>
              <a:t>Par son parcours, elle prouve que l’âge et le genre ne sont pas des barrières à l’innovation, encourageant d’autres jeunes, notamment les filles, à se lancer dans les sciences et la technologie.</a:t>
            </a:r>
          </a:p>
          <a:p>
            <a:pPr algn="l">
              <a:lnSpc>
                <a:spcPts val="903"/>
              </a:lnSpc>
            </a:pPr>
            <a:endParaRPr lang="fr-FR" sz="1610"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AMBASSADRICE DE LA JEUNESSE ET DE LA DIVERSITÉ DANS LA TECH :</a:t>
            </a:r>
          </a:p>
          <a:p>
            <a:pPr algn="l">
              <a:lnSpc>
                <a:spcPts val="2237"/>
              </a:lnSpc>
            </a:pPr>
            <a:r>
              <a:rPr lang="fr-FR" sz="1610" spc="64" noProof="0" dirty="0">
                <a:solidFill>
                  <a:srgbClr val="FFFFFF"/>
                </a:solidFill>
                <a:latin typeface="Oswald"/>
                <a:ea typeface="Oswald"/>
                <a:cs typeface="Oswald"/>
                <a:sym typeface="Oswald"/>
              </a:rPr>
              <a:t>Elle milite pour que les jeunes aient les moyens et la confiance d’utiliser la science pour résoudre les grands défis de notre temps.</a:t>
            </a:r>
          </a:p>
        </p:txBody>
      </p:sp>
      <p:grpSp>
        <p:nvGrpSpPr>
          <p:cNvPr id="10" name="Group 10"/>
          <p:cNvGrpSpPr>
            <a:grpSpLocks noChangeAspect="1"/>
          </p:cNvGrpSpPr>
          <p:nvPr/>
        </p:nvGrpSpPr>
        <p:grpSpPr>
          <a:xfrm>
            <a:off x="1028699" y="2879433"/>
            <a:ext cx="3161921" cy="3161909"/>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4720" r="-4903"/>
              </a:stretch>
            </a:blipFill>
          </p:spPr>
          <p:txBody>
            <a:bodyPr/>
            <a:lstStyle/>
            <a:p>
              <a:endParaRPr lang="fr-FR" noProof="0" dirty="0"/>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Freeform 2"/>
          <p:cNvSpPr/>
          <p:nvPr/>
        </p:nvSpPr>
        <p:spPr>
          <a:xfrm>
            <a:off x="16230777" y="9523910"/>
            <a:ext cx="1589833" cy="362129"/>
          </a:xfrm>
          <a:custGeom>
            <a:avLst/>
            <a:gdLst/>
            <a:ahLst/>
            <a:cxnLst/>
            <a:rect l="l" t="t" r="r" b="b"/>
            <a:pathLst>
              <a:path w="1589833" h="362129">
                <a:moveTo>
                  <a:pt x="0" y="0"/>
                </a:moveTo>
                <a:lnTo>
                  <a:pt x="1589833" y="0"/>
                </a:lnTo>
                <a:lnTo>
                  <a:pt x="1589833" y="362129"/>
                </a:lnTo>
                <a:lnTo>
                  <a:pt x="0" y="362129"/>
                </a:lnTo>
                <a:lnTo>
                  <a:pt x="0" y="0"/>
                </a:lnTo>
                <a:close/>
              </a:path>
            </a:pathLst>
          </a:custGeom>
          <a:blipFill>
            <a:blip r:embed="rId2"/>
            <a:stretch>
              <a:fillRect/>
            </a:stretch>
          </a:blipFill>
        </p:spPr>
        <p:txBody>
          <a:bodyPr/>
          <a:lstStyle/>
          <a:p>
            <a:endParaRPr lang="fr-FR" noProof="0" dirty="0"/>
          </a:p>
        </p:txBody>
      </p:sp>
      <p:grpSp>
        <p:nvGrpSpPr>
          <p:cNvPr id="3" name="Group 3"/>
          <p:cNvGrpSpPr>
            <a:grpSpLocks noChangeAspect="1"/>
          </p:cNvGrpSpPr>
          <p:nvPr/>
        </p:nvGrpSpPr>
        <p:grpSpPr>
          <a:xfrm>
            <a:off x="9406561" y="2947888"/>
            <a:ext cx="3161921" cy="3161909"/>
            <a:chOff x="0" y="0"/>
            <a:chExt cx="6350025" cy="6350000"/>
          </a:xfrm>
        </p:grpSpPr>
        <p:sp>
          <p:nvSpPr>
            <p:cNvPr id="4" name="Freeform 4"/>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7276" t="-30441" r="-52879" b="-109944"/>
              </a:stretch>
            </a:blipFill>
          </p:spPr>
          <p:txBody>
            <a:bodyPr/>
            <a:lstStyle/>
            <a:p>
              <a:endParaRPr lang="fr-FR" noProof="0" dirty="0"/>
            </a:p>
          </p:txBody>
        </p:sp>
      </p:grpSp>
      <p:grpSp>
        <p:nvGrpSpPr>
          <p:cNvPr id="7" name="Group 7"/>
          <p:cNvGrpSpPr>
            <a:grpSpLocks noChangeAspect="1"/>
          </p:cNvGrpSpPr>
          <p:nvPr/>
        </p:nvGrpSpPr>
        <p:grpSpPr>
          <a:xfrm>
            <a:off x="1127263" y="2947888"/>
            <a:ext cx="3161921" cy="3161909"/>
            <a:chOff x="0" y="0"/>
            <a:chExt cx="6350025" cy="6350000"/>
          </a:xfrm>
        </p:grpSpPr>
        <p:sp>
          <p:nvSpPr>
            <p:cNvPr id="8" name="Freeform 8"/>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t="-3098" b="-16901"/>
              </a:stretch>
            </a:blipFill>
          </p:spPr>
          <p:txBody>
            <a:bodyPr/>
            <a:lstStyle/>
            <a:p>
              <a:endParaRPr lang="fr-FR" noProof="0" dirty="0"/>
            </a:p>
          </p:txBody>
        </p:sp>
      </p:grpSp>
      <p:sp>
        <p:nvSpPr>
          <p:cNvPr id="9" name="TextBox 9"/>
          <p:cNvSpPr txBox="1"/>
          <p:nvPr/>
        </p:nvSpPr>
        <p:spPr>
          <a:xfrm>
            <a:off x="1127263" y="6352461"/>
            <a:ext cx="3161921" cy="1255215"/>
          </a:xfrm>
          <a:prstGeom prst="rect">
            <a:avLst/>
          </a:prstGeom>
        </p:spPr>
        <p:txBody>
          <a:bodyPr lIns="0" tIns="0" rIns="0" bIns="0" rtlCol="0" anchor="t">
            <a:spAutoFit/>
          </a:bodyPr>
          <a:lstStyle/>
          <a:p>
            <a:pPr algn="l">
              <a:lnSpc>
                <a:spcPts val="2472"/>
              </a:lnSpc>
            </a:pPr>
            <a:r>
              <a:rPr lang="fr-FR" sz="1765" b="1" spc="3" noProof="0" dirty="0">
                <a:solidFill>
                  <a:srgbClr val="F80071"/>
                </a:solidFill>
                <a:latin typeface="Oswald Bold"/>
                <a:ea typeface="Oswald Bold"/>
                <a:cs typeface="Oswald Bold"/>
                <a:sym typeface="Oswald Bold"/>
              </a:rPr>
              <a:t>Juliette MATTIOLI</a:t>
            </a:r>
          </a:p>
          <a:p>
            <a:pPr algn="l">
              <a:lnSpc>
                <a:spcPts val="2472"/>
              </a:lnSpc>
            </a:pPr>
            <a:r>
              <a:rPr lang="fr-FR" sz="1765" b="1" spc="3" noProof="0" dirty="0">
                <a:solidFill>
                  <a:srgbClr val="FFFFFF"/>
                </a:solidFill>
                <a:latin typeface="Oswald Bold"/>
                <a:ea typeface="Oswald Bold"/>
                <a:cs typeface="Oswald Bold"/>
                <a:sym typeface="Oswald Bold"/>
              </a:rPr>
              <a:t>E</a:t>
            </a:r>
            <a:r>
              <a:rPr lang="fr-FR" sz="1765" spc="3" noProof="0" dirty="0">
                <a:solidFill>
                  <a:srgbClr val="FFFFFF"/>
                </a:solidFill>
                <a:latin typeface="Oswald"/>
                <a:ea typeface="Oswald"/>
                <a:cs typeface="Oswald"/>
                <a:sym typeface="Oswald"/>
              </a:rPr>
              <a:t>xperte française en Intelligence Artificielle au sein de l’entreprise Thales. </a:t>
            </a:r>
          </a:p>
        </p:txBody>
      </p:sp>
      <p:sp>
        <p:nvSpPr>
          <p:cNvPr id="10" name="TextBox 10"/>
          <p:cNvSpPr txBox="1"/>
          <p:nvPr/>
        </p:nvSpPr>
        <p:spPr>
          <a:xfrm>
            <a:off x="1028700" y="1019175"/>
            <a:ext cx="11130804" cy="1590824"/>
          </a:xfrm>
          <a:prstGeom prst="rect">
            <a:avLst/>
          </a:prstGeom>
        </p:spPr>
        <p:txBody>
          <a:bodyPr lIns="0" tIns="0" rIns="0" bIns="0" rtlCol="0" anchor="t">
            <a:spAutoFit/>
          </a:bodyPr>
          <a:lstStyle/>
          <a:p>
            <a:pPr marL="0" lvl="0" indent="0" algn="l">
              <a:lnSpc>
                <a:spcPts val="6298"/>
              </a:lnSpc>
              <a:spcBef>
                <a:spcPct val="0"/>
              </a:spcBef>
            </a:pPr>
            <a:r>
              <a:rPr lang="fr-FR" sz="5248" spc="209" noProof="0" dirty="0">
                <a:solidFill>
                  <a:srgbClr val="DE0267"/>
                </a:solidFill>
                <a:latin typeface="DIN Medium"/>
                <a:ea typeface="DIN Medium"/>
                <a:cs typeface="DIN Medium"/>
                <a:sym typeface="DIN Medium"/>
              </a:rPr>
              <a:t>DES FEMMES INSPIRANTES POUR L’ÉGALITÉ </a:t>
            </a:r>
          </a:p>
        </p:txBody>
      </p:sp>
      <p:sp>
        <p:nvSpPr>
          <p:cNvPr id="11" name="TextBox 11"/>
          <p:cNvSpPr txBox="1"/>
          <p:nvPr/>
        </p:nvSpPr>
        <p:spPr>
          <a:xfrm>
            <a:off x="4577349" y="2947888"/>
            <a:ext cx="4589879" cy="5235005"/>
          </a:xfrm>
          <a:prstGeom prst="rect">
            <a:avLst/>
          </a:prstGeom>
        </p:spPr>
        <p:txBody>
          <a:bodyPr lIns="0" tIns="0" rIns="0" bIns="0" rtlCol="0" anchor="t">
            <a:spAutoFit/>
          </a:bodyPr>
          <a:lstStyle/>
          <a:p>
            <a:pPr algn="l">
              <a:lnSpc>
                <a:spcPts val="2430"/>
              </a:lnSpc>
            </a:pPr>
            <a:r>
              <a:rPr lang="fr-FR" sz="1748" spc="69" noProof="0" dirty="0">
                <a:solidFill>
                  <a:srgbClr val="F80071"/>
                </a:solidFill>
                <a:latin typeface="DIN Medium"/>
                <a:ea typeface="DIN Medium"/>
                <a:cs typeface="DIN Medium"/>
                <a:sym typeface="DIN Medium"/>
              </a:rPr>
              <a:t>UNE SPÉCIALISTE RECONNUE DE L’IA </a:t>
            </a:r>
            <a:r>
              <a:rPr lang="fr-FR" sz="1748" b="1" spc="69" noProof="0" dirty="0">
                <a:solidFill>
                  <a:srgbClr val="F80071"/>
                </a:solidFill>
                <a:latin typeface="DIN Medium"/>
                <a:ea typeface="DIN Medium"/>
                <a:cs typeface="DIN Medium"/>
                <a:sym typeface="DIN Medium"/>
              </a:rPr>
              <a:t>:</a:t>
            </a:r>
          </a:p>
          <a:p>
            <a:pPr algn="l">
              <a:lnSpc>
                <a:spcPts val="2237"/>
              </a:lnSpc>
            </a:pPr>
            <a:r>
              <a:rPr lang="fr-FR" sz="1610" spc="64" noProof="0" dirty="0">
                <a:solidFill>
                  <a:srgbClr val="FFFFFF"/>
                </a:solidFill>
                <a:latin typeface="Oswald"/>
                <a:ea typeface="Oswald"/>
                <a:cs typeface="Oswald"/>
                <a:sym typeface="Oswald"/>
              </a:rPr>
              <a:t>Elle travaille sur le développement d’algorithmes et d’applications innovantes dans les domaines de la défense, de la sécurité et de l’aéronautique.</a:t>
            </a:r>
          </a:p>
          <a:p>
            <a:pPr algn="l">
              <a:lnSpc>
                <a:spcPts val="903"/>
              </a:lnSpc>
            </a:pPr>
            <a:endParaRPr lang="fr-FR" sz="1610"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UNE REPRÉSENTANTE FRANÇAISE À L’INTERNATIONAL :</a:t>
            </a:r>
          </a:p>
          <a:p>
            <a:pPr algn="l">
              <a:lnSpc>
                <a:spcPts val="2237"/>
              </a:lnSpc>
            </a:pPr>
            <a:r>
              <a:rPr lang="fr-FR" sz="1610" spc="64" noProof="0" dirty="0">
                <a:solidFill>
                  <a:srgbClr val="FFFFFF"/>
                </a:solidFill>
                <a:latin typeface="Oswald"/>
                <a:ea typeface="Oswald"/>
                <a:cs typeface="Oswald"/>
                <a:sym typeface="Oswald"/>
              </a:rPr>
              <a:t>En 2017, elle fait partie des cinq représentants de la France à la conférence des innovateurs du G7, mettant en avant l’excellence française dans le domaine de l’IA.</a:t>
            </a:r>
          </a:p>
          <a:p>
            <a:pPr algn="l">
              <a:lnSpc>
                <a:spcPts val="903"/>
              </a:lnSpc>
            </a:pPr>
            <a:endParaRPr lang="fr-FR" sz="1610"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UNE INNOVATRICE PROLIFIQUE :</a:t>
            </a:r>
          </a:p>
          <a:p>
            <a:pPr algn="l">
              <a:lnSpc>
                <a:spcPts val="2237"/>
              </a:lnSpc>
            </a:pPr>
            <a:r>
              <a:rPr lang="fr-FR" sz="1610" spc="64" noProof="0" dirty="0">
                <a:solidFill>
                  <a:srgbClr val="FFFFFF"/>
                </a:solidFill>
                <a:latin typeface="Oswald"/>
                <a:ea typeface="Oswald"/>
                <a:cs typeface="Oswald"/>
                <a:sym typeface="Oswald"/>
              </a:rPr>
              <a:t>Elle est auteure de nombreux articles scientifiques et détentrice de 7 brevets, témoignant de sa contribution majeure à l’innovation technologique.</a:t>
            </a:r>
          </a:p>
          <a:p>
            <a:pPr algn="l">
              <a:lnSpc>
                <a:spcPts val="903"/>
              </a:lnSpc>
            </a:pPr>
            <a:endParaRPr lang="fr-FR" sz="1610"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UNE SOURCE D’INSPIRATION :</a:t>
            </a:r>
          </a:p>
          <a:p>
            <a:pPr algn="l">
              <a:lnSpc>
                <a:spcPts val="2237"/>
              </a:lnSpc>
            </a:pPr>
            <a:r>
              <a:rPr lang="fr-FR" sz="1610" spc="64" noProof="0" dirty="0">
                <a:solidFill>
                  <a:srgbClr val="FFFFFF"/>
                </a:solidFill>
                <a:latin typeface="Oswald"/>
                <a:ea typeface="Oswald"/>
                <a:cs typeface="Oswald"/>
                <a:sym typeface="Oswald"/>
              </a:rPr>
              <a:t>Par son expertise et son rayonnement international, elle incarne le rôle clé des femmes dans les technologies de pointe et dans la construction du futur numérique.</a:t>
            </a:r>
          </a:p>
        </p:txBody>
      </p:sp>
      <p:sp>
        <p:nvSpPr>
          <p:cNvPr id="12" name="TextBox 12"/>
          <p:cNvSpPr txBox="1"/>
          <p:nvPr/>
        </p:nvSpPr>
        <p:spPr>
          <a:xfrm>
            <a:off x="9455392" y="6352461"/>
            <a:ext cx="3161921" cy="907668"/>
          </a:xfrm>
          <a:prstGeom prst="rect">
            <a:avLst/>
          </a:prstGeom>
        </p:spPr>
        <p:txBody>
          <a:bodyPr lIns="0" tIns="0" rIns="0" bIns="0" rtlCol="0" anchor="t">
            <a:spAutoFit/>
          </a:bodyPr>
          <a:lstStyle/>
          <a:p>
            <a:pPr algn="l">
              <a:lnSpc>
                <a:spcPts val="2472"/>
              </a:lnSpc>
            </a:pPr>
            <a:r>
              <a:rPr lang="fr-FR" sz="1765" b="1" spc="3" noProof="0" dirty="0">
                <a:solidFill>
                  <a:srgbClr val="F80071"/>
                </a:solidFill>
                <a:latin typeface="Oswald Bold"/>
                <a:ea typeface="Oswald Bold"/>
                <a:cs typeface="Oswald Bold"/>
                <a:sym typeface="Oswald Bold"/>
              </a:rPr>
              <a:t>Philippine DRAIN</a:t>
            </a:r>
          </a:p>
          <a:p>
            <a:pPr algn="l">
              <a:lnSpc>
                <a:spcPts val="2478"/>
              </a:lnSpc>
            </a:pPr>
            <a:r>
              <a:rPr lang="fr-FR" sz="1770" spc="3" noProof="0" dirty="0">
                <a:solidFill>
                  <a:srgbClr val="FFFFFF"/>
                </a:solidFill>
                <a:latin typeface="Oswald"/>
                <a:ea typeface="Oswald"/>
                <a:cs typeface="Oswald"/>
                <a:sym typeface="Oswald"/>
              </a:rPr>
              <a:t>A350 FAL Version Manager chez Airbus.</a:t>
            </a:r>
          </a:p>
        </p:txBody>
      </p:sp>
      <p:sp>
        <p:nvSpPr>
          <p:cNvPr id="13" name="TextBox 13"/>
          <p:cNvSpPr txBox="1"/>
          <p:nvPr/>
        </p:nvSpPr>
        <p:spPr>
          <a:xfrm>
            <a:off x="12807815" y="2947888"/>
            <a:ext cx="4589879" cy="6005105"/>
          </a:xfrm>
          <a:prstGeom prst="rect">
            <a:avLst/>
          </a:prstGeom>
        </p:spPr>
        <p:txBody>
          <a:bodyPr lIns="0" tIns="0" rIns="0" bIns="0" rtlCol="0" anchor="t">
            <a:spAutoFit/>
          </a:bodyPr>
          <a:lstStyle/>
          <a:p>
            <a:pPr algn="l">
              <a:lnSpc>
                <a:spcPts val="2430"/>
              </a:lnSpc>
            </a:pPr>
            <a:r>
              <a:rPr lang="fr-FR" sz="1748" spc="69" noProof="0" dirty="0">
                <a:solidFill>
                  <a:srgbClr val="F80071"/>
                </a:solidFill>
                <a:latin typeface="DIN Medium"/>
                <a:ea typeface="DIN Medium"/>
                <a:cs typeface="DIN Medium"/>
                <a:sym typeface="DIN Medium"/>
              </a:rPr>
              <a:t>DU RÊVE D’ENFANT À LA RÉALITÉ PROFESSIONNELLE :</a:t>
            </a:r>
          </a:p>
          <a:p>
            <a:pPr algn="l">
              <a:lnSpc>
                <a:spcPts val="2237"/>
              </a:lnSpc>
            </a:pPr>
            <a:r>
              <a:rPr lang="fr-FR" sz="1610" spc="64" noProof="0" dirty="0">
                <a:solidFill>
                  <a:srgbClr val="FFFFFF"/>
                </a:solidFill>
                <a:latin typeface="Oswald"/>
                <a:ea typeface="Oswald"/>
                <a:cs typeface="Oswald"/>
                <a:sym typeface="Oswald"/>
              </a:rPr>
              <a:t>Depuis la définition des besoins clients jusqu’à la livraison des avions, elle coordonne plusieurs flottes d’A350, démontrant qu’un métier technique peut être passionnant, créatif et stratégique.</a:t>
            </a:r>
          </a:p>
          <a:p>
            <a:pPr algn="l">
              <a:lnSpc>
                <a:spcPts val="903"/>
              </a:lnSpc>
            </a:pPr>
            <a:endParaRPr lang="fr-FR" sz="1610"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APPRENTISSAGE ET PERSÉVÉRANCE AU QUOTIDIEN :</a:t>
            </a:r>
          </a:p>
          <a:p>
            <a:pPr algn="l">
              <a:lnSpc>
                <a:spcPts val="2237"/>
              </a:lnSpc>
            </a:pPr>
            <a:r>
              <a:rPr lang="fr-FR" sz="1610" spc="64" noProof="0" dirty="0">
                <a:solidFill>
                  <a:srgbClr val="FFFFFF"/>
                </a:solidFill>
                <a:latin typeface="Oswald"/>
                <a:ea typeface="Oswald"/>
                <a:cs typeface="Oswald"/>
                <a:sym typeface="Oswald"/>
              </a:rPr>
              <a:t>Aucun jour ne se ressemble : chaque avion, chaque configuration est un nouveau défi. Philippine illustre que la curiosité, l’engagement et la persévérance permettent aux femmes de réussir dans des métiers techniques.</a:t>
            </a:r>
          </a:p>
          <a:p>
            <a:pPr algn="l">
              <a:lnSpc>
                <a:spcPts val="903"/>
              </a:lnSpc>
            </a:pPr>
            <a:endParaRPr lang="fr-FR" sz="1610"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UN MODÈLE POUR LES FUTURES TECHNICIENNES :</a:t>
            </a:r>
          </a:p>
          <a:p>
            <a:pPr algn="l">
              <a:lnSpc>
                <a:spcPts val="2237"/>
              </a:lnSpc>
            </a:pPr>
            <a:r>
              <a:rPr lang="fr-FR" sz="1610" spc="64" noProof="0" dirty="0">
                <a:solidFill>
                  <a:srgbClr val="FFFFFF"/>
                </a:solidFill>
                <a:latin typeface="Oswald"/>
                <a:ea typeface="Oswald"/>
                <a:cs typeface="Oswald"/>
                <a:sym typeface="Oswald"/>
              </a:rPr>
              <a:t>Son parcours montre que technicités et responsabilités élevées sont accessibles aux femmes ambitieuses et passionnées. Elle encourage les filles à croire en leurs capacités, à dépasser les stéréotypes et à s’investir dans des carrières scientifiques et industrielles.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Freeform 2"/>
          <p:cNvSpPr/>
          <p:nvPr/>
        </p:nvSpPr>
        <p:spPr>
          <a:xfrm>
            <a:off x="16230777" y="9523910"/>
            <a:ext cx="1589833" cy="362129"/>
          </a:xfrm>
          <a:custGeom>
            <a:avLst/>
            <a:gdLst/>
            <a:ahLst/>
            <a:cxnLst/>
            <a:rect l="l" t="t" r="r" b="b"/>
            <a:pathLst>
              <a:path w="1589833" h="362129">
                <a:moveTo>
                  <a:pt x="0" y="0"/>
                </a:moveTo>
                <a:lnTo>
                  <a:pt x="1589833" y="0"/>
                </a:lnTo>
                <a:lnTo>
                  <a:pt x="1589833" y="362129"/>
                </a:lnTo>
                <a:lnTo>
                  <a:pt x="0" y="362129"/>
                </a:lnTo>
                <a:lnTo>
                  <a:pt x="0" y="0"/>
                </a:lnTo>
                <a:close/>
              </a:path>
            </a:pathLst>
          </a:custGeom>
          <a:blipFill>
            <a:blip r:embed="rId2"/>
            <a:stretch>
              <a:fillRect/>
            </a:stretch>
          </a:blipFill>
        </p:spPr>
        <p:txBody>
          <a:bodyPr/>
          <a:lstStyle/>
          <a:p>
            <a:endParaRPr lang="fr-FR" noProof="0" dirty="0"/>
          </a:p>
        </p:txBody>
      </p:sp>
      <p:grpSp>
        <p:nvGrpSpPr>
          <p:cNvPr id="3" name="Group 3"/>
          <p:cNvGrpSpPr>
            <a:grpSpLocks noChangeAspect="1"/>
          </p:cNvGrpSpPr>
          <p:nvPr/>
        </p:nvGrpSpPr>
        <p:grpSpPr>
          <a:xfrm>
            <a:off x="1131615" y="2879433"/>
            <a:ext cx="3161921" cy="3161909"/>
            <a:chOff x="0" y="0"/>
            <a:chExt cx="6350025" cy="6350000"/>
          </a:xfrm>
        </p:grpSpPr>
        <p:sp>
          <p:nvSpPr>
            <p:cNvPr id="4" name="Freeform 4"/>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t="-4222" b="-45871"/>
              </a:stretch>
            </a:blipFill>
          </p:spPr>
          <p:txBody>
            <a:bodyPr/>
            <a:lstStyle/>
            <a:p>
              <a:endParaRPr lang="fr-FR" noProof="0" dirty="0"/>
            </a:p>
          </p:txBody>
        </p:sp>
      </p:grpSp>
      <p:sp>
        <p:nvSpPr>
          <p:cNvPr id="5" name="TextBox 5"/>
          <p:cNvSpPr txBox="1"/>
          <p:nvPr/>
        </p:nvSpPr>
        <p:spPr>
          <a:xfrm>
            <a:off x="1131615" y="6210300"/>
            <a:ext cx="3161921" cy="1802995"/>
          </a:xfrm>
          <a:prstGeom prst="rect">
            <a:avLst/>
          </a:prstGeom>
        </p:spPr>
        <p:txBody>
          <a:bodyPr lIns="0" tIns="0" rIns="0" bIns="0" rtlCol="0" anchor="t">
            <a:spAutoFit/>
          </a:bodyPr>
          <a:lstStyle/>
          <a:p>
            <a:pPr algn="l">
              <a:lnSpc>
                <a:spcPts val="2472"/>
              </a:lnSpc>
            </a:pPr>
            <a:r>
              <a:rPr lang="fr-FR" sz="1765" b="1" spc="3" noProof="0" dirty="0">
                <a:solidFill>
                  <a:srgbClr val="F80071"/>
                </a:solidFill>
                <a:latin typeface="Oswald Bold"/>
                <a:ea typeface="Oswald Bold"/>
                <a:cs typeface="Oswald Bold"/>
                <a:sym typeface="Oswald Bold"/>
              </a:rPr>
              <a:t>Timothée CHALAMET </a:t>
            </a:r>
          </a:p>
          <a:p>
            <a:pPr algn="l">
              <a:lnSpc>
                <a:spcPts val="2472"/>
              </a:lnSpc>
            </a:pPr>
            <a:r>
              <a:rPr lang="fr-FR" sz="1765" spc="3" noProof="0" dirty="0">
                <a:solidFill>
                  <a:srgbClr val="FFFFFF"/>
                </a:solidFill>
                <a:latin typeface="Oswald"/>
                <a:ea typeface="Oswald"/>
                <a:cs typeface="Oswald"/>
                <a:sym typeface="Oswald"/>
              </a:rPr>
              <a:t>Acteur franco-américain révélé au grand public grâce à son rôle dans Call Me by </a:t>
            </a:r>
            <a:r>
              <a:rPr lang="fr-FR" sz="1765" spc="3" noProof="0" dirty="0" err="1">
                <a:solidFill>
                  <a:srgbClr val="FFFFFF"/>
                </a:solidFill>
                <a:latin typeface="Oswald"/>
                <a:ea typeface="Oswald"/>
                <a:cs typeface="Oswald"/>
                <a:sym typeface="Oswald"/>
              </a:rPr>
              <a:t>Your</a:t>
            </a:r>
            <a:r>
              <a:rPr lang="fr-FR" sz="1765" spc="3" noProof="0" dirty="0">
                <a:solidFill>
                  <a:srgbClr val="FFFFFF"/>
                </a:solidFill>
                <a:latin typeface="Oswald"/>
                <a:ea typeface="Oswald"/>
                <a:cs typeface="Oswald"/>
                <a:sym typeface="Oswald"/>
              </a:rPr>
              <a:t> Name (2017), pour lequel il reçoit une nomination à l’Oscar du meilleur acteur à seulement 22 ans. </a:t>
            </a:r>
          </a:p>
        </p:txBody>
      </p:sp>
      <p:sp>
        <p:nvSpPr>
          <p:cNvPr id="6" name="TextBox 6"/>
          <p:cNvSpPr txBox="1"/>
          <p:nvPr/>
        </p:nvSpPr>
        <p:spPr>
          <a:xfrm>
            <a:off x="1028700" y="1019175"/>
            <a:ext cx="11130804" cy="1590675"/>
          </a:xfrm>
          <a:prstGeom prst="rect">
            <a:avLst/>
          </a:prstGeom>
        </p:spPr>
        <p:txBody>
          <a:bodyPr lIns="0" tIns="0" rIns="0" bIns="0" rtlCol="0" anchor="t">
            <a:spAutoFit/>
          </a:bodyPr>
          <a:lstStyle/>
          <a:p>
            <a:pPr marL="0" lvl="0" indent="0" algn="l">
              <a:lnSpc>
                <a:spcPts val="6298"/>
              </a:lnSpc>
              <a:spcBef>
                <a:spcPct val="0"/>
              </a:spcBef>
            </a:pPr>
            <a:r>
              <a:rPr lang="fr-FR" sz="5248" spc="209" noProof="0" dirty="0">
                <a:solidFill>
                  <a:srgbClr val="DE0267"/>
                </a:solidFill>
                <a:latin typeface="DIN Medium"/>
                <a:ea typeface="DIN Medium"/>
                <a:cs typeface="DIN Medium"/>
                <a:sym typeface="DIN Medium"/>
              </a:rPr>
              <a:t>DES HOMMES INSPIRANTS POUR L’ÉGALITÉ </a:t>
            </a:r>
          </a:p>
        </p:txBody>
      </p:sp>
      <p:sp>
        <p:nvSpPr>
          <p:cNvPr id="7" name="TextBox 7"/>
          <p:cNvSpPr txBox="1"/>
          <p:nvPr/>
        </p:nvSpPr>
        <p:spPr>
          <a:xfrm>
            <a:off x="4477823" y="2867022"/>
            <a:ext cx="4589879" cy="6348640"/>
          </a:xfrm>
          <a:prstGeom prst="rect">
            <a:avLst/>
          </a:prstGeom>
        </p:spPr>
        <p:txBody>
          <a:bodyPr lIns="0" tIns="0" rIns="0" bIns="0" rtlCol="0" anchor="t">
            <a:spAutoFit/>
          </a:bodyPr>
          <a:lstStyle/>
          <a:p>
            <a:pPr algn="l">
              <a:lnSpc>
                <a:spcPts val="2430"/>
              </a:lnSpc>
            </a:pPr>
            <a:r>
              <a:rPr lang="fr-FR" sz="1748" spc="69" noProof="0" dirty="0">
                <a:solidFill>
                  <a:srgbClr val="F80071"/>
                </a:solidFill>
                <a:latin typeface="DIN Medium"/>
                <a:ea typeface="DIN Medium"/>
                <a:cs typeface="DIN Medium"/>
                <a:sym typeface="DIN Medium"/>
              </a:rPr>
              <a:t>IL CASSE LES STÉRÉOTYPES DE VIRILITÉ :</a:t>
            </a:r>
          </a:p>
          <a:p>
            <a:pPr algn="l">
              <a:lnSpc>
                <a:spcPts val="2223"/>
              </a:lnSpc>
            </a:pPr>
            <a:r>
              <a:rPr lang="fr-FR" sz="1599" spc="63" noProof="0" dirty="0">
                <a:solidFill>
                  <a:srgbClr val="FFFFFF"/>
                </a:solidFill>
                <a:latin typeface="Oswald"/>
                <a:ea typeface="Oswald"/>
                <a:cs typeface="Oswald"/>
                <a:sym typeface="Oswald"/>
              </a:rPr>
              <a:t>Chalamet assume une image sensible, romantique, douce, très éloignée des archétypes masculins dominants dans le cinéma hollywoodien.</a:t>
            </a:r>
          </a:p>
          <a:p>
            <a:pPr algn="l">
              <a:lnSpc>
                <a:spcPts val="901"/>
              </a:lnSpc>
            </a:pPr>
            <a:endParaRPr lang="fr-FR" sz="1599" spc="63"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IL JOUE DES RÔLES NUANCÉS ET SENSIBLES :</a:t>
            </a:r>
          </a:p>
          <a:p>
            <a:pPr algn="l">
              <a:lnSpc>
                <a:spcPts val="2223"/>
              </a:lnSpc>
            </a:pPr>
            <a:r>
              <a:rPr lang="fr-FR" sz="1599" spc="63" noProof="0" dirty="0">
                <a:solidFill>
                  <a:srgbClr val="FFFFFF"/>
                </a:solidFill>
                <a:latin typeface="Oswald"/>
                <a:ea typeface="Oswald"/>
                <a:cs typeface="Oswald"/>
                <a:sym typeface="Oswald"/>
              </a:rPr>
              <a:t>Dans Call Me by </a:t>
            </a:r>
            <a:r>
              <a:rPr lang="fr-FR" sz="1599" spc="63" noProof="0" dirty="0" err="1">
                <a:solidFill>
                  <a:srgbClr val="FFFFFF"/>
                </a:solidFill>
                <a:latin typeface="Oswald"/>
                <a:ea typeface="Oswald"/>
                <a:cs typeface="Oswald"/>
                <a:sym typeface="Oswald"/>
              </a:rPr>
              <a:t>Your</a:t>
            </a:r>
            <a:r>
              <a:rPr lang="fr-FR" sz="1599" spc="63" noProof="0" dirty="0">
                <a:solidFill>
                  <a:srgbClr val="FFFFFF"/>
                </a:solidFill>
                <a:latin typeface="Oswald"/>
                <a:ea typeface="Oswald"/>
                <a:cs typeface="Oswald"/>
                <a:sym typeface="Oswald"/>
              </a:rPr>
              <a:t> Name, Little </a:t>
            </a:r>
            <a:r>
              <a:rPr lang="fr-FR" sz="1599" spc="63" noProof="0" dirty="0" err="1">
                <a:solidFill>
                  <a:srgbClr val="FFFFFF"/>
                </a:solidFill>
                <a:latin typeface="Oswald"/>
                <a:ea typeface="Oswald"/>
                <a:cs typeface="Oswald"/>
                <a:sym typeface="Oswald"/>
              </a:rPr>
              <a:t>Women</a:t>
            </a:r>
            <a:r>
              <a:rPr lang="fr-FR" sz="1599" spc="63" noProof="0" dirty="0">
                <a:solidFill>
                  <a:srgbClr val="FFFFFF"/>
                </a:solidFill>
                <a:latin typeface="Oswald"/>
                <a:ea typeface="Oswald"/>
                <a:cs typeface="Oswald"/>
                <a:sym typeface="Oswald"/>
              </a:rPr>
              <a:t> ou </a:t>
            </a:r>
            <a:r>
              <a:rPr lang="fr-FR" sz="1599" spc="63" noProof="0" dirty="0" err="1">
                <a:solidFill>
                  <a:srgbClr val="FFFFFF"/>
                </a:solidFill>
                <a:latin typeface="Oswald"/>
                <a:ea typeface="Oswald"/>
                <a:cs typeface="Oswald"/>
                <a:sym typeface="Oswald"/>
              </a:rPr>
              <a:t>Beautiful</a:t>
            </a:r>
            <a:r>
              <a:rPr lang="fr-FR" sz="1599" spc="63" noProof="0" dirty="0">
                <a:solidFill>
                  <a:srgbClr val="FFFFFF"/>
                </a:solidFill>
                <a:latin typeface="Oswald"/>
                <a:ea typeface="Oswald"/>
                <a:cs typeface="Oswald"/>
                <a:sym typeface="Oswald"/>
              </a:rPr>
              <a:t> Boy, il incarne des personnages masculins qui expriment émotions, fragilité et tendresse, sans que cela ne remette en question leur force.</a:t>
            </a:r>
          </a:p>
          <a:p>
            <a:pPr algn="l">
              <a:lnSpc>
                <a:spcPts val="903"/>
              </a:lnSpc>
            </a:pPr>
            <a:endParaRPr lang="fr-FR" sz="1599" spc="63"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ICÔNE DE MODE ENGAGÉE :</a:t>
            </a:r>
          </a:p>
          <a:p>
            <a:pPr algn="l">
              <a:lnSpc>
                <a:spcPts val="2223"/>
              </a:lnSpc>
            </a:pPr>
            <a:r>
              <a:rPr lang="fr-FR" sz="1599" spc="63" noProof="0" dirty="0">
                <a:solidFill>
                  <a:srgbClr val="FFFFFF"/>
                </a:solidFill>
                <a:latin typeface="Oswald"/>
                <a:ea typeface="Oswald"/>
                <a:cs typeface="Oswald"/>
                <a:sym typeface="Oswald"/>
              </a:rPr>
              <a:t>Il adopte un style vestimentaire non-genré, avec des silhouettes parfois très androgynes, assumant les couleurs pastel, les paillettes, les hauts moulants ou encore des costumes réinventés. Il participe à la déconstruction des normes esthétiques genrées dans la mode masculine.</a:t>
            </a:r>
          </a:p>
          <a:p>
            <a:pPr algn="l">
              <a:lnSpc>
                <a:spcPts val="903"/>
              </a:lnSpc>
            </a:pPr>
            <a:endParaRPr lang="fr-FR" sz="1599" spc="63"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ENGAGÉ DANS SES PRISES DE PAROLE :</a:t>
            </a:r>
          </a:p>
          <a:p>
            <a:pPr algn="l">
              <a:lnSpc>
                <a:spcPts val="2223"/>
              </a:lnSpc>
            </a:pPr>
            <a:r>
              <a:rPr lang="fr-FR" sz="1599" spc="63" noProof="0" dirty="0">
                <a:solidFill>
                  <a:srgbClr val="FFFFFF"/>
                </a:solidFill>
                <a:latin typeface="Oswald"/>
                <a:ea typeface="Oswald"/>
                <a:cs typeface="Oswald"/>
                <a:sym typeface="Oswald"/>
              </a:rPr>
              <a:t>Il a refusé son cachet pour un film de Woody Allen suite aux accusations visant le réalisateur, affirmant vouloir faire des choix éthiques et responsables.</a:t>
            </a:r>
          </a:p>
        </p:txBody>
      </p:sp>
      <p:grpSp>
        <p:nvGrpSpPr>
          <p:cNvPr id="8" name="Group 8"/>
          <p:cNvGrpSpPr>
            <a:grpSpLocks noChangeAspect="1"/>
          </p:cNvGrpSpPr>
          <p:nvPr/>
        </p:nvGrpSpPr>
        <p:grpSpPr>
          <a:xfrm>
            <a:off x="9455392" y="2867022"/>
            <a:ext cx="3161921" cy="3161909"/>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a:stretch>
            </a:blipFill>
          </p:spPr>
          <p:txBody>
            <a:bodyPr/>
            <a:lstStyle/>
            <a:p>
              <a:endParaRPr lang="fr-FR" noProof="0" dirty="0"/>
            </a:p>
          </p:txBody>
        </p:sp>
      </p:grpSp>
      <p:sp>
        <p:nvSpPr>
          <p:cNvPr id="10" name="TextBox 10"/>
          <p:cNvSpPr txBox="1"/>
          <p:nvPr/>
        </p:nvSpPr>
        <p:spPr>
          <a:xfrm>
            <a:off x="9455392" y="6210300"/>
            <a:ext cx="3161921" cy="2717395"/>
          </a:xfrm>
          <a:prstGeom prst="rect">
            <a:avLst/>
          </a:prstGeom>
        </p:spPr>
        <p:txBody>
          <a:bodyPr lIns="0" tIns="0" rIns="0" bIns="0" rtlCol="0" anchor="t">
            <a:spAutoFit/>
          </a:bodyPr>
          <a:lstStyle/>
          <a:p>
            <a:pPr algn="l">
              <a:lnSpc>
                <a:spcPts val="2472"/>
              </a:lnSpc>
            </a:pPr>
            <a:r>
              <a:rPr lang="fr-FR" sz="1765" b="1" spc="3" noProof="0" dirty="0">
                <a:solidFill>
                  <a:srgbClr val="F80071"/>
                </a:solidFill>
                <a:latin typeface="Oswald Bold"/>
                <a:ea typeface="Oswald Bold"/>
                <a:cs typeface="Oswald Bold"/>
                <a:sym typeface="Oswald Bold"/>
              </a:rPr>
              <a:t>Youssoupha</a:t>
            </a:r>
          </a:p>
          <a:p>
            <a:pPr algn="l">
              <a:lnSpc>
                <a:spcPts val="2472"/>
              </a:lnSpc>
            </a:pPr>
            <a:r>
              <a:rPr lang="fr-FR" sz="1765" spc="3" noProof="0" dirty="0">
                <a:solidFill>
                  <a:srgbClr val="FFFFFF"/>
                </a:solidFill>
                <a:latin typeface="Oswald"/>
                <a:ea typeface="Oswald"/>
                <a:cs typeface="Oswald"/>
                <a:sym typeface="Oswald"/>
              </a:rPr>
              <a:t>Né à Kinshasa et élevé en France, Youssoupha s’impose dans le paysage du rap français avec des textes puissants, sensibles et engagés. Refusant les clichés virilistes, il construit une œuvre autour de l’intelligence, de la nuance et du respect.</a:t>
            </a:r>
          </a:p>
        </p:txBody>
      </p:sp>
      <p:sp>
        <p:nvSpPr>
          <p:cNvPr id="11" name="TextBox 11"/>
          <p:cNvSpPr txBox="1"/>
          <p:nvPr/>
        </p:nvSpPr>
        <p:spPr>
          <a:xfrm>
            <a:off x="12801600" y="2867022"/>
            <a:ext cx="4589879" cy="5353250"/>
          </a:xfrm>
          <a:prstGeom prst="rect">
            <a:avLst/>
          </a:prstGeom>
        </p:spPr>
        <p:txBody>
          <a:bodyPr lIns="0" tIns="0" rIns="0" bIns="0" rtlCol="0" anchor="t">
            <a:spAutoFit/>
          </a:bodyPr>
          <a:lstStyle/>
          <a:p>
            <a:pPr algn="l">
              <a:lnSpc>
                <a:spcPts val="2430"/>
              </a:lnSpc>
            </a:pPr>
            <a:r>
              <a:rPr lang="fr-FR" sz="1748" spc="69" noProof="0" dirty="0">
                <a:solidFill>
                  <a:srgbClr val="F80071"/>
                </a:solidFill>
                <a:latin typeface="DIN Medium"/>
                <a:ea typeface="DIN Medium"/>
                <a:cs typeface="DIN Medium"/>
                <a:sym typeface="DIN Medium"/>
              </a:rPr>
              <a:t>DES MESSAGES FORTS POUR L’ÉGALITÉ :</a:t>
            </a:r>
          </a:p>
          <a:p>
            <a:pPr algn="l">
              <a:lnSpc>
                <a:spcPts val="2237"/>
              </a:lnSpc>
            </a:pPr>
            <a:r>
              <a:rPr lang="fr-FR" sz="1609" spc="64" noProof="0" dirty="0">
                <a:solidFill>
                  <a:srgbClr val="FFFFFF"/>
                </a:solidFill>
                <a:latin typeface="Oswald"/>
                <a:ea typeface="Oswald"/>
                <a:cs typeface="Oswald"/>
                <a:sym typeface="Oswald"/>
              </a:rPr>
              <a:t>À travers ses chansons, Youssoupha évoque le rôle des femmes, la paternité, le respect mutuel, et s’oppose au sexisme ordinaire. Il dénonce aussi les violences et la marginalisation avec des mots justes, loin des discours dominants dans le rap.</a:t>
            </a:r>
          </a:p>
          <a:p>
            <a:pPr algn="l">
              <a:lnSpc>
                <a:spcPts val="901"/>
              </a:lnSpc>
            </a:pPr>
            <a:endParaRPr lang="fr-FR" sz="1609"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UN HOMME, UN PÈRE, UN MODÈLE : </a:t>
            </a:r>
          </a:p>
          <a:p>
            <a:pPr algn="l">
              <a:lnSpc>
                <a:spcPts val="2237"/>
              </a:lnSpc>
            </a:pPr>
            <a:r>
              <a:rPr lang="fr-FR" sz="1609" spc="64" noProof="0" dirty="0">
                <a:solidFill>
                  <a:srgbClr val="FFFFFF"/>
                </a:solidFill>
                <a:latin typeface="Oswald"/>
                <a:ea typeface="Oswald"/>
                <a:cs typeface="Oswald"/>
                <a:sym typeface="Oswald"/>
              </a:rPr>
              <a:t>Dans plusieurs titres, il parle de son rôle de père avec tendresse et responsabilité, offrant une image de masculinité bienveillante, émotive et attentive. Il prône l’éducation, le dialogue, et l’ouverture aux émotions.</a:t>
            </a:r>
          </a:p>
          <a:p>
            <a:pPr algn="l">
              <a:lnSpc>
                <a:spcPts val="901"/>
              </a:lnSpc>
            </a:pPr>
            <a:endParaRPr lang="fr-FR" sz="1609" spc="64"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L'ART AU SERVICE DES VALEURS :</a:t>
            </a:r>
          </a:p>
          <a:p>
            <a:pPr algn="l">
              <a:lnSpc>
                <a:spcPts val="2237"/>
              </a:lnSpc>
            </a:pPr>
            <a:r>
              <a:rPr lang="fr-FR" sz="1609" spc="64" noProof="0" dirty="0">
                <a:solidFill>
                  <a:srgbClr val="FFFFFF"/>
                </a:solidFill>
                <a:latin typeface="Oswald"/>
                <a:ea typeface="Oswald"/>
                <a:cs typeface="Oswald"/>
                <a:sym typeface="Oswald"/>
              </a:rPr>
              <a:t>Youssoupha s’investit dans des projets éducatifs et culturels. Il intervient régulièrement dans des établissements scolaires, en prison ou lors de rencontres citoyennes, pour promouvoir l’égalité, l’expression de soi et le respect de l’autre à travers le rap.</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Freeform 2"/>
          <p:cNvSpPr/>
          <p:nvPr/>
        </p:nvSpPr>
        <p:spPr>
          <a:xfrm>
            <a:off x="16230777" y="9523910"/>
            <a:ext cx="1589833" cy="362129"/>
          </a:xfrm>
          <a:custGeom>
            <a:avLst/>
            <a:gdLst/>
            <a:ahLst/>
            <a:cxnLst/>
            <a:rect l="l" t="t" r="r" b="b"/>
            <a:pathLst>
              <a:path w="1589833" h="362129">
                <a:moveTo>
                  <a:pt x="0" y="0"/>
                </a:moveTo>
                <a:lnTo>
                  <a:pt x="1589833" y="0"/>
                </a:lnTo>
                <a:lnTo>
                  <a:pt x="1589833" y="362129"/>
                </a:lnTo>
                <a:lnTo>
                  <a:pt x="0" y="362129"/>
                </a:lnTo>
                <a:lnTo>
                  <a:pt x="0" y="0"/>
                </a:lnTo>
                <a:close/>
              </a:path>
            </a:pathLst>
          </a:custGeom>
          <a:blipFill>
            <a:blip r:embed="rId2"/>
            <a:stretch>
              <a:fillRect/>
            </a:stretch>
          </a:blipFill>
        </p:spPr>
        <p:txBody>
          <a:bodyPr/>
          <a:lstStyle/>
          <a:p>
            <a:endParaRPr lang="fr-FR" noProof="0" dirty="0"/>
          </a:p>
        </p:txBody>
      </p:sp>
      <p:grpSp>
        <p:nvGrpSpPr>
          <p:cNvPr id="3" name="Group 3"/>
          <p:cNvGrpSpPr>
            <a:grpSpLocks noChangeAspect="1"/>
          </p:cNvGrpSpPr>
          <p:nvPr/>
        </p:nvGrpSpPr>
        <p:grpSpPr>
          <a:xfrm>
            <a:off x="1131616" y="2755609"/>
            <a:ext cx="3161921" cy="3161909"/>
            <a:chOff x="0" y="0"/>
            <a:chExt cx="6350025" cy="6350000"/>
          </a:xfrm>
        </p:grpSpPr>
        <p:sp>
          <p:nvSpPr>
            <p:cNvPr id="4" name="Freeform 4"/>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93800" t="-6280" r="-91902" b="-47999"/>
              </a:stretch>
            </a:blipFill>
          </p:spPr>
          <p:txBody>
            <a:bodyPr/>
            <a:lstStyle/>
            <a:p>
              <a:endParaRPr lang="fr-FR" noProof="0" dirty="0"/>
            </a:p>
          </p:txBody>
        </p:sp>
      </p:grpSp>
      <p:sp>
        <p:nvSpPr>
          <p:cNvPr id="5" name="TextBox 5"/>
          <p:cNvSpPr txBox="1"/>
          <p:nvPr/>
        </p:nvSpPr>
        <p:spPr>
          <a:xfrm>
            <a:off x="1131616" y="6041342"/>
            <a:ext cx="3161921" cy="2717395"/>
          </a:xfrm>
          <a:prstGeom prst="rect">
            <a:avLst/>
          </a:prstGeom>
        </p:spPr>
        <p:txBody>
          <a:bodyPr lIns="0" tIns="0" rIns="0" bIns="0" rtlCol="0" anchor="t">
            <a:spAutoFit/>
          </a:bodyPr>
          <a:lstStyle/>
          <a:p>
            <a:pPr marL="0" lvl="0" indent="0" algn="l">
              <a:lnSpc>
                <a:spcPts val="2472"/>
              </a:lnSpc>
              <a:spcBef>
                <a:spcPct val="0"/>
              </a:spcBef>
            </a:pPr>
            <a:r>
              <a:rPr lang="fr-FR" sz="1765" b="1" u="none" strike="noStrike" spc="3" noProof="0" dirty="0">
                <a:solidFill>
                  <a:srgbClr val="F80071"/>
                </a:solidFill>
                <a:latin typeface="Oswald Bold"/>
                <a:ea typeface="Oswald Bold"/>
                <a:cs typeface="Oswald Bold"/>
                <a:sym typeface="Oswald Bold"/>
              </a:rPr>
              <a:t>Stromae</a:t>
            </a:r>
          </a:p>
          <a:p>
            <a:pPr marL="0" lvl="0" indent="0" algn="l">
              <a:lnSpc>
                <a:spcPts val="2472"/>
              </a:lnSpc>
              <a:spcBef>
                <a:spcPct val="0"/>
              </a:spcBef>
            </a:pPr>
            <a:r>
              <a:rPr lang="fr-FR" sz="1765" u="none" strike="noStrike" spc="3" noProof="0" dirty="0">
                <a:solidFill>
                  <a:srgbClr val="FFFFFF"/>
                </a:solidFill>
                <a:latin typeface="Oswald"/>
                <a:ea typeface="Oswald"/>
                <a:cs typeface="Oswald"/>
                <a:sym typeface="Oswald"/>
              </a:rPr>
              <a:t>Révélé en 2009 avec Alors on danse, Stromae (Paul Van Haver) s’impose comme une figure majeure de la musique francophone avec Racine carrée (2013) et Multitude (2022). Il séduit par son style unique, ses paroles profondes, et sa capacité à traiter des sujets de société.</a:t>
            </a:r>
          </a:p>
        </p:txBody>
      </p:sp>
      <p:sp>
        <p:nvSpPr>
          <p:cNvPr id="6" name="TextBox 6"/>
          <p:cNvSpPr txBox="1"/>
          <p:nvPr/>
        </p:nvSpPr>
        <p:spPr>
          <a:xfrm>
            <a:off x="1028700" y="1019175"/>
            <a:ext cx="11130804" cy="1590675"/>
          </a:xfrm>
          <a:prstGeom prst="rect">
            <a:avLst/>
          </a:prstGeom>
        </p:spPr>
        <p:txBody>
          <a:bodyPr lIns="0" tIns="0" rIns="0" bIns="0" rtlCol="0" anchor="t">
            <a:spAutoFit/>
          </a:bodyPr>
          <a:lstStyle/>
          <a:p>
            <a:pPr marL="0" lvl="0" indent="0" algn="l">
              <a:lnSpc>
                <a:spcPts val="6298"/>
              </a:lnSpc>
              <a:spcBef>
                <a:spcPct val="0"/>
              </a:spcBef>
            </a:pPr>
            <a:r>
              <a:rPr lang="fr-FR" sz="5248" spc="209" noProof="0" dirty="0">
                <a:solidFill>
                  <a:srgbClr val="DE0267"/>
                </a:solidFill>
                <a:latin typeface="DIN Medium"/>
                <a:ea typeface="DIN Medium"/>
                <a:cs typeface="DIN Medium"/>
                <a:sym typeface="DIN Medium"/>
              </a:rPr>
              <a:t>DES HOMMES INSPIRANTS POUR L’ÉGALITÉ </a:t>
            </a:r>
          </a:p>
        </p:txBody>
      </p:sp>
      <p:sp>
        <p:nvSpPr>
          <p:cNvPr id="7" name="TextBox 7"/>
          <p:cNvSpPr txBox="1"/>
          <p:nvPr/>
        </p:nvSpPr>
        <p:spPr>
          <a:xfrm>
            <a:off x="4479685" y="2717509"/>
            <a:ext cx="4658070" cy="6364306"/>
          </a:xfrm>
          <a:prstGeom prst="rect">
            <a:avLst/>
          </a:prstGeom>
        </p:spPr>
        <p:txBody>
          <a:bodyPr wrap="square" lIns="0" tIns="0" rIns="0" bIns="0" rtlCol="0" anchor="t">
            <a:spAutoFit/>
          </a:bodyPr>
          <a:lstStyle/>
          <a:p>
            <a:pPr algn="l">
              <a:lnSpc>
                <a:spcPts val="2533"/>
              </a:lnSpc>
            </a:pPr>
            <a:r>
              <a:rPr lang="fr-FR" sz="1750" spc="72" noProof="0" dirty="0">
                <a:solidFill>
                  <a:srgbClr val="F80071"/>
                </a:solidFill>
                <a:latin typeface="DIN Medium"/>
                <a:ea typeface="DIN Medium"/>
                <a:cs typeface="DIN Medium"/>
                <a:sym typeface="DIN Medium"/>
              </a:rPr>
              <a:t>UN ENGAGEMENT POUR L’ÉGALITÉ DE GENRE :</a:t>
            </a:r>
          </a:p>
          <a:p>
            <a:pPr algn="l">
              <a:lnSpc>
                <a:spcPts val="2243"/>
              </a:lnSpc>
            </a:pPr>
            <a:r>
              <a:rPr lang="fr-FR" sz="1614" spc="64" noProof="0" dirty="0">
                <a:solidFill>
                  <a:srgbClr val="FFFFFF"/>
                </a:solidFill>
                <a:latin typeface="Oswald"/>
                <a:ea typeface="Oswald"/>
                <a:cs typeface="Oswald"/>
                <a:sym typeface="Oswald"/>
              </a:rPr>
              <a:t>Dans Tous les mêmes, Stromae incarne à la fois un homme et une femme pour dénoncer les clichés sexistes dans le couple. Il invite à une remise en question des rôles genrés et s’adresse aux jeunes avec humour et intelligence.</a:t>
            </a:r>
          </a:p>
          <a:p>
            <a:pPr algn="l">
              <a:lnSpc>
                <a:spcPts val="939"/>
              </a:lnSpc>
            </a:pPr>
            <a:endParaRPr lang="fr-FR" sz="1614" spc="64" noProof="0" dirty="0">
              <a:solidFill>
                <a:srgbClr val="FFFFFF"/>
              </a:solidFill>
              <a:latin typeface="Oswald"/>
              <a:ea typeface="Oswald"/>
              <a:cs typeface="Oswald"/>
              <a:sym typeface="Oswald"/>
            </a:endParaRPr>
          </a:p>
          <a:p>
            <a:pPr>
              <a:lnSpc>
                <a:spcPts val="2533"/>
              </a:lnSpc>
            </a:pPr>
            <a:r>
              <a:rPr lang="fr-FR" sz="1750" spc="72" dirty="0">
                <a:solidFill>
                  <a:srgbClr val="F80071"/>
                </a:solidFill>
                <a:latin typeface="DIN Medium"/>
                <a:sym typeface="DIN Medium"/>
              </a:rPr>
              <a:t>UNE MASCULINITÉ SENSIBLE ET MODERNE :</a:t>
            </a:r>
          </a:p>
          <a:p>
            <a:pPr algn="l">
              <a:lnSpc>
                <a:spcPts val="2243"/>
              </a:lnSpc>
            </a:pPr>
            <a:r>
              <a:rPr lang="fr-FR" sz="1614" spc="64" noProof="0" dirty="0">
                <a:solidFill>
                  <a:srgbClr val="FFFFFF"/>
                </a:solidFill>
                <a:latin typeface="Oswald"/>
                <a:ea typeface="Oswald"/>
                <a:cs typeface="Oswald"/>
                <a:sym typeface="Oswald"/>
              </a:rPr>
              <a:t>Stromae parle ouvertement de la santé mentale, de la solitude, de la paternité (</a:t>
            </a:r>
            <a:r>
              <a:rPr lang="fr-FR" sz="1614" spc="64" dirty="0">
                <a:solidFill>
                  <a:srgbClr val="FFFFFF"/>
                </a:solidFill>
                <a:latin typeface="Oswald"/>
                <a:ea typeface="Oswald"/>
                <a:cs typeface="Oswald"/>
                <a:sym typeface="Oswald"/>
              </a:rPr>
              <a:t>P</a:t>
            </a:r>
            <a:r>
              <a:rPr lang="fr-FR" sz="1614" spc="64" noProof="0" dirty="0" err="1">
                <a:solidFill>
                  <a:srgbClr val="FFFFFF"/>
                </a:solidFill>
                <a:latin typeface="Oswald"/>
                <a:ea typeface="Oswald"/>
                <a:cs typeface="Oswald"/>
                <a:sym typeface="Oswald"/>
              </a:rPr>
              <a:t>apaoutai</a:t>
            </a:r>
            <a:r>
              <a:rPr lang="fr-FR" sz="1614" spc="64" noProof="0" dirty="0">
                <a:solidFill>
                  <a:srgbClr val="FFFFFF"/>
                </a:solidFill>
                <a:latin typeface="Oswald"/>
                <a:ea typeface="Oswald"/>
                <a:cs typeface="Oswald"/>
                <a:sym typeface="Oswald"/>
              </a:rPr>
              <a:t>) et du mal-être masculin (L’enfer). Il montre que les hommes peuvent exprimer leurs émotions sans faiblesse, et participe ainsi à la déconstruction de la virilité toxique.</a:t>
            </a:r>
          </a:p>
          <a:p>
            <a:pPr algn="l">
              <a:lnSpc>
                <a:spcPts val="939"/>
              </a:lnSpc>
            </a:pPr>
            <a:endParaRPr lang="fr-FR" sz="1614" spc="64" noProof="0" dirty="0">
              <a:solidFill>
                <a:srgbClr val="FFFFFF"/>
              </a:solidFill>
              <a:latin typeface="Oswald"/>
              <a:ea typeface="Oswald"/>
              <a:cs typeface="Oswald"/>
              <a:sym typeface="Oswald"/>
            </a:endParaRPr>
          </a:p>
          <a:p>
            <a:pPr>
              <a:lnSpc>
                <a:spcPts val="2533"/>
              </a:lnSpc>
            </a:pPr>
            <a:r>
              <a:rPr lang="fr-FR" sz="1750" spc="72" dirty="0">
                <a:solidFill>
                  <a:srgbClr val="F80071"/>
                </a:solidFill>
                <a:latin typeface="DIN Medium"/>
                <a:sym typeface="DIN Medium"/>
              </a:rPr>
              <a:t>DE L’ARTISTE À L’ENTREPRENEUR ENGAGÉ :</a:t>
            </a:r>
          </a:p>
          <a:p>
            <a:pPr algn="l">
              <a:lnSpc>
                <a:spcPts val="2243"/>
              </a:lnSpc>
            </a:pPr>
            <a:r>
              <a:rPr lang="fr-FR" sz="1614" spc="64" noProof="0" dirty="0">
                <a:solidFill>
                  <a:srgbClr val="FFFFFF"/>
                </a:solidFill>
                <a:latin typeface="Oswald"/>
                <a:ea typeface="Oswald"/>
                <a:cs typeface="Oswald"/>
                <a:sym typeface="Oswald"/>
              </a:rPr>
              <a:t>Avec sa marque </a:t>
            </a:r>
            <a:r>
              <a:rPr lang="fr-FR" sz="1614" spc="64" dirty="0">
                <a:solidFill>
                  <a:srgbClr val="FFFFFF"/>
                </a:solidFill>
                <a:latin typeface="Oswald"/>
                <a:ea typeface="Oswald"/>
                <a:cs typeface="Oswald"/>
                <a:sym typeface="Oswald"/>
              </a:rPr>
              <a:t>M</a:t>
            </a:r>
            <a:r>
              <a:rPr lang="fr-FR" sz="1614" spc="64" noProof="0" dirty="0" err="1">
                <a:solidFill>
                  <a:srgbClr val="FFFFFF"/>
                </a:solidFill>
                <a:latin typeface="Oswald"/>
                <a:ea typeface="Oswald"/>
                <a:cs typeface="Oswald"/>
                <a:sym typeface="Oswald"/>
              </a:rPr>
              <a:t>osaert</a:t>
            </a:r>
            <a:r>
              <a:rPr lang="fr-FR" sz="1614" spc="64" noProof="0" dirty="0">
                <a:solidFill>
                  <a:srgbClr val="FFFFFF"/>
                </a:solidFill>
                <a:latin typeface="Oswald"/>
                <a:ea typeface="Oswald"/>
                <a:cs typeface="Oswald"/>
                <a:sym typeface="Oswald"/>
              </a:rPr>
              <a:t>, il défend une mode inclusive, non genrée, colorée et créative. Il utilise aussi ses clips et ses performances pour porter des messages forts, souvent en collaboration avec des artistes engagés, des associations ou des institutions culturelles.</a:t>
            </a:r>
          </a:p>
        </p:txBody>
      </p:sp>
      <p:grpSp>
        <p:nvGrpSpPr>
          <p:cNvPr id="8" name="Group 8"/>
          <p:cNvGrpSpPr>
            <a:grpSpLocks noChangeAspect="1"/>
          </p:cNvGrpSpPr>
          <p:nvPr/>
        </p:nvGrpSpPr>
        <p:grpSpPr>
          <a:xfrm>
            <a:off x="9455393" y="2755609"/>
            <a:ext cx="3161921" cy="3161909"/>
            <a:chOff x="0" y="0"/>
            <a:chExt cx="6350025" cy="6350000"/>
          </a:xfrm>
        </p:grpSpPr>
        <p:sp>
          <p:nvSpPr>
            <p:cNvPr id="9" name="Freeform 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t="-1968" r="-101911" b="-11607"/>
              </a:stretch>
            </a:blipFill>
          </p:spPr>
          <p:txBody>
            <a:bodyPr/>
            <a:lstStyle/>
            <a:p>
              <a:endParaRPr lang="fr-FR" noProof="0" dirty="0"/>
            </a:p>
          </p:txBody>
        </p:sp>
      </p:grpSp>
      <p:sp>
        <p:nvSpPr>
          <p:cNvPr id="10" name="TextBox 10"/>
          <p:cNvSpPr txBox="1"/>
          <p:nvPr/>
        </p:nvSpPr>
        <p:spPr>
          <a:xfrm>
            <a:off x="9455393" y="6041342"/>
            <a:ext cx="3161921" cy="2412595"/>
          </a:xfrm>
          <a:prstGeom prst="rect">
            <a:avLst/>
          </a:prstGeom>
        </p:spPr>
        <p:txBody>
          <a:bodyPr lIns="0" tIns="0" rIns="0" bIns="0" rtlCol="0" anchor="t">
            <a:spAutoFit/>
          </a:bodyPr>
          <a:lstStyle/>
          <a:p>
            <a:pPr algn="l">
              <a:lnSpc>
                <a:spcPts val="2472"/>
              </a:lnSpc>
            </a:pPr>
            <a:r>
              <a:rPr lang="fr-FR" sz="1765" b="1" spc="3" noProof="0" dirty="0">
                <a:solidFill>
                  <a:srgbClr val="F80071"/>
                </a:solidFill>
                <a:latin typeface="Oswald Bold"/>
                <a:ea typeface="Oswald Bold"/>
                <a:cs typeface="Oswald Bold"/>
                <a:sym typeface="Oswald Bold"/>
              </a:rPr>
              <a:t>Tom DALEY</a:t>
            </a:r>
          </a:p>
          <a:p>
            <a:pPr algn="l">
              <a:lnSpc>
                <a:spcPts val="2472"/>
              </a:lnSpc>
            </a:pPr>
            <a:r>
              <a:rPr lang="fr-FR" sz="1765" spc="3" noProof="0" dirty="0">
                <a:solidFill>
                  <a:srgbClr val="FFFFFF"/>
                </a:solidFill>
                <a:latin typeface="Oswald"/>
                <a:ea typeface="Oswald"/>
                <a:cs typeface="Oswald"/>
                <a:sym typeface="Oswald"/>
              </a:rPr>
              <a:t>Champion olympique britannique de plongeon synchronisé 10 m, titre remporté aux Jeux de Tokyo en 2021, et médaillé à quatre Olympiades consécutives depuis Pékin 2008.</a:t>
            </a:r>
          </a:p>
          <a:p>
            <a:pPr algn="l">
              <a:lnSpc>
                <a:spcPts val="2472"/>
              </a:lnSpc>
            </a:pPr>
            <a:r>
              <a:rPr lang="fr-FR" sz="1765" spc="3" noProof="0" dirty="0">
                <a:solidFill>
                  <a:srgbClr val="FFFFFF"/>
                </a:solidFill>
                <a:latin typeface="Oswald"/>
                <a:ea typeface="Oswald"/>
                <a:cs typeface="Oswald"/>
                <a:sym typeface="Oswald"/>
              </a:rPr>
              <a:t>Il est l’un des plongeurs les plus titrés de l’histoire britannique.</a:t>
            </a:r>
          </a:p>
        </p:txBody>
      </p:sp>
      <p:sp>
        <p:nvSpPr>
          <p:cNvPr id="11" name="TextBox 11"/>
          <p:cNvSpPr txBox="1"/>
          <p:nvPr/>
        </p:nvSpPr>
        <p:spPr>
          <a:xfrm>
            <a:off x="12807815" y="2707984"/>
            <a:ext cx="4658070" cy="5190716"/>
          </a:xfrm>
          <a:prstGeom prst="rect">
            <a:avLst/>
          </a:prstGeom>
        </p:spPr>
        <p:txBody>
          <a:bodyPr lIns="0" tIns="0" rIns="0" bIns="0" rtlCol="0" anchor="t">
            <a:spAutoFit/>
          </a:bodyPr>
          <a:lstStyle/>
          <a:p>
            <a:pPr>
              <a:lnSpc>
                <a:spcPts val="2533"/>
              </a:lnSpc>
            </a:pPr>
            <a:r>
              <a:rPr lang="fr-FR" sz="1750" spc="72" dirty="0">
                <a:solidFill>
                  <a:srgbClr val="F80071"/>
                </a:solidFill>
                <a:latin typeface="DIN Medium"/>
                <a:sym typeface="DIN Medium"/>
              </a:rPr>
              <a:t>DIVERSIFICATION INSPIRANTE : </a:t>
            </a:r>
          </a:p>
          <a:p>
            <a:pPr algn="l">
              <a:lnSpc>
                <a:spcPts val="2237"/>
              </a:lnSpc>
            </a:pPr>
            <a:r>
              <a:rPr lang="fr-FR" sz="1609" spc="64" noProof="0" dirty="0">
                <a:solidFill>
                  <a:srgbClr val="FFFFFF"/>
                </a:solidFill>
                <a:latin typeface="Oswald"/>
                <a:ea typeface="Oswald"/>
                <a:cs typeface="Oswald"/>
                <a:sym typeface="Oswald"/>
              </a:rPr>
              <a:t>Tom Daley ne se contente pas d'être l’un des meilleurs plongeurs au monde — il est également devenu l’un des visages les plus médiatisés du tricot, un hobby qu’il a adopté pendant le confinement de 2020 et qu’il a continué même dans les stades olympiques. </a:t>
            </a:r>
          </a:p>
          <a:p>
            <a:pPr algn="l">
              <a:lnSpc>
                <a:spcPts val="984"/>
              </a:lnSpc>
            </a:pPr>
            <a:endParaRPr lang="fr-FR" sz="1609" spc="64" noProof="0" dirty="0">
              <a:solidFill>
                <a:srgbClr val="FFFFFF"/>
              </a:solidFill>
              <a:latin typeface="Oswald"/>
              <a:ea typeface="Oswald"/>
              <a:cs typeface="Oswald"/>
              <a:sym typeface="Oswald"/>
            </a:endParaRPr>
          </a:p>
          <a:p>
            <a:pPr>
              <a:lnSpc>
                <a:spcPts val="2533"/>
              </a:lnSpc>
            </a:pPr>
            <a:r>
              <a:rPr lang="fr-FR" sz="1750" spc="72" dirty="0">
                <a:solidFill>
                  <a:srgbClr val="F80071"/>
                </a:solidFill>
                <a:latin typeface="DIN Medium"/>
                <a:sym typeface="DIN Medium"/>
              </a:rPr>
              <a:t>LE TRICOT COMME OUTIL DE BIEN-ÊTRE : </a:t>
            </a:r>
          </a:p>
          <a:p>
            <a:pPr algn="l">
              <a:lnSpc>
                <a:spcPts val="2237"/>
              </a:lnSpc>
            </a:pPr>
            <a:r>
              <a:rPr lang="fr-FR" sz="1609" spc="64" noProof="0" dirty="0">
                <a:solidFill>
                  <a:srgbClr val="FFFFFF"/>
                </a:solidFill>
                <a:latin typeface="Oswald"/>
                <a:ea typeface="Oswald"/>
                <a:cs typeface="Oswald"/>
                <a:sym typeface="Oswald"/>
              </a:rPr>
              <a:t>Il décrit le tricot comme une véritable "méditation", un moyen de se détendre, de se ressourcer mentalement entre les sessions de compétition.</a:t>
            </a:r>
          </a:p>
          <a:p>
            <a:pPr algn="l">
              <a:lnSpc>
                <a:spcPts val="984"/>
              </a:lnSpc>
            </a:pPr>
            <a:endParaRPr lang="fr-FR" sz="1609" spc="64" noProof="0" dirty="0">
              <a:solidFill>
                <a:srgbClr val="FFFFFF"/>
              </a:solidFill>
              <a:latin typeface="Oswald"/>
              <a:ea typeface="Oswald"/>
              <a:cs typeface="Oswald"/>
              <a:sym typeface="Oswald"/>
            </a:endParaRPr>
          </a:p>
          <a:p>
            <a:pPr>
              <a:lnSpc>
                <a:spcPts val="2533"/>
              </a:lnSpc>
            </a:pPr>
            <a:r>
              <a:rPr lang="fr-FR" sz="1750" spc="72" dirty="0">
                <a:solidFill>
                  <a:srgbClr val="F80071"/>
                </a:solidFill>
                <a:latin typeface="DIN Medium"/>
                <a:sym typeface="DIN Medium"/>
              </a:rPr>
              <a:t>DE LA PASSION À L’ENTREPRENARIAT : </a:t>
            </a:r>
          </a:p>
          <a:p>
            <a:pPr algn="l">
              <a:lnSpc>
                <a:spcPts val="2237"/>
              </a:lnSpc>
            </a:pPr>
            <a:r>
              <a:rPr lang="fr-FR" sz="1609" spc="64" noProof="0" dirty="0">
                <a:solidFill>
                  <a:srgbClr val="FFFFFF"/>
                </a:solidFill>
                <a:latin typeface="Oswald"/>
                <a:ea typeface="Oswald"/>
                <a:cs typeface="Oswald"/>
                <a:sym typeface="Oswald"/>
              </a:rPr>
              <a:t>Sa passion l’a conduit à lancer sa propre marque, Made </a:t>
            </a:r>
            <a:r>
              <a:rPr lang="fr-FR" sz="1609" spc="64" noProof="0" dirty="0" err="1">
                <a:solidFill>
                  <a:srgbClr val="FFFFFF"/>
                </a:solidFill>
                <a:latin typeface="Oswald"/>
                <a:ea typeface="Oswald"/>
                <a:cs typeface="Oswald"/>
                <a:sym typeface="Oswald"/>
              </a:rPr>
              <a:t>With</a:t>
            </a:r>
            <a:r>
              <a:rPr lang="fr-FR" sz="1609" spc="64" noProof="0" dirty="0">
                <a:solidFill>
                  <a:srgbClr val="FFFFFF"/>
                </a:solidFill>
                <a:latin typeface="Oswald"/>
                <a:ea typeface="Oswald"/>
                <a:cs typeface="Oswald"/>
                <a:sym typeface="Oswald"/>
              </a:rPr>
              <a:t> Love By Tom Daley, à créer des kits de tricot, des collaborations avec des marques comme Adidas et Lion Brand </a:t>
            </a:r>
            <a:r>
              <a:rPr lang="fr-FR" sz="1609" spc="64" noProof="0" dirty="0" err="1">
                <a:solidFill>
                  <a:srgbClr val="FFFFFF"/>
                </a:solidFill>
                <a:latin typeface="Oswald"/>
                <a:ea typeface="Oswald"/>
                <a:cs typeface="Oswald"/>
                <a:sym typeface="Oswald"/>
              </a:rPr>
              <a:t>Yarn</a:t>
            </a:r>
            <a:r>
              <a:rPr lang="fr-FR" sz="1609" spc="64" noProof="0" dirty="0">
                <a:solidFill>
                  <a:srgbClr val="FFFFFF"/>
                </a:solidFill>
                <a:latin typeface="Oswald"/>
                <a:ea typeface="Oswald"/>
                <a:cs typeface="Oswald"/>
                <a:sym typeface="Oswald"/>
              </a:rPr>
              <a:t>, ainsi qu’une exposition de ses œuvres, avec un volet caritatif en soutien aux droits LGBTQ+.</a:t>
            </a:r>
          </a:p>
          <a:p>
            <a:pPr algn="l">
              <a:lnSpc>
                <a:spcPts val="2350"/>
              </a:lnSpc>
            </a:pPr>
            <a:endParaRPr lang="fr-FR" sz="1609" spc="64" noProof="0" dirty="0">
              <a:solidFill>
                <a:srgbClr val="FFFFFF"/>
              </a:solidFill>
              <a:latin typeface="Oswald"/>
              <a:ea typeface="Oswald"/>
              <a:cs typeface="Oswald"/>
              <a:sym typeface="Oswa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TextBox 2"/>
          <p:cNvSpPr txBox="1"/>
          <p:nvPr/>
        </p:nvSpPr>
        <p:spPr>
          <a:xfrm>
            <a:off x="1028700" y="1019175"/>
            <a:ext cx="11130804" cy="1590675"/>
          </a:xfrm>
          <a:prstGeom prst="rect">
            <a:avLst/>
          </a:prstGeom>
        </p:spPr>
        <p:txBody>
          <a:bodyPr lIns="0" tIns="0" rIns="0" bIns="0" rtlCol="0" anchor="t">
            <a:spAutoFit/>
          </a:bodyPr>
          <a:lstStyle/>
          <a:p>
            <a:pPr marL="0" lvl="0" indent="0" algn="l">
              <a:lnSpc>
                <a:spcPts val="6298"/>
              </a:lnSpc>
              <a:spcBef>
                <a:spcPct val="0"/>
              </a:spcBef>
            </a:pPr>
            <a:r>
              <a:rPr lang="fr-FR" sz="5248" spc="209" noProof="0" dirty="0">
                <a:solidFill>
                  <a:srgbClr val="DE0267"/>
                </a:solidFill>
                <a:latin typeface="DIN Medium"/>
                <a:ea typeface="DIN Medium"/>
                <a:cs typeface="DIN Medium"/>
                <a:sym typeface="DIN Medium"/>
              </a:rPr>
              <a:t>DES HOMMES INSPIRANTS POUR L’ÉGALITÉ </a:t>
            </a:r>
          </a:p>
        </p:txBody>
      </p:sp>
      <p:grpSp>
        <p:nvGrpSpPr>
          <p:cNvPr id="3" name="Group 3"/>
          <p:cNvGrpSpPr>
            <a:grpSpLocks noChangeAspect="1"/>
          </p:cNvGrpSpPr>
          <p:nvPr/>
        </p:nvGrpSpPr>
        <p:grpSpPr>
          <a:xfrm>
            <a:off x="1131616" y="2755609"/>
            <a:ext cx="3161921" cy="3161909"/>
            <a:chOff x="0" y="0"/>
            <a:chExt cx="6350025" cy="6350000"/>
          </a:xfrm>
        </p:grpSpPr>
        <p:sp>
          <p:nvSpPr>
            <p:cNvPr id="4" name="Freeform 4"/>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6144" b="-6145"/>
              </a:stretch>
            </a:blipFill>
          </p:spPr>
          <p:txBody>
            <a:bodyPr/>
            <a:lstStyle/>
            <a:p>
              <a:endParaRPr lang="fr-FR" noProof="0" dirty="0"/>
            </a:p>
          </p:txBody>
        </p:sp>
      </p:grpSp>
      <p:sp>
        <p:nvSpPr>
          <p:cNvPr id="5" name="TextBox 5"/>
          <p:cNvSpPr txBox="1"/>
          <p:nvPr/>
        </p:nvSpPr>
        <p:spPr>
          <a:xfrm>
            <a:off x="1131615" y="6118437"/>
            <a:ext cx="3161921" cy="1575816"/>
          </a:xfrm>
          <a:prstGeom prst="rect">
            <a:avLst/>
          </a:prstGeom>
        </p:spPr>
        <p:txBody>
          <a:bodyPr lIns="0" tIns="0" rIns="0" bIns="0" rtlCol="0" anchor="t">
            <a:spAutoFit/>
          </a:bodyPr>
          <a:lstStyle/>
          <a:p>
            <a:pPr marL="0" lvl="0" indent="0" algn="l">
              <a:lnSpc>
                <a:spcPts val="2472"/>
              </a:lnSpc>
              <a:spcBef>
                <a:spcPct val="0"/>
              </a:spcBef>
            </a:pPr>
            <a:r>
              <a:rPr lang="fr-FR" sz="1765" b="1" spc="3" noProof="0" dirty="0">
                <a:solidFill>
                  <a:srgbClr val="F80071"/>
                </a:solidFill>
                <a:latin typeface="Oswald Bold"/>
                <a:ea typeface="Oswald Bold"/>
                <a:cs typeface="Oswald Bold"/>
                <a:sym typeface="Oswald Bold"/>
              </a:rPr>
              <a:t>Pierre-</a:t>
            </a:r>
            <a:r>
              <a:rPr lang="fr-FR" sz="1765" b="1" spc="3" dirty="0">
                <a:solidFill>
                  <a:srgbClr val="F80071"/>
                </a:solidFill>
                <a:latin typeface="Oswald Bold"/>
                <a:ea typeface="Oswald Bold"/>
                <a:cs typeface="Oswald Bold"/>
                <a:sym typeface="Oswald Bold"/>
              </a:rPr>
              <a:t>É</a:t>
            </a:r>
            <a:r>
              <a:rPr lang="fr-FR" sz="1765" b="1" spc="3" noProof="0" dirty="0">
                <a:solidFill>
                  <a:srgbClr val="F80071"/>
                </a:solidFill>
                <a:latin typeface="Oswald Bold"/>
                <a:ea typeface="Oswald Bold"/>
                <a:cs typeface="Oswald Bold"/>
                <a:sym typeface="Oswald Bold"/>
              </a:rPr>
              <a:t>ric POMMELLET</a:t>
            </a:r>
          </a:p>
          <a:p>
            <a:pPr marL="0" lvl="0" indent="0" algn="l">
              <a:lnSpc>
                <a:spcPts val="2472"/>
              </a:lnSpc>
              <a:spcBef>
                <a:spcPct val="0"/>
              </a:spcBef>
            </a:pPr>
            <a:r>
              <a:rPr lang="fr-FR" sz="1765" u="none" strike="noStrike" spc="3" noProof="0" dirty="0">
                <a:solidFill>
                  <a:srgbClr val="FFFFFF"/>
                </a:solidFill>
                <a:latin typeface="Oswald"/>
                <a:ea typeface="Oswald"/>
                <a:cs typeface="Oswald"/>
                <a:sym typeface="Oswald"/>
              </a:rPr>
              <a:t>Président-Directeur Général de Naval Group depuis le 24 mars 2020 et Président d’honneur de l’association Elles bougent depuis janvier 2025.</a:t>
            </a:r>
          </a:p>
        </p:txBody>
      </p:sp>
      <p:sp>
        <p:nvSpPr>
          <p:cNvPr id="6" name="TextBox 6"/>
          <p:cNvSpPr txBox="1"/>
          <p:nvPr/>
        </p:nvSpPr>
        <p:spPr>
          <a:xfrm>
            <a:off x="4545325" y="2755609"/>
            <a:ext cx="4589879" cy="6439263"/>
          </a:xfrm>
          <a:prstGeom prst="rect">
            <a:avLst/>
          </a:prstGeom>
        </p:spPr>
        <p:txBody>
          <a:bodyPr lIns="0" tIns="0" rIns="0" bIns="0" rtlCol="0" anchor="t">
            <a:spAutoFit/>
          </a:bodyPr>
          <a:lstStyle/>
          <a:p>
            <a:pPr algn="l">
              <a:lnSpc>
                <a:spcPts val="2460"/>
              </a:lnSpc>
            </a:pPr>
            <a:r>
              <a:rPr lang="fr-FR" sz="1770" spc="70" noProof="0" dirty="0">
                <a:solidFill>
                  <a:srgbClr val="F80071"/>
                </a:solidFill>
                <a:latin typeface="DIN Medium"/>
                <a:ea typeface="DIN Medium"/>
                <a:cs typeface="DIN Medium"/>
                <a:sym typeface="DIN Medium"/>
              </a:rPr>
              <a:t>UN ENGAGEMENT FORT POUR L’ÉGALITÉ FEMMES-HOMMES DANS LES FILIÈRES TECHNIQUES :</a:t>
            </a:r>
          </a:p>
          <a:p>
            <a:pPr algn="l">
              <a:lnSpc>
                <a:spcPts val="2154"/>
              </a:lnSpc>
            </a:pPr>
            <a:r>
              <a:rPr lang="fr-FR" sz="1550" spc="62" noProof="0" dirty="0">
                <a:solidFill>
                  <a:srgbClr val="FFFFFF"/>
                </a:solidFill>
                <a:latin typeface="Oswald"/>
                <a:ea typeface="Oswald"/>
                <a:cs typeface="Oswald"/>
                <a:sym typeface="Oswald"/>
              </a:rPr>
              <a:t>À travers sa présidence d'honneur de l'association Elles bougent, il affirme sa volonté de faire progresser la place des femmes dans l’industrie, en particulier dans les métiers encore très masculins : ouvrières, techniciennes, ingénieures.</a:t>
            </a:r>
          </a:p>
          <a:p>
            <a:pPr algn="l">
              <a:lnSpc>
                <a:spcPts val="2154"/>
              </a:lnSpc>
            </a:pPr>
            <a:r>
              <a:rPr lang="fr-FR" sz="1550" spc="62" noProof="0" dirty="0">
                <a:solidFill>
                  <a:srgbClr val="FFFFFF"/>
                </a:solidFill>
                <a:latin typeface="Oswald"/>
                <a:ea typeface="Oswald"/>
                <a:cs typeface="Oswald"/>
                <a:sym typeface="Oswald"/>
              </a:rPr>
              <a:t>Il insiste sur le rôle des entreprises dans la sensibilisation dès le plus jeune âge, en intervenant directement dans les écoles. Il a ainsi mené une action de terrain auprès d’élèves de CM1 à </a:t>
            </a:r>
            <a:r>
              <a:rPr lang="fr-FR" sz="1550" spc="62" dirty="0">
                <a:solidFill>
                  <a:srgbClr val="FFFFFF"/>
                </a:solidFill>
                <a:latin typeface="Oswald"/>
                <a:ea typeface="Oswald"/>
                <a:cs typeface="Oswald"/>
                <a:sym typeface="Oswald"/>
              </a:rPr>
              <a:t>B</a:t>
            </a:r>
            <a:r>
              <a:rPr lang="fr-FR" sz="1550" spc="62" noProof="0" dirty="0" err="1">
                <a:solidFill>
                  <a:srgbClr val="FFFFFF"/>
                </a:solidFill>
                <a:latin typeface="Oswald"/>
                <a:ea typeface="Oswald"/>
                <a:cs typeface="Oswald"/>
                <a:sym typeface="Oswald"/>
              </a:rPr>
              <a:t>rest</a:t>
            </a:r>
            <a:r>
              <a:rPr lang="fr-FR" sz="1550" spc="62" noProof="0" dirty="0">
                <a:solidFill>
                  <a:srgbClr val="FFFFFF"/>
                </a:solidFill>
                <a:latin typeface="Oswald"/>
                <a:ea typeface="Oswald"/>
                <a:cs typeface="Oswald"/>
                <a:sym typeface="Oswald"/>
              </a:rPr>
              <a:t>, dans son ancienne école, pour partager son parcours et encourager filles et garçons à s’autoriser toutes les ambitions professionnelles.</a:t>
            </a:r>
          </a:p>
          <a:p>
            <a:pPr algn="l">
              <a:lnSpc>
                <a:spcPts val="903"/>
              </a:lnSpc>
            </a:pPr>
            <a:endParaRPr lang="fr-FR" sz="1550" spc="62"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UN MESSAGE INSPIRANT ET CONCRET :</a:t>
            </a:r>
          </a:p>
          <a:p>
            <a:pPr algn="l">
              <a:lnSpc>
                <a:spcPts val="2152"/>
              </a:lnSpc>
            </a:pPr>
            <a:r>
              <a:rPr lang="fr-FR" sz="1548" spc="61" noProof="0" dirty="0">
                <a:solidFill>
                  <a:srgbClr val="FFFFFF"/>
                </a:solidFill>
                <a:latin typeface="Oswald"/>
                <a:ea typeface="Oswald"/>
                <a:cs typeface="Oswald"/>
                <a:sym typeface="Oswald"/>
              </a:rPr>
              <a:t>Avec authenticité et proximité, Pierre-</a:t>
            </a:r>
            <a:r>
              <a:rPr lang="fr-FR" sz="1548" spc="61" dirty="0">
                <a:solidFill>
                  <a:srgbClr val="FFFFFF"/>
                </a:solidFill>
                <a:latin typeface="Oswald"/>
                <a:ea typeface="Oswald"/>
                <a:cs typeface="Oswald"/>
                <a:sym typeface="Oswald"/>
              </a:rPr>
              <a:t>É</a:t>
            </a:r>
            <a:r>
              <a:rPr lang="fr-FR" sz="1548" spc="61" noProof="0" dirty="0">
                <a:solidFill>
                  <a:srgbClr val="FFFFFF"/>
                </a:solidFill>
                <a:latin typeface="Oswald"/>
                <a:ea typeface="Oswald"/>
                <a:cs typeface="Oswald"/>
                <a:sym typeface="Oswald"/>
              </a:rPr>
              <a:t>ric Pommellet</a:t>
            </a:r>
            <a:r>
              <a:rPr lang="fr-FR" sz="1548" spc="61" dirty="0">
                <a:solidFill>
                  <a:srgbClr val="FFFFFF"/>
                </a:solidFill>
                <a:latin typeface="Oswald"/>
                <a:ea typeface="Oswald"/>
                <a:cs typeface="Oswald"/>
                <a:sym typeface="Oswald"/>
              </a:rPr>
              <a:t> </a:t>
            </a:r>
            <a:r>
              <a:rPr lang="fr-FR" sz="1548" spc="61" noProof="0" dirty="0">
                <a:solidFill>
                  <a:srgbClr val="FFFFFF"/>
                </a:solidFill>
                <a:latin typeface="Oswald"/>
                <a:ea typeface="Oswald"/>
                <a:cs typeface="Oswald"/>
                <a:sym typeface="Oswald"/>
              </a:rPr>
              <a:t>témoigne de l’importance de la mixité pour l’avenir industriel de la </a:t>
            </a:r>
            <a:r>
              <a:rPr lang="fr-FR" sz="1548" spc="61" dirty="0">
                <a:solidFill>
                  <a:srgbClr val="FFFFFF"/>
                </a:solidFill>
                <a:latin typeface="Oswald"/>
                <a:ea typeface="Oswald"/>
                <a:cs typeface="Oswald"/>
                <a:sym typeface="Oswald"/>
              </a:rPr>
              <a:t>F</a:t>
            </a:r>
            <a:r>
              <a:rPr lang="fr-FR" sz="1548" spc="61" noProof="0" dirty="0">
                <a:solidFill>
                  <a:srgbClr val="FFFFFF"/>
                </a:solidFill>
                <a:latin typeface="Oswald"/>
                <a:ea typeface="Oswald"/>
                <a:cs typeface="Oswald"/>
                <a:sym typeface="Oswald"/>
              </a:rPr>
              <a:t>rance. En saluant l’engagement des marraines d’Elles bougent, il valorise une approche collective et durable pour faire évoluer les représentations et ouvrir les portes de l’industrie à toutes et tous.</a:t>
            </a:r>
          </a:p>
        </p:txBody>
      </p:sp>
      <p:grpSp>
        <p:nvGrpSpPr>
          <p:cNvPr id="7" name="Group 7"/>
          <p:cNvGrpSpPr>
            <a:grpSpLocks noChangeAspect="1"/>
          </p:cNvGrpSpPr>
          <p:nvPr/>
        </p:nvGrpSpPr>
        <p:grpSpPr>
          <a:xfrm>
            <a:off x="9321352" y="2755609"/>
            <a:ext cx="3161921" cy="3161909"/>
            <a:chOff x="0" y="0"/>
            <a:chExt cx="6350025" cy="6350000"/>
          </a:xfrm>
        </p:grpSpPr>
        <p:sp>
          <p:nvSpPr>
            <p:cNvPr id="8" name="Freeform 8"/>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63454" r="-17950"/>
              </a:stretch>
            </a:blipFill>
          </p:spPr>
          <p:txBody>
            <a:bodyPr/>
            <a:lstStyle/>
            <a:p>
              <a:endParaRPr lang="fr-FR" noProof="0" dirty="0"/>
            </a:p>
          </p:txBody>
        </p:sp>
      </p:grpSp>
      <p:sp>
        <p:nvSpPr>
          <p:cNvPr id="9" name="TextBox 9"/>
          <p:cNvSpPr txBox="1"/>
          <p:nvPr/>
        </p:nvSpPr>
        <p:spPr>
          <a:xfrm>
            <a:off x="9321352" y="6118437"/>
            <a:ext cx="3161921" cy="1498195"/>
          </a:xfrm>
          <a:prstGeom prst="rect">
            <a:avLst/>
          </a:prstGeom>
        </p:spPr>
        <p:txBody>
          <a:bodyPr lIns="0" tIns="0" rIns="0" bIns="0" rtlCol="0" anchor="t">
            <a:spAutoFit/>
          </a:bodyPr>
          <a:lstStyle/>
          <a:p>
            <a:pPr marL="0" lvl="0" indent="0" algn="l">
              <a:lnSpc>
                <a:spcPts val="2472"/>
              </a:lnSpc>
              <a:spcBef>
                <a:spcPct val="0"/>
              </a:spcBef>
            </a:pPr>
            <a:r>
              <a:rPr lang="fr-FR" sz="1765" b="1" spc="3" noProof="0" dirty="0">
                <a:solidFill>
                  <a:srgbClr val="F80071"/>
                </a:solidFill>
                <a:latin typeface="Oswald Bold"/>
                <a:ea typeface="Oswald Bold"/>
                <a:cs typeface="Oswald Bold"/>
                <a:sym typeface="Oswald Bold"/>
              </a:rPr>
              <a:t>Jérémy CLAMY‑EDROUX</a:t>
            </a:r>
          </a:p>
          <a:p>
            <a:pPr marL="0" lvl="0" indent="0" algn="l">
              <a:lnSpc>
                <a:spcPts val="2472"/>
              </a:lnSpc>
              <a:spcBef>
                <a:spcPct val="0"/>
              </a:spcBef>
            </a:pPr>
            <a:r>
              <a:rPr lang="fr-FR" sz="1765" u="none" strike="noStrike" spc="3" noProof="0" dirty="0">
                <a:solidFill>
                  <a:srgbClr val="FFFFFF"/>
                </a:solidFill>
                <a:latin typeface="Oswald"/>
                <a:ea typeface="Oswald"/>
                <a:cs typeface="Oswald"/>
                <a:sym typeface="Oswald"/>
              </a:rPr>
              <a:t>Jérémy </a:t>
            </a:r>
            <a:r>
              <a:rPr lang="fr-FR" sz="1765" u="none" strike="noStrike" spc="3" noProof="0" dirty="0" err="1">
                <a:solidFill>
                  <a:srgbClr val="FFFFFF"/>
                </a:solidFill>
                <a:latin typeface="Oswald"/>
                <a:ea typeface="Oswald"/>
                <a:cs typeface="Oswald"/>
                <a:sym typeface="Oswald"/>
              </a:rPr>
              <a:t>Clamy-Edroux</a:t>
            </a:r>
            <a:r>
              <a:rPr lang="fr-FR" sz="1765" u="none" strike="noStrike" spc="3" noProof="0" dirty="0">
                <a:solidFill>
                  <a:srgbClr val="FFFFFF"/>
                </a:solidFill>
                <a:latin typeface="Oswald"/>
                <a:ea typeface="Oswald"/>
                <a:cs typeface="Oswald"/>
                <a:sym typeface="Oswald"/>
              </a:rPr>
              <a:t> est un joueur professionnel de rugby français passé par le Stade Français, le RC Toulon et Rouen Normandie Rugby.</a:t>
            </a:r>
          </a:p>
        </p:txBody>
      </p:sp>
      <p:sp>
        <p:nvSpPr>
          <p:cNvPr id="10" name="TextBox 10"/>
          <p:cNvSpPr txBox="1"/>
          <p:nvPr/>
        </p:nvSpPr>
        <p:spPr>
          <a:xfrm>
            <a:off x="12735061" y="2755609"/>
            <a:ext cx="4589879" cy="6567504"/>
          </a:xfrm>
          <a:prstGeom prst="rect">
            <a:avLst/>
          </a:prstGeom>
        </p:spPr>
        <p:txBody>
          <a:bodyPr lIns="0" tIns="0" rIns="0" bIns="0" rtlCol="0" anchor="t">
            <a:spAutoFit/>
          </a:bodyPr>
          <a:lstStyle/>
          <a:p>
            <a:pPr algn="l">
              <a:lnSpc>
                <a:spcPts val="2432"/>
              </a:lnSpc>
            </a:pPr>
            <a:r>
              <a:rPr lang="fr-FR" sz="1749" spc="69" noProof="0" dirty="0">
                <a:solidFill>
                  <a:srgbClr val="F80071"/>
                </a:solidFill>
                <a:latin typeface="DIN Medium"/>
                <a:ea typeface="DIN Medium"/>
                <a:cs typeface="DIN Medium"/>
                <a:sym typeface="DIN Medium"/>
              </a:rPr>
              <a:t>UN ENGAGEMENT AFFIRMÉ POUR PLUS D’ÉGALITÉ DANS LE SPORT :</a:t>
            </a:r>
          </a:p>
          <a:p>
            <a:pPr algn="l">
              <a:lnSpc>
                <a:spcPts val="2154"/>
              </a:lnSpc>
            </a:pPr>
            <a:r>
              <a:rPr lang="fr-FR" sz="1549" spc="61" noProof="0" dirty="0">
                <a:solidFill>
                  <a:srgbClr val="FFFFFF"/>
                </a:solidFill>
                <a:latin typeface="Oswald"/>
                <a:ea typeface="Oswald"/>
                <a:cs typeface="Oswald"/>
                <a:sym typeface="Oswald"/>
              </a:rPr>
              <a:t>Jérémy </a:t>
            </a:r>
            <a:r>
              <a:rPr lang="fr-FR" sz="1549" spc="61" dirty="0">
                <a:solidFill>
                  <a:srgbClr val="FFFFFF"/>
                </a:solidFill>
                <a:latin typeface="Oswald"/>
                <a:ea typeface="Oswald"/>
                <a:cs typeface="Oswald"/>
                <a:sym typeface="Oswald"/>
              </a:rPr>
              <a:t>C</a:t>
            </a:r>
            <a:r>
              <a:rPr lang="fr-FR" sz="1549" spc="61" noProof="0" dirty="0" err="1">
                <a:solidFill>
                  <a:srgbClr val="FFFFFF"/>
                </a:solidFill>
                <a:latin typeface="Oswald"/>
                <a:ea typeface="Oswald"/>
                <a:cs typeface="Oswald"/>
                <a:sym typeface="Oswald"/>
              </a:rPr>
              <a:t>lamy‑Edroux</a:t>
            </a:r>
            <a:r>
              <a:rPr lang="fr-FR" sz="1549" spc="61" noProof="0" dirty="0">
                <a:solidFill>
                  <a:srgbClr val="FFFFFF"/>
                </a:solidFill>
                <a:latin typeface="Oswald"/>
                <a:ea typeface="Oswald"/>
                <a:cs typeface="Oswald"/>
                <a:sym typeface="Oswald"/>
              </a:rPr>
              <a:t> ne se contente pas de jouer au plus haut niveau : il met sa notoriété au service de l’inclusion. Il a cofondé l’association vestiaires inclusifs, qui milite pour que les espaces sportifs deviennent plus respectueux, mixtes et ouverts à toutes et tous.</a:t>
            </a:r>
          </a:p>
          <a:p>
            <a:pPr algn="l">
              <a:lnSpc>
                <a:spcPts val="903"/>
              </a:lnSpc>
            </a:pPr>
            <a:endParaRPr lang="fr-FR" sz="1549" spc="61"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DES PRISES DE PAROLE COURAGEUSES ET DES ACTIONS CONCRÈTES :</a:t>
            </a:r>
          </a:p>
          <a:p>
            <a:pPr algn="l">
              <a:lnSpc>
                <a:spcPts val="2152"/>
              </a:lnSpc>
            </a:pPr>
            <a:r>
              <a:rPr lang="fr-FR" sz="1548" spc="61" noProof="0" dirty="0">
                <a:solidFill>
                  <a:srgbClr val="FFFFFF"/>
                </a:solidFill>
                <a:latin typeface="Oswald"/>
                <a:ea typeface="Oswald"/>
                <a:cs typeface="Oswald"/>
                <a:sym typeface="Oswald"/>
              </a:rPr>
              <a:t>Jérémy fait partie des rares sportifs professionnels à s’exprimer publiquement sur des sujets souvent invisibilisés dans le sport : les violences sexistes et sexuelles, la pression viriliste, l’homophobie ordinaire.</a:t>
            </a:r>
          </a:p>
          <a:p>
            <a:pPr algn="l">
              <a:lnSpc>
                <a:spcPts val="2152"/>
              </a:lnSpc>
            </a:pPr>
            <a:r>
              <a:rPr lang="fr-FR" sz="1548" spc="61" noProof="0" dirty="0">
                <a:solidFill>
                  <a:srgbClr val="FFFFFF"/>
                </a:solidFill>
                <a:latin typeface="Oswald"/>
                <a:ea typeface="Oswald"/>
                <a:cs typeface="Oswald"/>
                <a:sym typeface="Oswald"/>
              </a:rPr>
              <a:t>Par ses interventions dans les médias, les établissements scolaires ou les clubs, il contribue à ouvrir des espaces de dialogue pour que chacun, quelle que soit son identité ou son parcours, puisse trouver sa place sur le terrain.</a:t>
            </a:r>
          </a:p>
          <a:p>
            <a:pPr algn="l">
              <a:lnSpc>
                <a:spcPts val="903"/>
              </a:lnSpc>
            </a:pPr>
            <a:endParaRPr lang="fr-FR" sz="1548" spc="61" noProof="0" dirty="0">
              <a:solidFill>
                <a:srgbClr val="FFFFFF"/>
              </a:solidFill>
              <a:latin typeface="Oswald"/>
              <a:ea typeface="Oswald"/>
              <a:cs typeface="Oswald"/>
              <a:sym typeface="Oswald"/>
            </a:endParaRPr>
          </a:p>
          <a:p>
            <a:pPr algn="l">
              <a:lnSpc>
                <a:spcPts val="2430"/>
              </a:lnSpc>
            </a:pPr>
            <a:r>
              <a:rPr lang="fr-FR" sz="1748" spc="69" noProof="0" dirty="0">
                <a:solidFill>
                  <a:srgbClr val="F80071"/>
                </a:solidFill>
                <a:latin typeface="DIN Medium"/>
                <a:ea typeface="DIN Medium"/>
                <a:cs typeface="DIN Medium"/>
                <a:sym typeface="DIN Medium"/>
              </a:rPr>
              <a:t>UN MODÈLE POSITIF D’UNE NOUVELLE MASCULINITÉ :</a:t>
            </a:r>
          </a:p>
          <a:p>
            <a:pPr algn="l">
              <a:lnSpc>
                <a:spcPts val="2152"/>
              </a:lnSpc>
            </a:pPr>
            <a:r>
              <a:rPr lang="fr-FR" sz="1548" spc="61" noProof="0" dirty="0">
                <a:solidFill>
                  <a:srgbClr val="FFFFFF"/>
                </a:solidFill>
                <a:latin typeface="Oswald"/>
                <a:ea typeface="Oswald"/>
                <a:cs typeface="Oswald"/>
                <a:sym typeface="Oswald"/>
              </a:rPr>
              <a:t>Il incarne une masculinité moderne et apaisée : une masculinité qui n’a pas peur de parler, de ressentir, de respecter, de faire place à l’autre.</a:t>
            </a:r>
          </a:p>
        </p:txBody>
      </p:sp>
      <p:sp>
        <p:nvSpPr>
          <p:cNvPr id="11" name="Freeform 11"/>
          <p:cNvSpPr/>
          <p:nvPr/>
        </p:nvSpPr>
        <p:spPr>
          <a:xfrm>
            <a:off x="16230777" y="9523910"/>
            <a:ext cx="1589833" cy="362129"/>
          </a:xfrm>
          <a:custGeom>
            <a:avLst/>
            <a:gdLst/>
            <a:ahLst/>
            <a:cxnLst/>
            <a:rect l="l" t="t" r="r" b="b"/>
            <a:pathLst>
              <a:path w="1589833" h="362129">
                <a:moveTo>
                  <a:pt x="0" y="0"/>
                </a:moveTo>
                <a:lnTo>
                  <a:pt x="1589833" y="0"/>
                </a:lnTo>
                <a:lnTo>
                  <a:pt x="1589833" y="362129"/>
                </a:lnTo>
                <a:lnTo>
                  <a:pt x="0" y="362129"/>
                </a:lnTo>
                <a:lnTo>
                  <a:pt x="0" y="0"/>
                </a:lnTo>
                <a:close/>
              </a:path>
            </a:pathLst>
          </a:custGeom>
          <a:blipFill>
            <a:blip r:embed="rId4"/>
            <a:stretch>
              <a:fillRect/>
            </a:stretch>
          </a:blipFill>
        </p:spPr>
        <p:txBody>
          <a:bodyPr/>
          <a:lstStyle/>
          <a:p>
            <a:endParaRPr lang="fr-FR" noProof="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FR" noProof="0" dirty="0"/>
          </a:p>
        </p:txBody>
      </p:sp>
      <p:grpSp>
        <p:nvGrpSpPr>
          <p:cNvPr id="3" name="Group 3"/>
          <p:cNvGrpSpPr/>
          <p:nvPr/>
        </p:nvGrpSpPr>
        <p:grpSpPr>
          <a:xfrm>
            <a:off x="-193312" y="5524206"/>
            <a:ext cx="18674625" cy="4891785"/>
            <a:chOff x="0" y="0"/>
            <a:chExt cx="5002319" cy="1310349"/>
          </a:xfrm>
        </p:grpSpPr>
        <p:sp>
          <p:nvSpPr>
            <p:cNvPr id="4" name="Freeform 4"/>
            <p:cNvSpPr/>
            <p:nvPr/>
          </p:nvSpPr>
          <p:spPr>
            <a:xfrm>
              <a:off x="0" y="0"/>
              <a:ext cx="5002319" cy="1310349"/>
            </a:xfrm>
            <a:custGeom>
              <a:avLst/>
              <a:gdLst/>
              <a:ahLst/>
              <a:cxnLst/>
              <a:rect l="l" t="t" r="r" b="b"/>
              <a:pathLst>
                <a:path w="5002319" h="1310349">
                  <a:moveTo>
                    <a:pt x="0" y="0"/>
                  </a:moveTo>
                  <a:lnTo>
                    <a:pt x="5002319" y="0"/>
                  </a:lnTo>
                  <a:lnTo>
                    <a:pt x="5002319" y="1310349"/>
                  </a:lnTo>
                  <a:lnTo>
                    <a:pt x="0" y="1310349"/>
                  </a:lnTo>
                  <a:close/>
                </a:path>
              </a:pathLst>
            </a:custGeom>
            <a:solidFill>
              <a:srgbClr val="D9CCBB"/>
            </a:solidFill>
          </p:spPr>
          <p:txBody>
            <a:bodyPr/>
            <a:lstStyle/>
            <a:p>
              <a:endParaRPr lang="fr-FR" noProof="0" dirty="0"/>
            </a:p>
          </p:txBody>
        </p:sp>
      </p:grpSp>
      <p:grpSp>
        <p:nvGrpSpPr>
          <p:cNvPr id="5" name="Group 5"/>
          <p:cNvGrpSpPr/>
          <p:nvPr/>
        </p:nvGrpSpPr>
        <p:grpSpPr>
          <a:xfrm>
            <a:off x="2100804" y="4245490"/>
            <a:ext cx="3067051" cy="4017304"/>
            <a:chOff x="0" y="0"/>
            <a:chExt cx="4089401" cy="5356406"/>
          </a:xfrm>
        </p:grpSpPr>
        <p:sp>
          <p:nvSpPr>
            <p:cNvPr id="6" name="Freeform 6"/>
            <p:cNvSpPr/>
            <p:nvPr/>
          </p:nvSpPr>
          <p:spPr>
            <a:xfrm>
              <a:off x="417982" y="0"/>
              <a:ext cx="3253437" cy="3253437"/>
            </a:xfrm>
            <a:custGeom>
              <a:avLst/>
              <a:gdLst/>
              <a:ahLst/>
              <a:cxnLst/>
              <a:rect l="l" t="t" r="r" b="b"/>
              <a:pathLst>
                <a:path w="3253437" h="3253437">
                  <a:moveTo>
                    <a:pt x="0" y="0"/>
                  </a:moveTo>
                  <a:lnTo>
                    <a:pt x="3253437" y="0"/>
                  </a:lnTo>
                  <a:lnTo>
                    <a:pt x="3253437" y="3253437"/>
                  </a:lnTo>
                  <a:lnTo>
                    <a:pt x="0" y="32534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noProof="0" dirty="0"/>
            </a:p>
          </p:txBody>
        </p:sp>
        <p:sp>
          <p:nvSpPr>
            <p:cNvPr id="7" name="TextBox 7"/>
            <p:cNvSpPr txBox="1"/>
            <p:nvPr/>
          </p:nvSpPr>
          <p:spPr>
            <a:xfrm>
              <a:off x="417982" y="915510"/>
              <a:ext cx="3253437" cy="1501981"/>
            </a:xfrm>
            <a:prstGeom prst="rect">
              <a:avLst/>
            </a:prstGeom>
          </p:spPr>
          <p:txBody>
            <a:bodyPr lIns="0" tIns="0" rIns="0" bIns="0" rtlCol="0" anchor="t">
              <a:spAutoFit/>
            </a:bodyPr>
            <a:lstStyle/>
            <a:p>
              <a:pPr algn="ctr">
                <a:lnSpc>
                  <a:spcPts val="9441"/>
                </a:lnSpc>
              </a:pPr>
              <a:r>
                <a:rPr lang="fr-FR" sz="6743" noProof="0" dirty="0">
                  <a:solidFill>
                    <a:srgbClr val="243350"/>
                  </a:solidFill>
                  <a:latin typeface="DIN Medium"/>
                  <a:ea typeface="DIN Medium"/>
                  <a:cs typeface="DIN Medium"/>
                  <a:sym typeface="DIN Medium"/>
                </a:rPr>
                <a:t>37,7%</a:t>
              </a:r>
            </a:p>
          </p:txBody>
        </p:sp>
        <p:sp>
          <p:nvSpPr>
            <p:cNvPr id="8" name="TextBox 8"/>
            <p:cNvSpPr txBox="1"/>
            <p:nvPr/>
          </p:nvSpPr>
          <p:spPr>
            <a:xfrm>
              <a:off x="0" y="3621332"/>
              <a:ext cx="4089401" cy="1735074"/>
            </a:xfrm>
            <a:prstGeom prst="rect">
              <a:avLst/>
            </a:prstGeom>
          </p:spPr>
          <p:txBody>
            <a:bodyPr lIns="0" tIns="0" rIns="0" bIns="0" rtlCol="0" anchor="t">
              <a:spAutoFit/>
            </a:bodyPr>
            <a:lstStyle/>
            <a:p>
              <a:pPr algn="ctr">
                <a:lnSpc>
                  <a:spcPts val="3536"/>
                </a:lnSpc>
                <a:spcBef>
                  <a:spcPct val="0"/>
                </a:spcBef>
              </a:pPr>
              <a:r>
                <a:rPr lang="fr-FR" sz="2439" b="1" spc="112" noProof="0" dirty="0">
                  <a:solidFill>
                    <a:srgbClr val="243350"/>
                  </a:solidFill>
                  <a:latin typeface="Oswald Bold"/>
                  <a:ea typeface="Oswald Bold"/>
                  <a:cs typeface="Oswald Bold"/>
                  <a:sym typeface="Oswald Bold"/>
                </a:rPr>
                <a:t>de filles en Terminale spécialité maths-physique-chimie</a:t>
              </a:r>
            </a:p>
          </p:txBody>
        </p:sp>
      </p:grpSp>
      <p:grpSp>
        <p:nvGrpSpPr>
          <p:cNvPr id="9" name="Group 9"/>
          <p:cNvGrpSpPr/>
          <p:nvPr/>
        </p:nvGrpSpPr>
        <p:grpSpPr>
          <a:xfrm>
            <a:off x="7453854" y="4245490"/>
            <a:ext cx="3380291" cy="4419450"/>
            <a:chOff x="0" y="0"/>
            <a:chExt cx="4507055" cy="5892600"/>
          </a:xfrm>
        </p:grpSpPr>
        <p:sp>
          <p:nvSpPr>
            <p:cNvPr id="10" name="Freeform 10"/>
            <p:cNvSpPr/>
            <p:nvPr/>
          </p:nvSpPr>
          <p:spPr>
            <a:xfrm>
              <a:off x="758113" y="0"/>
              <a:ext cx="3253437" cy="3253437"/>
            </a:xfrm>
            <a:custGeom>
              <a:avLst/>
              <a:gdLst/>
              <a:ahLst/>
              <a:cxnLst/>
              <a:rect l="l" t="t" r="r" b="b"/>
              <a:pathLst>
                <a:path w="3253437" h="3253437">
                  <a:moveTo>
                    <a:pt x="0" y="0"/>
                  </a:moveTo>
                  <a:lnTo>
                    <a:pt x="3253437" y="0"/>
                  </a:lnTo>
                  <a:lnTo>
                    <a:pt x="3253437" y="3253437"/>
                  </a:lnTo>
                  <a:lnTo>
                    <a:pt x="0" y="32534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noProof="0" dirty="0"/>
            </a:p>
          </p:txBody>
        </p:sp>
        <p:sp>
          <p:nvSpPr>
            <p:cNvPr id="11" name="TextBox 11"/>
            <p:cNvSpPr txBox="1"/>
            <p:nvPr/>
          </p:nvSpPr>
          <p:spPr>
            <a:xfrm>
              <a:off x="0" y="3562545"/>
              <a:ext cx="4507055" cy="2330055"/>
            </a:xfrm>
            <a:prstGeom prst="rect">
              <a:avLst/>
            </a:prstGeom>
          </p:spPr>
          <p:txBody>
            <a:bodyPr lIns="0" tIns="0" rIns="0" bIns="0" rtlCol="0" anchor="t">
              <a:spAutoFit/>
            </a:bodyPr>
            <a:lstStyle/>
            <a:p>
              <a:pPr marL="0" lvl="0" indent="0" algn="ctr">
                <a:lnSpc>
                  <a:spcPts val="3536"/>
                </a:lnSpc>
                <a:spcBef>
                  <a:spcPct val="0"/>
                </a:spcBef>
              </a:pPr>
              <a:r>
                <a:rPr lang="fr-FR" sz="2439" b="1" u="none" strike="noStrike" spc="112" noProof="0" dirty="0">
                  <a:solidFill>
                    <a:srgbClr val="243350"/>
                  </a:solidFill>
                  <a:latin typeface="Oswald Bold"/>
                  <a:ea typeface="Oswald Bold"/>
                  <a:cs typeface="Oswald Bold"/>
                  <a:sym typeface="Oswald Bold"/>
                </a:rPr>
                <a:t>des bachelières fréquentent la filière scientifique des classes préparatoires </a:t>
              </a:r>
            </a:p>
          </p:txBody>
        </p:sp>
        <p:sp>
          <p:nvSpPr>
            <p:cNvPr id="12" name="TextBox 12"/>
            <p:cNvSpPr txBox="1"/>
            <p:nvPr/>
          </p:nvSpPr>
          <p:spPr>
            <a:xfrm>
              <a:off x="758146" y="856723"/>
              <a:ext cx="3253437" cy="1512438"/>
            </a:xfrm>
            <a:prstGeom prst="rect">
              <a:avLst/>
            </a:prstGeom>
          </p:spPr>
          <p:txBody>
            <a:bodyPr lIns="0" tIns="0" rIns="0" bIns="0" rtlCol="0" anchor="t">
              <a:spAutoFit/>
            </a:bodyPr>
            <a:lstStyle/>
            <a:p>
              <a:pPr marL="0" lvl="0" indent="0" algn="ctr">
                <a:lnSpc>
                  <a:spcPts val="9441"/>
                </a:lnSpc>
                <a:spcBef>
                  <a:spcPct val="0"/>
                </a:spcBef>
              </a:pPr>
              <a:r>
                <a:rPr lang="fr-FR" sz="6743" noProof="0" dirty="0">
                  <a:solidFill>
                    <a:srgbClr val="243350"/>
                  </a:solidFill>
                  <a:latin typeface="DIN Medium"/>
                  <a:ea typeface="DIN Medium"/>
                  <a:cs typeface="DIN Medium"/>
                  <a:sym typeface="DIN Medium"/>
                </a:rPr>
                <a:t>30</a:t>
              </a:r>
              <a:r>
                <a:rPr lang="fr-FR" sz="6743" b="1" u="none" strike="noStrike" noProof="0" dirty="0">
                  <a:solidFill>
                    <a:srgbClr val="243350"/>
                  </a:solidFill>
                  <a:latin typeface="DIN Medium"/>
                  <a:ea typeface="DIN Medium"/>
                  <a:cs typeface="DIN Medium"/>
                  <a:sym typeface="DIN Medium"/>
                </a:rPr>
                <a:t>%</a:t>
              </a:r>
            </a:p>
          </p:txBody>
        </p:sp>
      </p:grpSp>
      <p:grpSp>
        <p:nvGrpSpPr>
          <p:cNvPr id="13" name="Group 13"/>
          <p:cNvGrpSpPr/>
          <p:nvPr/>
        </p:nvGrpSpPr>
        <p:grpSpPr>
          <a:xfrm>
            <a:off x="13120146" y="4245490"/>
            <a:ext cx="3004926" cy="4911492"/>
            <a:chOff x="0" y="0"/>
            <a:chExt cx="4006567" cy="6548656"/>
          </a:xfrm>
        </p:grpSpPr>
        <p:sp>
          <p:nvSpPr>
            <p:cNvPr id="14" name="Freeform 14"/>
            <p:cNvSpPr/>
            <p:nvPr/>
          </p:nvSpPr>
          <p:spPr>
            <a:xfrm>
              <a:off x="281409" y="0"/>
              <a:ext cx="3253437" cy="3253437"/>
            </a:xfrm>
            <a:custGeom>
              <a:avLst/>
              <a:gdLst/>
              <a:ahLst/>
              <a:cxnLst/>
              <a:rect l="l" t="t" r="r" b="b"/>
              <a:pathLst>
                <a:path w="3253437" h="3253437">
                  <a:moveTo>
                    <a:pt x="0" y="0"/>
                  </a:moveTo>
                  <a:lnTo>
                    <a:pt x="3253437" y="0"/>
                  </a:lnTo>
                  <a:lnTo>
                    <a:pt x="3253437" y="3253437"/>
                  </a:lnTo>
                  <a:lnTo>
                    <a:pt x="0" y="32534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noProof="0" dirty="0"/>
            </a:p>
          </p:txBody>
        </p:sp>
        <p:sp>
          <p:nvSpPr>
            <p:cNvPr id="15" name="TextBox 15"/>
            <p:cNvSpPr txBox="1"/>
            <p:nvPr/>
          </p:nvSpPr>
          <p:spPr>
            <a:xfrm>
              <a:off x="0" y="3622181"/>
              <a:ext cx="4006567" cy="2926475"/>
            </a:xfrm>
            <a:prstGeom prst="rect">
              <a:avLst/>
            </a:prstGeom>
          </p:spPr>
          <p:txBody>
            <a:bodyPr lIns="0" tIns="0" rIns="0" bIns="0" rtlCol="0" anchor="t">
              <a:spAutoFit/>
            </a:bodyPr>
            <a:lstStyle/>
            <a:p>
              <a:pPr marL="0" lvl="0" indent="0" algn="ctr">
                <a:lnSpc>
                  <a:spcPts val="3536"/>
                </a:lnSpc>
                <a:spcBef>
                  <a:spcPct val="0"/>
                </a:spcBef>
              </a:pPr>
              <a:r>
                <a:rPr lang="fr-FR" sz="2439" b="1" u="none" strike="noStrike" spc="112" noProof="0" dirty="0">
                  <a:solidFill>
                    <a:srgbClr val="243350"/>
                  </a:solidFill>
                  <a:latin typeface="Oswald Bold"/>
                  <a:ea typeface="Oswald Bold"/>
                  <a:cs typeface="Oswald Bold"/>
                  <a:sym typeface="Oswald Bold"/>
                </a:rPr>
                <a:t>de filles en écoles d’</a:t>
              </a:r>
              <a:r>
                <a:rPr lang="fr-FR" sz="2439" b="1" u="none" strike="noStrike" spc="112" noProof="0" dirty="0" err="1">
                  <a:solidFill>
                    <a:srgbClr val="243350"/>
                  </a:solidFill>
                  <a:latin typeface="Oswald Bold"/>
                  <a:ea typeface="Oswald Bold"/>
                  <a:cs typeface="Oswald Bold"/>
                  <a:sym typeface="Oswald Bold"/>
                </a:rPr>
                <a:t>ingénieur.e.s</a:t>
              </a:r>
              <a:endParaRPr lang="fr-FR" sz="2439" b="1" u="none" strike="noStrike" spc="112" noProof="0" dirty="0">
                <a:solidFill>
                  <a:srgbClr val="243350"/>
                </a:solidFill>
                <a:latin typeface="Oswald Bold"/>
                <a:ea typeface="Oswald Bold"/>
                <a:cs typeface="Oswald Bold"/>
                <a:sym typeface="Oswald Bold"/>
              </a:endParaRPr>
            </a:p>
            <a:p>
              <a:pPr marL="0" lvl="0" indent="0" algn="ctr">
                <a:lnSpc>
                  <a:spcPts val="3536"/>
                </a:lnSpc>
                <a:spcBef>
                  <a:spcPct val="0"/>
                </a:spcBef>
              </a:pPr>
              <a:r>
                <a:rPr lang="fr-FR" sz="2439" b="1" u="none" strike="noStrike" spc="112" noProof="0" dirty="0">
                  <a:solidFill>
                    <a:srgbClr val="243350"/>
                  </a:solidFill>
                  <a:latin typeface="Oswald Bold"/>
                  <a:ea typeface="Oswald Bold"/>
                  <a:cs typeface="Oswald Bold"/>
                  <a:sym typeface="Oswald Bold"/>
                </a:rPr>
                <a:t>(avec de fortes disparités selon les filières)</a:t>
              </a:r>
            </a:p>
          </p:txBody>
        </p:sp>
        <p:sp>
          <p:nvSpPr>
            <p:cNvPr id="16" name="TextBox 16"/>
            <p:cNvSpPr txBox="1"/>
            <p:nvPr/>
          </p:nvSpPr>
          <p:spPr>
            <a:xfrm>
              <a:off x="281755" y="915510"/>
              <a:ext cx="3253437" cy="1512438"/>
            </a:xfrm>
            <a:prstGeom prst="rect">
              <a:avLst/>
            </a:prstGeom>
          </p:spPr>
          <p:txBody>
            <a:bodyPr lIns="0" tIns="0" rIns="0" bIns="0" rtlCol="0" anchor="t">
              <a:spAutoFit/>
            </a:bodyPr>
            <a:lstStyle/>
            <a:p>
              <a:pPr marL="0" lvl="0" indent="0" algn="ctr">
                <a:lnSpc>
                  <a:spcPts val="9441"/>
                </a:lnSpc>
                <a:spcBef>
                  <a:spcPct val="0"/>
                </a:spcBef>
              </a:pPr>
              <a:r>
                <a:rPr lang="fr-FR" sz="6743" noProof="0" dirty="0">
                  <a:solidFill>
                    <a:srgbClr val="243350"/>
                  </a:solidFill>
                  <a:latin typeface="DIN Medium"/>
                  <a:ea typeface="DIN Medium"/>
                  <a:cs typeface="DIN Medium"/>
                  <a:sym typeface="DIN Medium"/>
                </a:rPr>
                <a:t>32</a:t>
              </a:r>
              <a:r>
                <a:rPr lang="fr-FR" sz="6743" b="1" u="none" strike="noStrike" noProof="0" dirty="0">
                  <a:solidFill>
                    <a:srgbClr val="243350"/>
                  </a:solidFill>
                  <a:latin typeface="DIN Medium"/>
                  <a:ea typeface="DIN Medium"/>
                  <a:cs typeface="DIN Medium"/>
                  <a:sym typeface="DIN Medium"/>
                </a:rPr>
                <a:t>%</a:t>
              </a:r>
            </a:p>
          </p:txBody>
        </p:sp>
      </p:grpSp>
      <p:sp>
        <p:nvSpPr>
          <p:cNvPr id="17" name="TextBox 17"/>
          <p:cNvSpPr txBox="1"/>
          <p:nvPr/>
        </p:nvSpPr>
        <p:spPr>
          <a:xfrm>
            <a:off x="158906" y="8752308"/>
            <a:ext cx="5172210" cy="1416198"/>
          </a:xfrm>
          <a:prstGeom prst="rect">
            <a:avLst/>
          </a:prstGeom>
        </p:spPr>
        <p:txBody>
          <a:bodyPr lIns="0" tIns="0" rIns="0" bIns="0" rtlCol="0" anchor="t">
            <a:spAutoFit/>
          </a:bodyPr>
          <a:lstStyle/>
          <a:p>
            <a:pPr algn="l">
              <a:lnSpc>
                <a:spcPts val="2266"/>
              </a:lnSpc>
              <a:spcBef>
                <a:spcPct val="0"/>
              </a:spcBef>
            </a:pPr>
            <a:r>
              <a:rPr lang="fr-FR" sz="1619" noProof="0" dirty="0">
                <a:solidFill>
                  <a:srgbClr val="243350"/>
                </a:solidFill>
                <a:latin typeface="Oswald"/>
                <a:ea typeface="Oswald"/>
                <a:cs typeface="Oswald"/>
                <a:sym typeface="Oswald"/>
              </a:rPr>
              <a:t>SOURCES :</a:t>
            </a:r>
          </a:p>
          <a:p>
            <a:pPr algn="l">
              <a:lnSpc>
                <a:spcPts val="2266"/>
              </a:lnSpc>
              <a:spcBef>
                <a:spcPct val="0"/>
              </a:spcBef>
            </a:pPr>
            <a:r>
              <a:rPr lang="fr-FR" sz="1619" noProof="0" dirty="0">
                <a:solidFill>
                  <a:srgbClr val="243350"/>
                </a:solidFill>
                <a:latin typeface="Oswald"/>
                <a:ea typeface="Oswald"/>
                <a:cs typeface="Oswald"/>
                <a:sym typeface="Oswald"/>
              </a:rPr>
              <a:t>•DEPP direction de l’évaluation, de la prospective et de la performance - étude de </a:t>
            </a:r>
            <a:r>
              <a:rPr lang="fr-FR" sz="1619" noProof="0" dirty="0" err="1">
                <a:solidFill>
                  <a:srgbClr val="243350"/>
                </a:solidFill>
                <a:latin typeface="Oswald"/>
                <a:ea typeface="Oswald"/>
                <a:cs typeface="Oswald"/>
                <a:sym typeface="Oswald"/>
              </a:rPr>
              <a:t>déc</a:t>
            </a:r>
            <a:r>
              <a:rPr lang="fr-FR" sz="1619" noProof="0" dirty="0">
                <a:solidFill>
                  <a:srgbClr val="243350"/>
                </a:solidFill>
                <a:latin typeface="Oswald"/>
                <a:ea typeface="Oswald"/>
                <a:cs typeface="Oswald"/>
                <a:sym typeface="Oswald"/>
              </a:rPr>
              <a:t> 2021</a:t>
            </a:r>
          </a:p>
          <a:p>
            <a:pPr algn="l">
              <a:lnSpc>
                <a:spcPts val="2266"/>
              </a:lnSpc>
              <a:spcBef>
                <a:spcPct val="0"/>
              </a:spcBef>
            </a:pPr>
            <a:r>
              <a:rPr lang="fr-FR" sz="1619" noProof="0" dirty="0">
                <a:solidFill>
                  <a:srgbClr val="243350"/>
                </a:solidFill>
                <a:latin typeface="Oswald"/>
                <a:ea typeface="Oswald"/>
                <a:cs typeface="Oswald"/>
                <a:sym typeface="Oswald"/>
              </a:rPr>
              <a:t>•Observatoire des femmes ingénieures - janvier 2023</a:t>
            </a:r>
          </a:p>
          <a:p>
            <a:pPr algn="l">
              <a:lnSpc>
                <a:spcPts val="2266"/>
              </a:lnSpc>
              <a:spcBef>
                <a:spcPct val="0"/>
              </a:spcBef>
            </a:pPr>
            <a:r>
              <a:rPr lang="fr-FR" sz="1619" noProof="0" dirty="0">
                <a:solidFill>
                  <a:srgbClr val="243350"/>
                </a:solidFill>
                <a:latin typeface="Oswald"/>
                <a:ea typeface="Oswald"/>
                <a:cs typeface="Oswald"/>
                <a:sym typeface="Oswald"/>
              </a:rPr>
              <a:t>•CDEFI - Panorama des écoles françaises d’ingénieurs 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Freeform 2"/>
          <p:cNvSpPr/>
          <p:nvPr/>
        </p:nvSpPr>
        <p:spPr>
          <a:xfrm>
            <a:off x="12845774" y="0"/>
            <a:ext cx="5442226" cy="10287000"/>
          </a:xfrm>
          <a:custGeom>
            <a:avLst/>
            <a:gdLst/>
            <a:ahLst/>
            <a:cxnLst/>
            <a:rect l="l" t="t" r="r" b="b"/>
            <a:pathLst>
              <a:path w="5442226" h="10287000">
                <a:moveTo>
                  <a:pt x="0" y="0"/>
                </a:moveTo>
                <a:lnTo>
                  <a:pt x="5442226" y="0"/>
                </a:lnTo>
                <a:lnTo>
                  <a:pt x="5442226" y="10287000"/>
                </a:lnTo>
                <a:lnTo>
                  <a:pt x="0" y="10287000"/>
                </a:lnTo>
                <a:lnTo>
                  <a:pt x="0" y="0"/>
                </a:lnTo>
                <a:close/>
              </a:path>
            </a:pathLst>
          </a:custGeom>
          <a:blipFill>
            <a:blip r:embed="rId2"/>
            <a:stretch>
              <a:fillRect l="-6034" t="-472" r="-20733"/>
            </a:stretch>
          </a:blipFill>
        </p:spPr>
        <p:txBody>
          <a:bodyPr/>
          <a:lstStyle/>
          <a:p>
            <a:endParaRPr lang="fr-FR" noProof="0" dirty="0"/>
          </a:p>
        </p:txBody>
      </p:sp>
      <p:sp>
        <p:nvSpPr>
          <p:cNvPr id="3" name="Freeform 3"/>
          <p:cNvSpPr/>
          <p:nvPr/>
        </p:nvSpPr>
        <p:spPr>
          <a:xfrm>
            <a:off x="15774649" y="9460903"/>
            <a:ext cx="2078105" cy="463272"/>
          </a:xfrm>
          <a:custGeom>
            <a:avLst/>
            <a:gdLst/>
            <a:ahLst/>
            <a:cxnLst/>
            <a:rect l="l" t="t" r="r" b="b"/>
            <a:pathLst>
              <a:path w="2078105" h="463272">
                <a:moveTo>
                  <a:pt x="0" y="0"/>
                </a:moveTo>
                <a:lnTo>
                  <a:pt x="2078105" y="0"/>
                </a:lnTo>
                <a:lnTo>
                  <a:pt x="2078105" y="463272"/>
                </a:lnTo>
                <a:lnTo>
                  <a:pt x="0" y="463272"/>
                </a:lnTo>
                <a:lnTo>
                  <a:pt x="0" y="0"/>
                </a:lnTo>
                <a:close/>
              </a:path>
            </a:pathLst>
          </a:custGeom>
          <a:blipFill>
            <a:blip r:embed="rId3"/>
            <a:stretch>
              <a:fillRect/>
            </a:stretch>
          </a:blipFill>
        </p:spPr>
        <p:txBody>
          <a:bodyPr/>
          <a:lstStyle/>
          <a:p>
            <a:endParaRPr lang="fr-FR" noProof="0" dirty="0"/>
          </a:p>
        </p:txBody>
      </p:sp>
      <p:sp>
        <p:nvSpPr>
          <p:cNvPr id="4" name="Freeform 4"/>
          <p:cNvSpPr/>
          <p:nvPr/>
        </p:nvSpPr>
        <p:spPr>
          <a:xfrm rot="3161867" flipV="1">
            <a:off x="878297" y="3091367"/>
            <a:ext cx="1345973" cy="533342"/>
          </a:xfrm>
          <a:custGeom>
            <a:avLst/>
            <a:gdLst/>
            <a:ahLst/>
            <a:cxnLst/>
            <a:rect l="l" t="t" r="r" b="b"/>
            <a:pathLst>
              <a:path w="1345973" h="533342">
                <a:moveTo>
                  <a:pt x="0" y="533342"/>
                </a:moveTo>
                <a:lnTo>
                  <a:pt x="1345973" y="533342"/>
                </a:lnTo>
                <a:lnTo>
                  <a:pt x="1345973" y="0"/>
                </a:lnTo>
                <a:lnTo>
                  <a:pt x="0" y="0"/>
                </a:lnTo>
                <a:lnTo>
                  <a:pt x="0" y="533342"/>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fr-FR" noProof="0" dirty="0"/>
          </a:p>
        </p:txBody>
      </p:sp>
      <p:sp>
        <p:nvSpPr>
          <p:cNvPr id="5" name="TextBox 5"/>
          <p:cNvSpPr txBox="1"/>
          <p:nvPr/>
        </p:nvSpPr>
        <p:spPr>
          <a:xfrm>
            <a:off x="502970" y="818351"/>
            <a:ext cx="8418649" cy="1683586"/>
          </a:xfrm>
          <a:prstGeom prst="rect">
            <a:avLst/>
          </a:prstGeom>
        </p:spPr>
        <p:txBody>
          <a:bodyPr lIns="0" tIns="0" rIns="0" bIns="0" rtlCol="0" anchor="t">
            <a:spAutoFit/>
          </a:bodyPr>
          <a:lstStyle/>
          <a:p>
            <a:pPr algn="l">
              <a:lnSpc>
                <a:spcPts val="6618"/>
              </a:lnSpc>
            </a:pPr>
            <a:r>
              <a:rPr lang="fr-FR" sz="5515" spc="220" noProof="0" dirty="0">
                <a:solidFill>
                  <a:srgbClr val="DE0267"/>
                </a:solidFill>
                <a:latin typeface="DIN Medium"/>
                <a:ea typeface="DIN Medium"/>
                <a:cs typeface="DIN Medium"/>
                <a:sym typeface="DIN Medium"/>
              </a:rPr>
              <a:t>ELLES BOUGENT</a:t>
            </a:r>
          </a:p>
          <a:p>
            <a:pPr algn="l">
              <a:lnSpc>
                <a:spcPts val="6618"/>
              </a:lnSpc>
            </a:pPr>
            <a:r>
              <a:rPr lang="fr-FR" sz="5515" b="1" spc="220" noProof="0" dirty="0">
                <a:solidFill>
                  <a:srgbClr val="DE0267"/>
                </a:solidFill>
                <a:latin typeface="DIN Medium"/>
                <a:ea typeface="DIN Medium"/>
                <a:cs typeface="DIN Medium"/>
                <a:sym typeface="DIN Medium"/>
              </a:rPr>
              <a:t>POUR  L’ORIENTATION</a:t>
            </a:r>
          </a:p>
        </p:txBody>
      </p:sp>
      <p:sp>
        <p:nvSpPr>
          <p:cNvPr id="6" name="TextBox 6"/>
          <p:cNvSpPr txBox="1"/>
          <p:nvPr/>
        </p:nvSpPr>
        <p:spPr>
          <a:xfrm>
            <a:off x="2337845" y="2761058"/>
            <a:ext cx="9096896" cy="1673225"/>
          </a:xfrm>
          <a:prstGeom prst="rect">
            <a:avLst/>
          </a:prstGeom>
        </p:spPr>
        <p:txBody>
          <a:bodyPr lIns="0" tIns="0" rIns="0" bIns="0" rtlCol="0" anchor="t">
            <a:spAutoFit/>
          </a:bodyPr>
          <a:lstStyle/>
          <a:p>
            <a:pPr marL="539749" lvl="1" indent="-269875" algn="just">
              <a:lnSpc>
                <a:spcPts val="4524"/>
              </a:lnSpc>
              <a:buFont typeface="Arial"/>
              <a:buChar char="•"/>
            </a:pPr>
            <a:r>
              <a:rPr lang="fr-FR" sz="2499" b="1" spc="24" noProof="0" dirty="0">
                <a:solidFill>
                  <a:srgbClr val="243350"/>
                </a:solidFill>
                <a:latin typeface="Oswald Bold"/>
                <a:ea typeface="Oswald Bold"/>
                <a:cs typeface="Oswald Bold"/>
                <a:sym typeface="Oswald Bold"/>
              </a:rPr>
              <a:t>Plus de 500 établissements accueillants</a:t>
            </a:r>
          </a:p>
          <a:p>
            <a:pPr marL="539749" lvl="1" indent="-269875" algn="just">
              <a:lnSpc>
                <a:spcPts val="4524"/>
              </a:lnSpc>
              <a:buFont typeface="Arial"/>
              <a:buChar char="•"/>
            </a:pPr>
            <a:r>
              <a:rPr lang="fr-FR" sz="2499" b="1" spc="24" noProof="0" dirty="0">
                <a:solidFill>
                  <a:srgbClr val="243350"/>
                </a:solidFill>
                <a:latin typeface="Oswald Bold"/>
                <a:ea typeface="Oswald Bold"/>
                <a:cs typeface="Oswald Bold"/>
                <a:sym typeface="Oswald Bold"/>
              </a:rPr>
              <a:t>Plus de 25 000 filles sensibilisées</a:t>
            </a:r>
          </a:p>
          <a:p>
            <a:pPr marL="539749" lvl="1" indent="-269875" algn="just">
              <a:lnSpc>
                <a:spcPts val="4524"/>
              </a:lnSpc>
              <a:buFont typeface="Arial"/>
              <a:buChar char="•"/>
            </a:pPr>
            <a:r>
              <a:rPr lang="fr-FR" sz="2499" b="1" spc="24" noProof="0" dirty="0">
                <a:solidFill>
                  <a:srgbClr val="243350"/>
                </a:solidFill>
                <a:latin typeface="Oswald Bold"/>
                <a:ea typeface="Oswald Bold"/>
                <a:cs typeface="Oswald Bold"/>
                <a:sym typeface="Oswald Bold"/>
              </a:rPr>
              <a:t>Environ 2700 intervenant.es</a:t>
            </a:r>
          </a:p>
        </p:txBody>
      </p:sp>
      <p:sp>
        <p:nvSpPr>
          <p:cNvPr id="7" name="TextBox 7"/>
          <p:cNvSpPr txBox="1"/>
          <p:nvPr/>
        </p:nvSpPr>
        <p:spPr>
          <a:xfrm>
            <a:off x="502970" y="4788654"/>
            <a:ext cx="9096896" cy="530225"/>
          </a:xfrm>
          <a:prstGeom prst="rect">
            <a:avLst/>
          </a:prstGeom>
        </p:spPr>
        <p:txBody>
          <a:bodyPr lIns="0" tIns="0" rIns="0" bIns="0" rtlCol="0" anchor="t">
            <a:spAutoFit/>
          </a:bodyPr>
          <a:lstStyle/>
          <a:p>
            <a:pPr algn="just">
              <a:lnSpc>
                <a:spcPts val="4524"/>
              </a:lnSpc>
            </a:pPr>
            <a:r>
              <a:rPr lang="fr-FR" sz="2499" b="1" spc="24" noProof="0" dirty="0">
                <a:solidFill>
                  <a:srgbClr val="EA006A"/>
                </a:solidFill>
                <a:latin typeface="Oswald Bold"/>
                <a:ea typeface="Oswald Bold"/>
                <a:cs typeface="Oswald Bold"/>
                <a:sym typeface="Oswald Bold"/>
              </a:rPr>
              <a:t>NOTRE MISSION</a:t>
            </a:r>
          </a:p>
        </p:txBody>
      </p:sp>
      <p:sp>
        <p:nvSpPr>
          <p:cNvPr id="8" name="TextBox 8"/>
          <p:cNvSpPr txBox="1"/>
          <p:nvPr/>
        </p:nvSpPr>
        <p:spPr>
          <a:xfrm>
            <a:off x="502970" y="5439162"/>
            <a:ext cx="11823549" cy="1377876"/>
          </a:xfrm>
          <a:prstGeom prst="rect">
            <a:avLst/>
          </a:prstGeom>
        </p:spPr>
        <p:txBody>
          <a:bodyPr lIns="0" tIns="0" rIns="0" bIns="0" rtlCol="0" anchor="t">
            <a:spAutoFit/>
          </a:bodyPr>
          <a:lstStyle/>
          <a:p>
            <a:pPr algn="just">
              <a:lnSpc>
                <a:spcPts val="3699"/>
              </a:lnSpc>
            </a:pPr>
            <a:r>
              <a:rPr lang="fr-FR" sz="2499" spc="24" noProof="0" dirty="0">
                <a:solidFill>
                  <a:srgbClr val="243350"/>
                </a:solidFill>
                <a:latin typeface="Oswald"/>
                <a:ea typeface="Oswald"/>
                <a:cs typeface="Oswald"/>
                <a:sym typeface="Oswald"/>
              </a:rPr>
              <a:t>L’événement Elles bougent pour l’Orientation permet aux jeunes filles de découvrir des métiers liés aux sciences et aux technologies. </a:t>
            </a:r>
          </a:p>
          <a:p>
            <a:pPr algn="just">
              <a:lnSpc>
                <a:spcPts val="3699"/>
              </a:lnSpc>
            </a:pPr>
            <a:r>
              <a:rPr lang="fr-FR" sz="2499" spc="24" noProof="0" dirty="0">
                <a:solidFill>
                  <a:srgbClr val="243350"/>
                </a:solidFill>
                <a:latin typeface="Oswald"/>
                <a:ea typeface="Oswald"/>
                <a:cs typeface="Oswald"/>
                <a:sym typeface="Oswald"/>
              </a:rPr>
              <a:t>Cette action leur ouvre des champs de possibilités pour leur avenir.</a:t>
            </a:r>
          </a:p>
        </p:txBody>
      </p:sp>
      <p:sp>
        <p:nvSpPr>
          <p:cNvPr id="9" name="TextBox 9"/>
          <p:cNvSpPr txBox="1"/>
          <p:nvPr/>
        </p:nvSpPr>
        <p:spPr>
          <a:xfrm>
            <a:off x="502970" y="6988525"/>
            <a:ext cx="9096896" cy="530225"/>
          </a:xfrm>
          <a:prstGeom prst="rect">
            <a:avLst/>
          </a:prstGeom>
        </p:spPr>
        <p:txBody>
          <a:bodyPr lIns="0" tIns="0" rIns="0" bIns="0" rtlCol="0" anchor="t">
            <a:spAutoFit/>
          </a:bodyPr>
          <a:lstStyle/>
          <a:p>
            <a:pPr algn="just">
              <a:lnSpc>
                <a:spcPts val="4524"/>
              </a:lnSpc>
            </a:pPr>
            <a:r>
              <a:rPr lang="fr-FR" sz="2499" b="1" spc="24" noProof="0" dirty="0">
                <a:solidFill>
                  <a:srgbClr val="EA006A"/>
                </a:solidFill>
                <a:latin typeface="Oswald Bold"/>
                <a:ea typeface="Oswald Bold"/>
                <a:cs typeface="Oswald Bold"/>
                <a:sym typeface="Oswald Bold"/>
              </a:rPr>
              <a:t>NOS ACTIONS</a:t>
            </a:r>
          </a:p>
        </p:txBody>
      </p:sp>
      <p:sp>
        <p:nvSpPr>
          <p:cNvPr id="10" name="TextBox 10"/>
          <p:cNvSpPr txBox="1"/>
          <p:nvPr/>
        </p:nvSpPr>
        <p:spPr>
          <a:xfrm>
            <a:off x="502970" y="7642624"/>
            <a:ext cx="11823549" cy="1844576"/>
          </a:xfrm>
          <a:prstGeom prst="rect">
            <a:avLst/>
          </a:prstGeom>
        </p:spPr>
        <p:txBody>
          <a:bodyPr lIns="0" tIns="0" rIns="0" bIns="0" rtlCol="0" anchor="t">
            <a:spAutoFit/>
          </a:bodyPr>
          <a:lstStyle/>
          <a:p>
            <a:pPr marL="539749" lvl="1" indent="-269875" algn="just">
              <a:lnSpc>
                <a:spcPts val="3699"/>
              </a:lnSpc>
              <a:buFont typeface="Arial"/>
              <a:buChar char="•"/>
            </a:pPr>
            <a:r>
              <a:rPr lang="fr-FR" sz="2499" spc="24" noProof="0" dirty="0">
                <a:solidFill>
                  <a:srgbClr val="243350"/>
                </a:solidFill>
                <a:latin typeface="Oswald"/>
                <a:ea typeface="Oswald"/>
                <a:cs typeface="Oswald"/>
                <a:sym typeface="Oswald"/>
              </a:rPr>
              <a:t>Intervention en milieu scolaire (+500 interventions par an partout en France ) : </a:t>
            </a:r>
          </a:p>
          <a:p>
            <a:pPr algn="just">
              <a:lnSpc>
                <a:spcPts val="3699"/>
              </a:lnSpc>
            </a:pPr>
            <a:r>
              <a:rPr lang="fr-FR" sz="2499" spc="24" noProof="0" dirty="0">
                <a:solidFill>
                  <a:srgbClr val="243350"/>
                </a:solidFill>
                <a:latin typeface="Oswald"/>
                <a:ea typeface="Oswald"/>
                <a:cs typeface="Oswald"/>
                <a:sym typeface="Oswald"/>
              </a:rPr>
              <a:t>       Rencontre entre les femmes ingénieures et les filles pour qu’elles se projettent.</a:t>
            </a:r>
          </a:p>
          <a:p>
            <a:pPr marL="539749" lvl="1" indent="-269875" algn="just">
              <a:lnSpc>
                <a:spcPts val="3699"/>
              </a:lnSpc>
              <a:buFont typeface="Arial"/>
              <a:buChar char="•"/>
            </a:pPr>
            <a:r>
              <a:rPr lang="fr-FR" sz="2499" spc="24" noProof="0" dirty="0">
                <a:solidFill>
                  <a:srgbClr val="243350"/>
                </a:solidFill>
                <a:latin typeface="Oswald"/>
                <a:ea typeface="Oswald"/>
                <a:cs typeface="Oswald"/>
                <a:sym typeface="Oswald"/>
              </a:rPr>
              <a:t>Des visites d’entreprises et salons professionnels (350 partenaires) pour qu’elles découvrent les métiers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p:cNvGrpSpPr/>
        <p:nvPr/>
      </p:nvGrpSpPr>
      <p:grpSpPr>
        <a:xfrm>
          <a:off x="0" y="0"/>
          <a:ext cx="0" cy="0"/>
          <a:chOff x="0" y="0"/>
          <a:chExt cx="0" cy="0"/>
        </a:xfrm>
      </p:grpSpPr>
      <p:sp>
        <p:nvSpPr>
          <p:cNvPr id="2" name="Freeform 2"/>
          <p:cNvSpPr/>
          <p:nvPr/>
        </p:nvSpPr>
        <p:spPr>
          <a:xfrm>
            <a:off x="15468600" y="9538623"/>
            <a:ext cx="2590036" cy="589953"/>
          </a:xfrm>
          <a:custGeom>
            <a:avLst/>
            <a:gdLst/>
            <a:ahLst/>
            <a:cxnLst/>
            <a:rect l="l" t="t" r="r" b="b"/>
            <a:pathLst>
              <a:path w="2590036" h="589953">
                <a:moveTo>
                  <a:pt x="0" y="0"/>
                </a:moveTo>
                <a:lnTo>
                  <a:pt x="2590036" y="0"/>
                </a:lnTo>
                <a:lnTo>
                  <a:pt x="2590036" y="589952"/>
                </a:lnTo>
                <a:lnTo>
                  <a:pt x="0" y="589952"/>
                </a:lnTo>
                <a:lnTo>
                  <a:pt x="0" y="0"/>
                </a:lnTo>
                <a:close/>
              </a:path>
            </a:pathLst>
          </a:custGeom>
          <a:blipFill>
            <a:blip r:embed="rId3"/>
            <a:stretch>
              <a:fillRect/>
            </a:stretch>
          </a:blipFill>
        </p:spPr>
        <p:txBody>
          <a:bodyPr/>
          <a:lstStyle/>
          <a:p>
            <a:endParaRPr lang="fr-FR" noProof="0" dirty="0"/>
          </a:p>
        </p:txBody>
      </p:sp>
      <p:sp>
        <p:nvSpPr>
          <p:cNvPr id="4" name="TextBox 4"/>
          <p:cNvSpPr txBox="1"/>
          <p:nvPr/>
        </p:nvSpPr>
        <p:spPr>
          <a:xfrm>
            <a:off x="906973" y="527497"/>
            <a:ext cx="16474052" cy="553998"/>
          </a:xfrm>
          <a:prstGeom prst="rect">
            <a:avLst/>
          </a:prstGeom>
        </p:spPr>
        <p:txBody>
          <a:bodyPr lIns="0" tIns="0" rIns="0" bIns="0" rtlCol="0" anchor="t">
            <a:spAutoFit/>
          </a:bodyPr>
          <a:lstStyle/>
          <a:p>
            <a:r>
              <a:rPr lang="fr-FR" sz="3600" b="1" u="sng" spc="22" dirty="0">
                <a:solidFill>
                  <a:schemeClr val="bg1"/>
                </a:solidFill>
                <a:latin typeface="Oswald Bold"/>
              </a:rPr>
              <a:t>Pourquoi Louise n'aurait pas les mêmes chances que Mattéo pour devenir astronaute ?</a:t>
            </a:r>
          </a:p>
        </p:txBody>
      </p:sp>
      <p:pic>
        <p:nvPicPr>
          <p:cNvPr id="7" name="Média en ligne 6" title="Pourquoi Louise n'aurait pas les mêmes chances que Mattéo pour devenir astronaute ?">
            <a:hlinkClick r:id="" action="ppaction://media"/>
            <a:extLst>
              <a:ext uri="{FF2B5EF4-FFF2-40B4-BE49-F238E27FC236}">
                <a16:creationId xmlns:a16="http://schemas.microsoft.com/office/drawing/2014/main" id="{9FC30116-2ACA-D319-6C84-8699B40B38DD}"/>
              </a:ext>
            </a:extLst>
          </p:cNvPr>
          <p:cNvPicPr>
            <a:picLocks noRot="1" noChangeAspect="1"/>
          </p:cNvPicPr>
          <p:nvPr>
            <a:videoFile r:link="rId1"/>
          </p:nvPr>
        </p:nvPicPr>
        <p:blipFill>
          <a:blip r:embed="rId4"/>
          <a:stretch>
            <a:fillRect/>
          </a:stretch>
        </p:blipFill>
        <p:spPr>
          <a:xfrm>
            <a:off x="2885408" y="1607396"/>
            <a:ext cx="12517182" cy="7072207"/>
          </a:xfrm>
          <a:prstGeom prst="rect">
            <a:avLst/>
          </a:prstGeom>
        </p:spPr>
      </p:pic>
      <p:sp>
        <p:nvSpPr>
          <p:cNvPr id="3" name="ZoneTexte 2">
            <a:extLst>
              <a:ext uri="{FF2B5EF4-FFF2-40B4-BE49-F238E27FC236}">
                <a16:creationId xmlns:a16="http://schemas.microsoft.com/office/drawing/2014/main" id="{2A140147-915E-4A2B-27C6-B10440520FD6}"/>
              </a:ext>
            </a:extLst>
          </p:cNvPr>
          <p:cNvSpPr txBox="1"/>
          <p:nvPr/>
        </p:nvSpPr>
        <p:spPr>
          <a:xfrm>
            <a:off x="1676400" y="9180755"/>
            <a:ext cx="4800600" cy="578748"/>
          </a:xfrm>
          <a:prstGeom prst="rect">
            <a:avLst/>
          </a:prstGeom>
          <a:noFill/>
        </p:spPr>
        <p:txBody>
          <a:bodyPr wrap="square" rtlCol="0">
            <a:spAutoFit/>
          </a:bodyPr>
          <a:lstStyle/>
          <a:p>
            <a:r>
              <a:rPr lang="fr-FR" sz="3161" dirty="0">
                <a:solidFill>
                  <a:srgbClr val="141850"/>
                </a:solidFill>
                <a:latin typeface="Oswald"/>
              </a:rPr>
              <a:t>Lien de la vidéo </a:t>
            </a:r>
            <a:r>
              <a:rPr lang="fr-FR" sz="3161" dirty="0">
                <a:solidFill>
                  <a:srgbClr val="E9006A"/>
                </a:solidFill>
                <a:latin typeface="Oswald"/>
                <a:hlinkClick r:id="rId5">
                  <a:extLst>
                    <a:ext uri="{A12FA001-AC4F-418D-AE19-62706E023703}">
                      <ahyp:hlinkClr xmlns:ahyp="http://schemas.microsoft.com/office/drawing/2018/hyperlinkcolor" val="tx"/>
                    </a:ext>
                  </a:extLst>
                </a:hlinkClick>
              </a:rPr>
              <a:t>ici</a:t>
            </a:r>
            <a:r>
              <a:rPr lang="fr-FR" sz="3161" dirty="0">
                <a:solidFill>
                  <a:srgbClr val="141850"/>
                </a:solidFill>
                <a:latin typeface="Oswald"/>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CCBB"/>
        </a:solidFill>
        <a:effectLst/>
      </p:bgPr>
    </p:bg>
    <p:spTree>
      <p:nvGrpSpPr>
        <p:cNvPr id="1" name="">
          <a:extLst>
            <a:ext uri="{FF2B5EF4-FFF2-40B4-BE49-F238E27FC236}">
              <a16:creationId xmlns:a16="http://schemas.microsoft.com/office/drawing/2014/main" id="{204E963F-DD03-F1FF-90A2-91D0A282F41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25DF35D-026C-AFEA-D264-ADAA2857188F}"/>
              </a:ext>
            </a:extLst>
          </p:cNvPr>
          <p:cNvSpPr/>
          <p:nvPr/>
        </p:nvSpPr>
        <p:spPr>
          <a:xfrm>
            <a:off x="14848941" y="8963324"/>
            <a:ext cx="2590036" cy="589953"/>
          </a:xfrm>
          <a:custGeom>
            <a:avLst/>
            <a:gdLst/>
            <a:ahLst/>
            <a:cxnLst/>
            <a:rect l="l" t="t" r="r" b="b"/>
            <a:pathLst>
              <a:path w="2590036" h="589953">
                <a:moveTo>
                  <a:pt x="0" y="0"/>
                </a:moveTo>
                <a:lnTo>
                  <a:pt x="2590036" y="0"/>
                </a:lnTo>
                <a:lnTo>
                  <a:pt x="2590036" y="589952"/>
                </a:lnTo>
                <a:lnTo>
                  <a:pt x="0" y="589952"/>
                </a:lnTo>
                <a:lnTo>
                  <a:pt x="0" y="0"/>
                </a:lnTo>
                <a:close/>
              </a:path>
            </a:pathLst>
          </a:custGeom>
          <a:blipFill>
            <a:blip r:embed="rId2"/>
            <a:stretch>
              <a:fillRect/>
            </a:stretch>
          </a:blipFill>
        </p:spPr>
        <p:txBody>
          <a:bodyPr/>
          <a:lstStyle/>
          <a:p>
            <a:endParaRPr lang="fr-FR" noProof="0" dirty="0"/>
          </a:p>
        </p:txBody>
      </p:sp>
      <p:sp>
        <p:nvSpPr>
          <p:cNvPr id="3" name="Freeform 3">
            <a:extLst>
              <a:ext uri="{FF2B5EF4-FFF2-40B4-BE49-F238E27FC236}">
                <a16:creationId xmlns:a16="http://schemas.microsoft.com/office/drawing/2014/main" id="{E3CCA6EA-A3C7-584D-3DE7-C8FC511D7C5A}"/>
              </a:ext>
            </a:extLst>
          </p:cNvPr>
          <p:cNvSpPr/>
          <p:nvPr/>
        </p:nvSpPr>
        <p:spPr>
          <a:xfrm>
            <a:off x="6805786" y="2959636"/>
            <a:ext cx="1299040" cy="1299040"/>
          </a:xfrm>
          <a:custGeom>
            <a:avLst/>
            <a:gdLst/>
            <a:ahLst/>
            <a:cxnLst/>
            <a:rect l="l" t="t" r="r" b="b"/>
            <a:pathLst>
              <a:path w="1299040" h="1299040">
                <a:moveTo>
                  <a:pt x="0" y="0"/>
                </a:moveTo>
                <a:lnTo>
                  <a:pt x="1299039" y="0"/>
                </a:lnTo>
                <a:lnTo>
                  <a:pt x="1299039" y="1299040"/>
                </a:lnTo>
                <a:lnTo>
                  <a:pt x="0" y="12990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noProof="0" dirty="0"/>
          </a:p>
        </p:txBody>
      </p:sp>
      <p:sp>
        <p:nvSpPr>
          <p:cNvPr id="4" name="TextBox 4">
            <a:extLst>
              <a:ext uri="{FF2B5EF4-FFF2-40B4-BE49-F238E27FC236}">
                <a16:creationId xmlns:a16="http://schemas.microsoft.com/office/drawing/2014/main" id="{32C30E0F-0102-FEBE-EDAE-EBD0E9DEF66A}"/>
              </a:ext>
            </a:extLst>
          </p:cNvPr>
          <p:cNvSpPr txBox="1"/>
          <p:nvPr/>
        </p:nvSpPr>
        <p:spPr>
          <a:xfrm>
            <a:off x="785248" y="523875"/>
            <a:ext cx="16474052" cy="1838302"/>
          </a:xfrm>
          <a:prstGeom prst="rect">
            <a:avLst/>
          </a:prstGeom>
        </p:spPr>
        <p:txBody>
          <a:bodyPr lIns="0" tIns="0" rIns="0" bIns="0" rtlCol="0" anchor="t">
            <a:spAutoFit/>
          </a:bodyPr>
          <a:lstStyle/>
          <a:p>
            <a:pPr marL="0" lvl="0" indent="0" algn="l">
              <a:lnSpc>
                <a:spcPts val="7200"/>
              </a:lnSpc>
              <a:spcBef>
                <a:spcPct val="0"/>
              </a:spcBef>
            </a:pPr>
            <a:r>
              <a:rPr lang="fr-FR" sz="6000" b="1" u="none" strike="noStrike" spc="-119" noProof="0" dirty="0">
                <a:solidFill>
                  <a:srgbClr val="FFFFFF"/>
                </a:solidFill>
                <a:latin typeface="DIN Medium"/>
                <a:ea typeface="DIN Medium"/>
                <a:cs typeface="DIN Medium"/>
                <a:sym typeface="DIN Medium"/>
              </a:rPr>
              <a:t>PARTAGE DE LA VIDEO DE LANCEMENT INSTITUTIONNELLE</a:t>
            </a:r>
          </a:p>
        </p:txBody>
      </p:sp>
      <p:sp>
        <p:nvSpPr>
          <p:cNvPr id="5" name="TextBox 5">
            <a:extLst>
              <a:ext uri="{FF2B5EF4-FFF2-40B4-BE49-F238E27FC236}">
                <a16:creationId xmlns:a16="http://schemas.microsoft.com/office/drawing/2014/main" id="{F8A52622-34A5-69C1-F063-72B6BCF27AA0}"/>
              </a:ext>
            </a:extLst>
          </p:cNvPr>
          <p:cNvSpPr txBox="1"/>
          <p:nvPr/>
        </p:nvSpPr>
        <p:spPr>
          <a:xfrm>
            <a:off x="785248" y="2826286"/>
            <a:ext cx="21000918" cy="658827"/>
          </a:xfrm>
          <a:prstGeom prst="rect">
            <a:avLst/>
          </a:prstGeom>
        </p:spPr>
        <p:txBody>
          <a:bodyPr lIns="0" tIns="0" rIns="0" bIns="0" rtlCol="0" anchor="t">
            <a:spAutoFit/>
          </a:bodyPr>
          <a:lstStyle/>
          <a:p>
            <a:pPr marL="756871" lvl="1" indent="-378436" algn="l">
              <a:lnSpc>
                <a:spcPts val="5609"/>
              </a:lnSpc>
              <a:buFont typeface="Arial"/>
              <a:buChar char="•"/>
            </a:pPr>
            <a:r>
              <a:rPr lang="fr-FR" sz="3505" b="1" noProof="0" dirty="0">
                <a:solidFill>
                  <a:srgbClr val="243350"/>
                </a:solidFill>
                <a:latin typeface="Oswald Bold"/>
                <a:ea typeface="Oswald Bold"/>
                <a:cs typeface="Oswald Bold"/>
                <a:sym typeface="Oswald Bold"/>
              </a:rPr>
              <a:t> </a:t>
            </a:r>
            <a:r>
              <a:rPr lang="fr-FR" sz="3505" b="1" u="sng" noProof="0" dirty="0">
                <a:solidFill>
                  <a:srgbClr val="243350"/>
                </a:solidFill>
                <a:latin typeface="Oswald Bold"/>
                <a:ea typeface="Oswald Bold"/>
                <a:cs typeface="Oswald Bold"/>
                <a:sym typeface="Oswald Bold"/>
                <a:hlinkClick r:id="rId5" tooltip="https://orientation.ellesbougent.com/videos/"/>
              </a:rPr>
              <a:t>ACCÉDEZ À LA VIDÉO 2025</a:t>
            </a:r>
          </a:p>
        </p:txBody>
      </p:sp>
      <p:sp>
        <p:nvSpPr>
          <p:cNvPr id="6" name="TextBox 6">
            <a:extLst>
              <a:ext uri="{FF2B5EF4-FFF2-40B4-BE49-F238E27FC236}">
                <a16:creationId xmlns:a16="http://schemas.microsoft.com/office/drawing/2014/main" id="{919BC129-3D2E-4FFF-AF15-E2D8EF7AC9AC}"/>
              </a:ext>
            </a:extLst>
          </p:cNvPr>
          <p:cNvSpPr txBox="1"/>
          <p:nvPr/>
        </p:nvSpPr>
        <p:spPr>
          <a:xfrm>
            <a:off x="1171103" y="4852480"/>
            <a:ext cx="11401898" cy="458216"/>
          </a:xfrm>
          <a:prstGeom prst="rect">
            <a:avLst/>
          </a:prstGeom>
        </p:spPr>
        <p:txBody>
          <a:bodyPr wrap="square" lIns="0" tIns="0" rIns="0" bIns="0" rtlCol="0" anchor="t">
            <a:spAutoFit/>
          </a:bodyPr>
          <a:lstStyle/>
          <a:p>
            <a:pPr algn="ctr">
              <a:lnSpc>
                <a:spcPts val="3982"/>
              </a:lnSpc>
              <a:spcBef>
                <a:spcPct val="0"/>
              </a:spcBef>
            </a:pPr>
            <a:r>
              <a:rPr lang="fr-FR" sz="2200" b="1" u="sng" spc="22" noProof="0" dirty="0">
                <a:solidFill>
                  <a:srgbClr val="243350"/>
                </a:solidFill>
                <a:latin typeface="Oswald Bold"/>
                <a:ea typeface="Oswald Bold"/>
                <a:cs typeface="Oswald Bold"/>
                <a:sym typeface="Oswald Bold"/>
              </a:rPr>
              <a:t>CETTE VIDÉO SERA DISPONIBLE FIN NOVEMBRE, VOUS RECEVREZ UN EMAIL POUR VOUS INFORMER</a:t>
            </a:r>
          </a:p>
        </p:txBody>
      </p:sp>
    </p:spTree>
    <p:extLst>
      <p:ext uri="{BB962C8B-B14F-4D97-AF65-F5344CB8AC3E}">
        <p14:creationId xmlns:p14="http://schemas.microsoft.com/office/powerpoint/2010/main" val="1532608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12099" y="9258300"/>
            <a:ext cx="2590036" cy="589953"/>
          </a:xfrm>
          <a:custGeom>
            <a:avLst/>
            <a:gdLst/>
            <a:ahLst/>
            <a:cxnLst/>
            <a:rect l="l" t="t" r="r" b="b"/>
            <a:pathLst>
              <a:path w="2590036" h="589953">
                <a:moveTo>
                  <a:pt x="0" y="0"/>
                </a:moveTo>
                <a:lnTo>
                  <a:pt x="2590036" y="0"/>
                </a:lnTo>
                <a:lnTo>
                  <a:pt x="2590036" y="589953"/>
                </a:lnTo>
                <a:lnTo>
                  <a:pt x="0" y="589953"/>
                </a:lnTo>
                <a:lnTo>
                  <a:pt x="0" y="0"/>
                </a:lnTo>
                <a:close/>
              </a:path>
            </a:pathLst>
          </a:custGeom>
          <a:blipFill>
            <a:blip r:embed="rId2"/>
            <a:stretch>
              <a:fillRect/>
            </a:stretch>
          </a:blipFill>
        </p:spPr>
        <p:txBody>
          <a:bodyPr/>
          <a:lstStyle/>
          <a:p>
            <a:endParaRPr lang="fr-FR" noProof="0" dirty="0"/>
          </a:p>
        </p:txBody>
      </p:sp>
      <p:sp>
        <p:nvSpPr>
          <p:cNvPr id="3" name="Freeform 3"/>
          <p:cNvSpPr/>
          <p:nvPr/>
        </p:nvSpPr>
        <p:spPr>
          <a:xfrm>
            <a:off x="512736" y="2443924"/>
            <a:ext cx="5238563" cy="7404329"/>
          </a:xfrm>
          <a:custGeom>
            <a:avLst/>
            <a:gdLst/>
            <a:ahLst/>
            <a:cxnLst/>
            <a:rect l="l" t="t" r="r" b="b"/>
            <a:pathLst>
              <a:path w="5238563" h="7404329">
                <a:moveTo>
                  <a:pt x="0" y="0"/>
                </a:moveTo>
                <a:lnTo>
                  <a:pt x="5238563" y="0"/>
                </a:lnTo>
                <a:lnTo>
                  <a:pt x="5238563" y="7404329"/>
                </a:lnTo>
                <a:lnTo>
                  <a:pt x="0" y="7404329"/>
                </a:lnTo>
                <a:lnTo>
                  <a:pt x="0" y="0"/>
                </a:lnTo>
                <a:close/>
              </a:path>
            </a:pathLst>
          </a:custGeom>
          <a:blipFill>
            <a:blip r:embed="rId3"/>
            <a:stretch>
              <a:fillRect/>
            </a:stretch>
          </a:blipFill>
        </p:spPr>
        <p:txBody>
          <a:bodyPr/>
          <a:lstStyle/>
          <a:p>
            <a:endParaRPr lang="fr-FR" noProof="0" dirty="0"/>
          </a:p>
        </p:txBody>
      </p:sp>
      <p:sp>
        <p:nvSpPr>
          <p:cNvPr id="4" name="TextBox 4"/>
          <p:cNvSpPr txBox="1"/>
          <p:nvPr/>
        </p:nvSpPr>
        <p:spPr>
          <a:xfrm>
            <a:off x="512736" y="552461"/>
            <a:ext cx="5903693" cy="885803"/>
          </a:xfrm>
          <a:prstGeom prst="rect">
            <a:avLst/>
          </a:prstGeom>
        </p:spPr>
        <p:txBody>
          <a:bodyPr lIns="0" tIns="0" rIns="0" bIns="0" rtlCol="0" anchor="t">
            <a:spAutoFit/>
          </a:bodyPr>
          <a:lstStyle/>
          <a:p>
            <a:pPr marL="0" lvl="0" indent="0" algn="l">
              <a:lnSpc>
                <a:spcPts val="6840"/>
              </a:lnSpc>
              <a:spcBef>
                <a:spcPct val="0"/>
              </a:spcBef>
            </a:pPr>
            <a:r>
              <a:rPr lang="fr-FR" sz="5700" spc="-113" noProof="0" dirty="0">
                <a:solidFill>
                  <a:srgbClr val="DE1362"/>
                </a:solidFill>
                <a:latin typeface="DIN Medium"/>
                <a:ea typeface="DIN Medium"/>
                <a:cs typeface="DIN Medium"/>
                <a:sym typeface="DIN Medium"/>
              </a:rPr>
              <a:t>JEU CONCOURS</a:t>
            </a:r>
          </a:p>
        </p:txBody>
      </p:sp>
      <p:sp>
        <p:nvSpPr>
          <p:cNvPr id="5" name="TextBox 5"/>
          <p:cNvSpPr txBox="1"/>
          <p:nvPr/>
        </p:nvSpPr>
        <p:spPr>
          <a:xfrm>
            <a:off x="6325354" y="2708845"/>
            <a:ext cx="10933946" cy="1230032"/>
          </a:xfrm>
          <a:prstGeom prst="rect">
            <a:avLst/>
          </a:prstGeom>
        </p:spPr>
        <p:txBody>
          <a:bodyPr lIns="0" tIns="0" rIns="0" bIns="0" rtlCol="0" anchor="t">
            <a:spAutoFit/>
          </a:bodyPr>
          <a:lstStyle/>
          <a:p>
            <a:pPr algn="l">
              <a:lnSpc>
                <a:spcPts val="5058"/>
              </a:lnSpc>
              <a:spcBef>
                <a:spcPct val="0"/>
              </a:spcBef>
            </a:pPr>
            <a:r>
              <a:rPr lang="fr-FR" sz="3161" noProof="0" dirty="0">
                <a:solidFill>
                  <a:srgbClr val="141850"/>
                </a:solidFill>
                <a:latin typeface="Oswald"/>
                <a:ea typeface="Oswald"/>
                <a:cs typeface="Oswald"/>
                <a:sym typeface="Oswald"/>
              </a:rPr>
              <a:t>Ce </a:t>
            </a:r>
            <a:r>
              <a:rPr lang="fr-FR" sz="3161" u="none" strike="noStrike" noProof="0" dirty="0">
                <a:solidFill>
                  <a:srgbClr val="141850"/>
                </a:solidFill>
                <a:latin typeface="Oswald"/>
                <a:ea typeface="Oswald"/>
                <a:cs typeface="Oswald"/>
                <a:sym typeface="Oswald"/>
              </a:rPr>
              <a:t>jeu est ouvert à toutes les collégiennes et lycéennes qui participent à </a:t>
            </a:r>
            <a:r>
              <a:rPr lang="fr-FR" sz="3161" u="none" strike="noStrike" noProof="0" dirty="0">
                <a:solidFill>
                  <a:srgbClr val="DE1362"/>
                </a:solidFill>
                <a:latin typeface="Oswald"/>
                <a:ea typeface="Oswald"/>
                <a:cs typeface="Oswald"/>
                <a:sym typeface="Oswald"/>
              </a:rPr>
              <a:t>Elles bougent pour l’orientation 2025</a:t>
            </a:r>
            <a:r>
              <a:rPr lang="fr-FR" sz="3161" u="none" strike="noStrike" noProof="0" dirty="0">
                <a:solidFill>
                  <a:srgbClr val="141850"/>
                </a:solidFill>
                <a:latin typeface="Oswald"/>
                <a:ea typeface="Oswald"/>
                <a:cs typeface="Oswald"/>
                <a:sym typeface="Oswald"/>
              </a:rPr>
              <a:t>. </a:t>
            </a:r>
          </a:p>
        </p:txBody>
      </p:sp>
      <p:sp>
        <p:nvSpPr>
          <p:cNvPr id="6" name="TextBox 6"/>
          <p:cNvSpPr txBox="1"/>
          <p:nvPr/>
        </p:nvSpPr>
        <p:spPr>
          <a:xfrm>
            <a:off x="512736" y="1323965"/>
            <a:ext cx="9159496" cy="563917"/>
          </a:xfrm>
          <a:prstGeom prst="rect">
            <a:avLst/>
          </a:prstGeom>
        </p:spPr>
        <p:txBody>
          <a:bodyPr lIns="0" tIns="0" rIns="0" bIns="0" rtlCol="0" anchor="t">
            <a:spAutoFit/>
          </a:bodyPr>
          <a:lstStyle/>
          <a:p>
            <a:pPr algn="l">
              <a:lnSpc>
                <a:spcPts val="4738"/>
              </a:lnSpc>
              <a:spcBef>
                <a:spcPct val="0"/>
              </a:spcBef>
            </a:pPr>
            <a:r>
              <a:rPr lang="fr-FR" sz="2961" b="1" noProof="0" dirty="0">
                <a:solidFill>
                  <a:srgbClr val="243350"/>
                </a:solidFill>
                <a:latin typeface="Oswald Bold"/>
                <a:ea typeface="Oswald Bold"/>
                <a:cs typeface="Oswald Bold"/>
                <a:sym typeface="Oswald Bold"/>
              </a:rPr>
              <a:t>DU LUNDI 1er</a:t>
            </a:r>
            <a:r>
              <a:rPr lang="fr-FR" sz="2961" b="1" u="none" strike="noStrike" noProof="0" dirty="0">
                <a:solidFill>
                  <a:srgbClr val="243350"/>
                </a:solidFill>
                <a:latin typeface="Oswald Bold"/>
                <a:ea typeface="Oswald Bold"/>
                <a:cs typeface="Oswald Bold"/>
                <a:sym typeface="Oswald Bold"/>
              </a:rPr>
              <a:t> AU DIMANCHE 07 DÉCEMBRE INCLUS</a:t>
            </a:r>
          </a:p>
        </p:txBody>
      </p:sp>
      <p:sp>
        <p:nvSpPr>
          <p:cNvPr id="7" name="TextBox 7"/>
          <p:cNvSpPr txBox="1"/>
          <p:nvPr/>
        </p:nvSpPr>
        <p:spPr>
          <a:xfrm>
            <a:off x="6325354" y="4459255"/>
            <a:ext cx="10621492" cy="4164367"/>
          </a:xfrm>
          <a:prstGeom prst="rect">
            <a:avLst/>
          </a:prstGeom>
        </p:spPr>
        <p:txBody>
          <a:bodyPr lIns="0" tIns="0" rIns="0" bIns="0" rtlCol="0" anchor="t">
            <a:spAutoFit/>
          </a:bodyPr>
          <a:lstStyle/>
          <a:p>
            <a:pPr algn="l">
              <a:lnSpc>
                <a:spcPts val="4738"/>
              </a:lnSpc>
            </a:pPr>
            <a:r>
              <a:rPr lang="fr-FR" sz="2961" noProof="0" dirty="0">
                <a:solidFill>
                  <a:srgbClr val="141850"/>
                </a:solidFill>
                <a:latin typeface="Oswald"/>
                <a:ea typeface="Oswald"/>
                <a:cs typeface="Oswald"/>
                <a:sym typeface="Oswald"/>
              </a:rPr>
              <a:t>Participe au concours via le compte </a:t>
            </a:r>
            <a:r>
              <a:rPr lang="fr-FR" sz="2961" noProof="0" dirty="0" err="1">
                <a:solidFill>
                  <a:srgbClr val="141850"/>
                </a:solidFill>
                <a:latin typeface="Oswald"/>
                <a:ea typeface="Oswald"/>
                <a:cs typeface="Oswald"/>
                <a:sym typeface="Oswald"/>
              </a:rPr>
              <a:t>instagram</a:t>
            </a:r>
            <a:r>
              <a:rPr lang="fr-FR" sz="2961" noProof="0" dirty="0">
                <a:solidFill>
                  <a:srgbClr val="141850"/>
                </a:solidFill>
                <a:latin typeface="Oswald"/>
                <a:ea typeface="Oswald"/>
                <a:cs typeface="Oswald"/>
                <a:sym typeface="Oswald"/>
              </a:rPr>
              <a:t> </a:t>
            </a:r>
            <a:r>
              <a:rPr lang="fr-FR" sz="2961" noProof="0" dirty="0">
                <a:solidFill>
                  <a:srgbClr val="DE1362"/>
                </a:solidFill>
                <a:latin typeface="Oswald"/>
                <a:ea typeface="Oswald"/>
                <a:cs typeface="Oswald"/>
                <a:sym typeface="Oswald"/>
              </a:rPr>
              <a:t>@ellesbougent</a:t>
            </a:r>
            <a:r>
              <a:rPr lang="fr-FR" sz="2961" noProof="0" dirty="0">
                <a:solidFill>
                  <a:srgbClr val="141850"/>
                </a:solidFill>
                <a:latin typeface="Oswald"/>
                <a:ea typeface="Oswald"/>
                <a:cs typeface="Oswald"/>
                <a:sym typeface="Oswald"/>
              </a:rPr>
              <a:t> ! Tu dois nous suivre et commenter la publication en citant </a:t>
            </a:r>
            <a:r>
              <a:rPr lang="fr-FR" sz="2961" noProof="0" dirty="0">
                <a:solidFill>
                  <a:srgbClr val="DE1362"/>
                </a:solidFill>
                <a:latin typeface="Oswald"/>
                <a:ea typeface="Oswald"/>
                <a:cs typeface="Oswald"/>
                <a:sym typeface="Oswald"/>
              </a:rPr>
              <a:t>“une femme scientifique, ingénieure ou inventrice qui t’inspire”</a:t>
            </a:r>
          </a:p>
          <a:p>
            <a:pPr algn="l">
              <a:lnSpc>
                <a:spcPts val="4738"/>
              </a:lnSpc>
            </a:pPr>
            <a:r>
              <a:rPr lang="fr-FR" sz="2961" noProof="0" dirty="0">
                <a:solidFill>
                  <a:srgbClr val="141850"/>
                </a:solidFill>
                <a:latin typeface="Oswald"/>
                <a:ea typeface="Oswald"/>
                <a:cs typeface="Oswald"/>
                <a:sym typeface="Oswald"/>
              </a:rPr>
              <a:t>Le lundi 8 décembre, 3 gagnantes seront tirées au sort et pourront gagner : </a:t>
            </a:r>
          </a:p>
          <a:p>
            <a:pPr marL="639447" lvl="1" indent="-319723" algn="l">
              <a:lnSpc>
                <a:spcPts val="4738"/>
              </a:lnSpc>
              <a:buFont typeface="Arial"/>
              <a:buChar char="•"/>
            </a:pPr>
            <a:r>
              <a:rPr lang="fr-FR" sz="2961" noProof="0" dirty="0">
                <a:solidFill>
                  <a:srgbClr val="141850"/>
                </a:solidFill>
                <a:latin typeface="Oswald"/>
                <a:ea typeface="Oswald"/>
                <a:cs typeface="Oswald"/>
                <a:sym typeface="Oswald"/>
              </a:rPr>
              <a:t>une enceinte </a:t>
            </a:r>
            <a:r>
              <a:rPr lang="fr-FR" sz="2961" noProof="0" dirty="0" err="1">
                <a:solidFill>
                  <a:srgbClr val="141850"/>
                </a:solidFill>
                <a:latin typeface="Oswald"/>
                <a:ea typeface="Oswald"/>
                <a:cs typeface="Oswald"/>
                <a:sym typeface="Oswald"/>
              </a:rPr>
              <a:t>bluetooth</a:t>
            </a:r>
            <a:endParaRPr lang="fr-FR" sz="2961" noProof="0" dirty="0">
              <a:solidFill>
                <a:srgbClr val="141850"/>
              </a:solidFill>
              <a:latin typeface="Oswald"/>
              <a:ea typeface="Oswald"/>
              <a:cs typeface="Oswald"/>
              <a:sym typeface="Oswald"/>
            </a:endParaRPr>
          </a:p>
          <a:p>
            <a:pPr marL="639447" lvl="1" indent="-319723" algn="l">
              <a:lnSpc>
                <a:spcPts val="4738"/>
              </a:lnSpc>
              <a:buFont typeface="Arial"/>
              <a:buChar char="•"/>
            </a:pPr>
            <a:r>
              <a:rPr lang="fr-FR" sz="2961" noProof="0" dirty="0">
                <a:solidFill>
                  <a:srgbClr val="141850"/>
                </a:solidFill>
                <a:latin typeface="Oswald"/>
                <a:ea typeface="Oswald"/>
                <a:cs typeface="Oswald"/>
                <a:sym typeface="Oswald"/>
              </a:rPr>
              <a:t>des écouteurs sans fil </a:t>
            </a:r>
          </a:p>
          <a:p>
            <a:pPr marL="639447" lvl="1" indent="-319723" algn="l">
              <a:lnSpc>
                <a:spcPts val="4738"/>
              </a:lnSpc>
              <a:spcBef>
                <a:spcPct val="0"/>
              </a:spcBef>
              <a:buFont typeface="Arial"/>
              <a:buChar char="•"/>
            </a:pPr>
            <a:r>
              <a:rPr lang="fr-FR" sz="2961" noProof="0" dirty="0">
                <a:solidFill>
                  <a:srgbClr val="141850"/>
                </a:solidFill>
                <a:latin typeface="Oswald"/>
                <a:ea typeface="Oswald"/>
                <a:cs typeface="Oswald"/>
                <a:sym typeface="Oswald"/>
              </a:rPr>
              <a:t>mini imprimante portable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23524"/>
            </a:stretch>
          </a:blipFill>
        </p:spPr>
        <p:txBody>
          <a:bodyPr/>
          <a:lstStyle/>
          <a:p>
            <a:endParaRPr lang="fr-FR" noProof="0" dirty="0"/>
          </a:p>
        </p:txBody>
      </p:sp>
      <p:sp>
        <p:nvSpPr>
          <p:cNvPr id="3" name="Freeform 3"/>
          <p:cNvSpPr/>
          <p:nvPr/>
        </p:nvSpPr>
        <p:spPr>
          <a:xfrm flipH="1">
            <a:off x="0" y="-18607"/>
            <a:ext cx="18288000" cy="10305607"/>
          </a:xfrm>
          <a:custGeom>
            <a:avLst/>
            <a:gdLst/>
            <a:ahLst/>
            <a:cxnLst/>
            <a:rect l="l" t="t" r="r" b="b"/>
            <a:pathLst>
              <a:path w="18458130" h="15267672">
                <a:moveTo>
                  <a:pt x="18458130" y="0"/>
                </a:moveTo>
                <a:lnTo>
                  <a:pt x="0" y="0"/>
                </a:lnTo>
                <a:lnTo>
                  <a:pt x="0" y="15267672"/>
                </a:lnTo>
                <a:lnTo>
                  <a:pt x="18458130" y="15267672"/>
                </a:lnTo>
                <a:lnTo>
                  <a:pt x="18458130" y="0"/>
                </a:lnTo>
                <a:close/>
              </a:path>
            </a:pathLst>
          </a:custGeom>
          <a:blipFill>
            <a:blip r:embed="rId3">
              <a:alphaModFix amt="96000"/>
              <a:extLst>
                <a:ext uri="{96DAC541-7B7A-43D3-8B79-37D633B846F1}">
                  <asvg:svgBlip xmlns:asvg="http://schemas.microsoft.com/office/drawing/2016/SVG/main" r:embed="rId4"/>
                </a:ext>
              </a:extLst>
            </a:blip>
            <a:stretch>
              <a:fillRect t="-739" b="-20157"/>
            </a:stretch>
          </a:blipFill>
        </p:spPr>
        <p:txBody>
          <a:bodyPr/>
          <a:lstStyle/>
          <a:p>
            <a:endParaRPr lang="fr-FR" noProof="0" dirty="0"/>
          </a:p>
        </p:txBody>
      </p:sp>
      <p:grpSp>
        <p:nvGrpSpPr>
          <p:cNvPr id="4" name="Group 4"/>
          <p:cNvGrpSpPr/>
          <p:nvPr/>
        </p:nvGrpSpPr>
        <p:grpSpPr>
          <a:xfrm>
            <a:off x="8716197" y="3970538"/>
            <a:ext cx="8846473" cy="3253689"/>
            <a:chOff x="0" y="0"/>
            <a:chExt cx="11795298" cy="4338252"/>
          </a:xfrm>
        </p:grpSpPr>
        <p:sp>
          <p:nvSpPr>
            <p:cNvPr id="5" name="TextBox 5"/>
            <p:cNvSpPr txBox="1"/>
            <p:nvPr/>
          </p:nvSpPr>
          <p:spPr>
            <a:xfrm>
              <a:off x="0" y="3636154"/>
              <a:ext cx="11795298" cy="672888"/>
            </a:xfrm>
            <a:prstGeom prst="rect">
              <a:avLst/>
            </a:prstGeom>
          </p:spPr>
          <p:txBody>
            <a:bodyPr lIns="0" tIns="0" rIns="0" bIns="0" rtlCol="0" anchor="t">
              <a:spAutoFit/>
            </a:bodyPr>
            <a:lstStyle/>
            <a:p>
              <a:pPr algn="ctr">
                <a:lnSpc>
                  <a:spcPts val="4160"/>
                </a:lnSpc>
              </a:pPr>
              <a:endParaRPr lang="fr-FR" noProof="0" dirty="0"/>
            </a:p>
          </p:txBody>
        </p:sp>
        <p:sp>
          <p:nvSpPr>
            <p:cNvPr id="6" name="TextBox 6"/>
            <p:cNvSpPr txBox="1"/>
            <p:nvPr/>
          </p:nvSpPr>
          <p:spPr>
            <a:xfrm>
              <a:off x="0" y="-58632"/>
              <a:ext cx="11795298" cy="3406351"/>
            </a:xfrm>
            <a:prstGeom prst="rect">
              <a:avLst/>
            </a:prstGeom>
          </p:spPr>
          <p:txBody>
            <a:bodyPr lIns="0" tIns="0" rIns="0" bIns="0" rtlCol="0" anchor="t">
              <a:spAutoFit/>
            </a:bodyPr>
            <a:lstStyle/>
            <a:p>
              <a:pPr marL="0" lvl="0" indent="0" algn="ctr">
                <a:lnSpc>
                  <a:spcPts val="10270"/>
                </a:lnSpc>
                <a:spcBef>
                  <a:spcPct val="0"/>
                </a:spcBef>
              </a:pPr>
              <a:r>
                <a:rPr lang="fr-FR" sz="7900" spc="-158" noProof="0" dirty="0">
                  <a:solidFill>
                    <a:srgbClr val="FFFFFF"/>
                  </a:solidFill>
                  <a:latin typeface="DIN Medium"/>
                  <a:ea typeface="DIN Medium"/>
                  <a:cs typeface="DIN Medium"/>
                  <a:sym typeface="DIN Medium"/>
                </a:rPr>
                <a:t>C'EST QUOI UNE INGÉNIEURE ?</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BA0187179BFA42856AFF45620281CD" ma:contentTypeVersion="13" ma:contentTypeDescription="Crée un document." ma:contentTypeScope="" ma:versionID="56761bca09430490640571c2ccb4bce0">
  <xsd:schema xmlns:xsd="http://www.w3.org/2001/XMLSchema" xmlns:xs="http://www.w3.org/2001/XMLSchema" xmlns:p="http://schemas.microsoft.com/office/2006/metadata/properties" xmlns:ns2="47f73f1f-0c1c-4a67-abd6-10ce140e8944" xmlns:ns3="8bc77fda-70de-4af1-be4f-21e606cf3b22" targetNamespace="http://schemas.microsoft.com/office/2006/metadata/properties" ma:root="true" ma:fieldsID="74bae18743463d1897388c13f4ab9520" ns2:_="" ns3:_="">
    <xsd:import namespace="47f73f1f-0c1c-4a67-abd6-10ce140e8944"/>
    <xsd:import namespace="8bc77fda-70de-4af1-be4f-21e606cf3b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73f1f-0c1c-4a67-abd6-10ce140e89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9cd26227-b18d-4071-a6a9-53c08aca94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bc77fda-70de-4af1-be4f-21e606cf3b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7381cc0-ac40-459a-8a35-a7678aa0e769}" ma:internalName="TaxCatchAll" ma:showField="CatchAllData" ma:web="8bc77fda-70de-4af1-be4f-21e606cf3b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7f73f1f-0c1c-4a67-abd6-10ce140e8944">
      <Terms xmlns="http://schemas.microsoft.com/office/infopath/2007/PartnerControls"/>
    </lcf76f155ced4ddcb4097134ff3c332f>
    <TaxCatchAll xmlns="8bc77fda-70de-4af1-be4f-21e606cf3b2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F887DB-484F-4230-ADBE-082D98382A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73f1f-0c1c-4a67-abd6-10ce140e8944"/>
    <ds:schemaRef ds:uri="8bc77fda-70de-4af1-be4f-21e606cf3b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C1052D-EF3A-4EF2-B1B5-B965CE81A834}">
  <ds:schemaRefs>
    <ds:schemaRef ds:uri="http://schemas.microsoft.com/office/2006/metadata/properties"/>
    <ds:schemaRef ds:uri="http://schemas.microsoft.com/office/infopath/2007/PartnerControls"/>
    <ds:schemaRef ds:uri="47f73f1f-0c1c-4a67-abd6-10ce140e8944"/>
    <ds:schemaRef ds:uri="8bc77fda-70de-4af1-be4f-21e606cf3b22"/>
  </ds:schemaRefs>
</ds:datastoreItem>
</file>

<file path=customXml/itemProps3.xml><?xml version="1.0" encoding="utf-8"?>
<ds:datastoreItem xmlns:ds="http://schemas.openxmlformats.org/officeDocument/2006/customXml" ds:itemID="{1F1E2300-315D-4543-A146-B2E9386A27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TotalTime>
  <Words>3690</Words>
  <Application>Microsoft Office PowerPoint</Application>
  <PresentationFormat>Personnalisé</PresentationFormat>
  <Paragraphs>297</Paragraphs>
  <Slides>37</Slides>
  <Notes>0</Notes>
  <HiddenSlides>0</HiddenSlides>
  <MMClips>1</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37</vt:i4>
      </vt:variant>
    </vt:vector>
  </HeadingPairs>
  <TitlesOfParts>
    <vt:vector size="49" baseType="lpstr">
      <vt:lpstr>Oswald</vt:lpstr>
      <vt:lpstr>Muli Semi-Bold</vt:lpstr>
      <vt:lpstr>Calibri</vt:lpstr>
      <vt:lpstr>Open Sans Bold</vt:lpstr>
      <vt:lpstr>Open Sans Italics</vt:lpstr>
      <vt:lpstr>DIN Medium</vt:lpstr>
      <vt:lpstr>Oswald Bold</vt:lpstr>
      <vt:lpstr>Arial</vt:lpstr>
      <vt:lpstr>Muli Bold</vt:lpstr>
      <vt:lpstr>Open Sauce Bold</vt:lpstr>
      <vt:lpstr>Open Sans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EBO 2025</dc:title>
  <dc:creator>Delphine Colosse</dc:creator>
  <cp:lastModifiedBy>Delphine Colosse</cp:lastModifiedBy>
  <cp:revision>4</cp:revision>
  <dcterms:created xsi:type="dcterms:W3CDTF">2006-08-16T00:00:00Z</dcterms:created>
  <dcterms:modified xsi:type="dcterms:W3CDTF">2025-08-29T09:21:39Z</dcterms:modified>
  <dc:identifier>DAGsNSQ_z8s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0x010100E2BA0187179BFA42856AFF45620281CD</vt:lpwstr>
  </property>
  <property fmtid="{D5CDD505-2E9C-101B-9397-08002B2CF9AE}" pid="3" name="MediaServiceImageTags">
    <vt:lpwstr/>
  </property>
</Properties>
</file>